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5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05" d="100"/>
          <a:sy n="105" d="100"/>
        </p:scale>
        <p:origin x="1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notes"/>
          <p:cNvSpPr/>
          <p:nvPr/>
        </p:nvSpPr>
        <p:spPr>
          <a:xfrm>
            <a:off x="0" y="0"/>
            <a:ext cx="3958920" cy="339480"/>
          </a:xfrm>
          <a:prstGeom prst="rect">
            <a:avLst/>
          </a:prstGeom>
          <a:noFill/>
          <a:ln>
            <a:noFill/>
          </a:ln>
        </p:spPr>
        <p:txBody>
          <a:bodyPr spcFirstLastPara="1" wrap="square" lIns="90000" tIns="46800" rIns="90000" bIns="46800" anchor="t" anchorCtr="0">
            <a:noAutofit/>
          </a:bodyPr>
          <a:lstStyle/>
          <a:p>
            <a:pPr marL="196920" marR="0" lvl="0" indent="-196560" algn="l" rtl="0">
              <a:lnSpc>
                <a:spcPct val="100000"/>
              </a:lnSpc>
              <a:spcBef>
                <a:spcPts val="0"/>
              </a:spcBef>
              <a:spcAft>
                <a:spcPts val="0"/>
              </a:spcAft>
              <a:buClr>
                <a:srgbClr val="000000"/>
              </a:buClr>
              <a:buSzPts val="1200"/>
              <a:buFont typeface="Arial"/>
              <a:buChar char="•"/>
            </a:pPr>
            <a:r>
              <a:rPr lang="en-AU" sz="1200" b="0" i="0" u="none" strike="noStrike" cap="none">
                <a:solidFill>
                  <a:srgbClr val="000000"/>
                </a:solidFill>
                <a:latin typeface="Arial"/>
                <a:ea typeface="Arial"/>
                <a:cs typeface="Arial"/>
                <a:sym typeface="Arial"/>
              </a:rPr>
              <a:t>The University of Melbourne</a:t>
            </a:r>
            <a:endParaRPr sz="1200" b="0" i="0" u="none" strike="noStrike" cap="none">
              <a:latin typeface="Arial"/>
              <a:ea typeface="Arial"/>
              <a:cs typeface="Arial"/>
              <a:sym typeface="Arial"/>
            </a:endParaRPr>
          </a:p>
        </p:txBody>
      </p:sp>
      <p:sp>
        <p:nvSpPr>
          <p:cNvPr id="122" name="Google Shape;122;p3:notes"/>
          <p:cNvSpPr/>
          <p:nvPr/>
        </p:nvSpPr>
        <p:spPr>
          <a:xfrm>
            <a:off x="5180040" y="0"/>
            <a:ext cx="3958920" cy="339480"/>
          </a:xfrm>
          <a:prstGeom prst="rect">
            <a:avLst/>
          </a:prstGeom>
          <a:noFill/>
          <a:ln>
            <a:noFill/>
          </a:ln>
        </p:spPr>
        <p:txBody>
          <a:bodyPr spcFirstLastPara="1" wrap="square" lIns="90000" tIns="46800" rIns="90000" bIns="46800" anchor="t" anchorCtr="0">
            <a:noAutofit/>
          </a:bodyPr>
          <a:lstStyle/>
          <a:p>
            <a:pPr marL="196920" marR="0" lvl="0" indent="-196560" algn="r" rtl="0">
              <a:lnSpc>
                <a:spcPct val="100000"/>
              </a:lnSpc>
              <a:spcBef>
                <a:spcPts val="0"/>
              </a:spcBef>
              <a:spcAft>
                <a:spcPts val="0"/>
              </a:spcAft>
              <a:buClr>
                <a:srgbClr val="000000"/>
              </a:buClr>
              <a:buSzPts val="1200"/>
              <a:buFont typeface="Arial"/>
              <a:buChar char="•"/>
            </a:pPr>
            <a:r>
              <a:rPr lang="en-AU" sz="1200" b="0" i="0" u="none" strike="noStrike" cap="none">
                <a:solidFill>
                  <a:srgbClr val="000000"/>
                </a:solidFill>
                <a:latin typeface="Arial"/>
                <a:ea typeface="Arial"/>
                <a:cs typeface="Arial"/>
                <a:sym typeface="Arial"/>
              </a:rPr>
              <a:t>MELBOURNE RESEARCH</a:t>
            </a:r>
            <a:endParaRPr sz="1200" b="0" i="0" u="none" strike="noStrike" cap="none">
              <a:latin typeface="Arial"/>
              <a:ea typeface="Arial"/>
              <a:cs typeface="Arial"/>
              <a:sym typeface="Arial"/>
            </a:endParaRPr>
          </a:p>
        </p:txBody>
      </p:sp>
      <p:sp>
        <p:nvSpPr>
          <p:cNvPr id="123" name="Google Shape;123;p3:notes"/>
          <p:cNvSpPr/>
          <p:nvPr/>
        </p:nvSpPr>
        <p:spPr>
          <a:xfrm>
            <a:off x="0" y="6513480"/>
            <a:ext cx="3958920" cy="339480"/>
          </a:xfrm>
          <a:prstGeom prst="rect">
            <a:avLst/>
          </a:prstGeom>
          <a:noFill/>
          <a:ln>
            <a:noFill/>
          </a:ln>
        </p:spPr>
        <p:txBody>
          <a:bodyPr spcFirstLastPara="1" wrap="square" lIns="90000" tIns="46800" rIns="90000" bIns="46800" anchor="b" anchorCtr="0">
            <a:noAutofit/>
          </a:bodyPr>
          <a:lstStyle/>
          <a:p>
            <a:pPr marL="196920" marR="0" lvl="0" indent="-196560" algn="l" rtl="0">
              <a:lnSpc>
                <a:spcPct val="100000"/>
              </a:lnSpc>
              <a:spcBef>
                <a:spcPts val="0"/>
              </a:spcBef>
              <a:spcAft>
                <a:spcPts val="0"/>
              </a:spcAft>
              <a:buClr>
                <a:srgbClr val="000000"/>
              </a:buClr>
              <a:buSzPts val="1200"/>
              <a:buFont typeface="Arial"/>
              <a:buChar char="•"/>
            </a:pPr>
            <a:r>
              <a:rPr lang="en-AU" sz="1200" b="0" i="0" u="none" strike="noStrike" cap="none">
                <a:solidFill>
                  <a:srgbClr val="000000"/>
                </a:solidFill>
                <a:latin typeface="Arial"/>
                <a:ea typeface="Arial"/>
                <a:cs typeface="Arial"/>
                <a:sym typeface="Arial"/>
              </a:rPr>
              <a:t>www.research.unimelb.edu.au</a:t>
            </a:r>
            <a:endParaRPr sz="1200" b="0" i="0" u="none" strike="noStrike" cap="none">
              <a:latin typeface="Arial"/>
              <a:ea typeface="Arial"/>
              <a:cs typeface="Arial"/>
              <a:sym typeface="Arial"/>
            </a:endParaRPr>
          </a:p>
        </p:txBody>
      </p:sp>
      <p:sp>
        <p:nvSpPr>
          <p:cNvPr id="124" name="Google Shape;124;p3:notes"/>
          <p:cNvSpPr/>
          <p:nvPr/>
        </p:nvSpPr>
        <p:spPr>
          <a:xfrm>
            <a:off x="914400" y="3257640"/>
            <a:ext cx="7311600" cy="3082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126" name="Google Shape;126;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232" name="Google Shape;232;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244" name="Google Shape;244;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256" name="Google Shape;256;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282" name="Google Shape;282;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294" name="Google Shape;294;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306" name="Google Shape;306;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0: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318" name="Google Shape;318;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1: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329" name="Google Shape;329;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2: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341" name="Google Shape;341;p2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3: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364" name="Google Shape;364;p2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notes"/>
          <p:cNvSpPr/>
          <p:nvPr/>
        </p:nvSpPr>
        <p:spPr>
          <a:xfrm>
            <a:off x="777960" y="4776840"/>
            <a:ext cx="6216120" cy="45241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AU" sz="1200" b="0" i="0" u="none" strike="noStrike" cap="none">
                <a:solidFill>
                  <a:srgbClr val="000000"/>
                </a:solidFill>
                <a:latin typeface="Times New Roman"/>
                <a:ea typeface="Times New Roman"/>
                <a:cs typeface="Times New Roman"/>
                <a:sym typeface="Times New Roman"/>
              </a:rPr>
              <a:t>-How  many are familiar with relaitonal algebra: Normal forms, Candidate keys, relations ?</a:t>
            </a: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AU" sz="1200" b="0" i="0" u="none" strike="noStrike" cap="none">
                <a:solidFill>
                  <a:srgbClr val="000000"/>
                </a:solidFill>
                <a:latin typeface="Times New Roman"/>
                <a:ea typeface="Times New Roman"/>
                <a:cs typeface="Times New Roman"/>
                <a:sym typeface="Times New Roman"/>
              </a:rPr>
              <a:t>- How many are familiar with OLAP, Data Warehousing, Fct table, Dimensions, Hierrachies ?</a:t>
            </a:r>
            <a:endParaRPr sz="1200" b="0" i="0" u="none" strike="noStrike" cap="none">
              <a:latin typeface="Arial"/>
              <a:ea typeface="Arial"/>
              <a:cs typeface="Arial"/>
              <a:sym typeface="Arial"/>
            </a:endParaRPr>
          </a:p>
        </p:txBody>
      </p:sp>
      <p:sp>
        <p:nvSpPr>
          <p:cNvPr id="137" name="Google Shape;137;p4: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138" name="Google Shape;138;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4: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376" name="Google Shape;376;p2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5: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388" name="Google Shape;388;p2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6: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400" name="Google Shape;400;p2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7: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412" name="Google Shape;412;p2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8: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424" name="Google Shape;424;p2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9: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436" name="Google Shape;436;p2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0: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448" name="Google Shape;448;p3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1: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467" name="Google Shape;467;p3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2: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506" name="Google Shape;506;p3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3: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551" name="Google Shape;551;p3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150" name="Google Shape;150;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4: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563" name="Google Shape;563;p3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5: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575" name="Google Shape;575;p3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7: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587" name="Google Shape;587;p3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36: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599" name="Google Shape;599;p3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38: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11" name="Google Shape;611;p3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39: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23" name="Google Shape;623;p3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0: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35" name="Google Shape;635;p4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1: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47" name="Google Shape;647;p4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2: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60" name="Google Shape;660;p4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43: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72" name="Google Shape;672;p4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161" name="Google Shape;161;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44: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84" name="Google Shape;684;p4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5: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696" name="Google Shape;696;p4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46: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6: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6: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08" name="Google Shape;708;p4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47: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20" name="Google Shape;720;p4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48: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8: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8: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8: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8: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32" name="Google Shape;732;p4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49: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9: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9: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9:notes"/>
          <p:cNvSpPr/>
          <p:nvPr/>
        </p:nvSpPr>
        <p:spPr>
          <a:xfrm>
            <a:off x="4398840" y="9555120"/>
            <a:ext cx="3336480" cy="466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9: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9:notes"/>
          <p:cNvSpPr txBox="1">
            <a:spLocks noGrp="1"/>
          </p:cNvSpPr>
          <p:nvPr>
            <p:ph type="body" idx="1"/>
          </p:nvPr>
        </p:nvSpPr>
        <p:spPr>
          <a:xfrm>
            <a:off x="755640" y="5078520"/>
            <a:ext cx="6027120" cy="479052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44" name="Google Shape;744;p4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50: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notes"/>
          <p:cNvSpPr/>
          <p:nvPr/>
        </p:nvSpPr>
        <p:spPr>
          <a:xfrm>
            <a:off x="4398840" y="9555120"/>
            <a:ext cx="3336480" cy="466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notes"/>
          <p:cNvSpPr txBox="1">
            <a:spLocks noGrp="1"/>
          </p:cNvSpPr>
          <p:nvPr>
            <p:ph type="body" idx="1"/>
          </p:nvPr>
        </p:nvSpPr>
        <p:spPr>
          <a:xfrm>
            <a:off x="755640" y="5078520"/>
            <a:ext cx="6027120" cy="479052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55" name="Google Shape;755;p5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51: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67" name="Google Shape;767;p5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54bf9edb63_0_0:notes"/>
          <p:cNvSpPr/>
          <p:nvPr/>
        </p:nvSpPr>
        <p:spPr>
          <a:xfrm>
            <a:off x="4278240" y="10156680"/>
            <a:ext cx="32652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g54bf9edb63_0_0:notes"/>
          <p:cNvSpPr/>
          <p:nvPr/>
        </p:nvSpPr>
        <p:spPr>
          <a:xfrm>
            <a:off x="4278240" y="10156680"/>
            <a:ext cx="326850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g54bf9edb63_0_0:notes"/>
          <p:cNvSpPr/>
          <p:nvPr/>
        </p:nvSpPr>
        <p:spPr>
          <a:xfrm>
            <a:off x="4398840" y="9555120"/>
            <a:ext cx="3331800" cy="46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g54bf9edb63_0_0:notes"/>
          <p:cNvSpPr/>
          <p:nvPr/>
        </p:nvSpPr>
        <p:spPr>
          <a:xfrm>
            <a:off x="4398840" y="9555120"/>
            <a:ext cx="3335100" cy="46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g54bf9edb63_0_0:notes"/>
          <p:cNvSpPr/>
          <p:nvPr/>
        </p:nvSpPr>
        <p:spPr>
          <a:xfrm>
            <a:off x="4398840" y="9555120"/>
            <a:ext cx="33366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g54bf9edb63_0_0:notes"/>
          <p:cNvSpPr/>
          <p:nvPr/>
        </p:nvSpPr>
        <p:spPr>
          <a:xfrm>
            <a:off x="777960" y="4776840"/>
            <a:ext cx="6216000" cy="452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g54bf9edb63_0_0:notes"/>
          <p:cNvSpPr txBox="1">
            <a:spLocks noGrp="1"/>
          </p:cNvSpPr>
          <p:nvPr>
            <p:ph type="body" idx="1"/>
          </p:nvPr>
        </p:nvSpPr>
        <p:spPr>
          <a:xfrm>
            <a:off x="755640" y="5078520"/>
            <a:ext cx="6027600" cy="479100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80" name="Google Shape;780;g54bf9edb63_0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54: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4: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4: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4: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4: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4: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4: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793" name="Google Shape;793;p5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173" name="Google Shape;173;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53: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3: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806" name="Google Shape;806;p5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55: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5: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5: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5: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5: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5: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5: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819" name="Google Shape;819;p5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57: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notes"/>
          <p:cNvSpPr/>
          <p:nvPr/>
        </p:nvSpPr>
        <p:spPr>
          <a:xfrm>
            <a:off x="914400" y="3257640"/>
            <a:ext cx="7313400" cy="308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7: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832" name="Google Shape;832;p5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185" name="Google Shape;185;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197" name="Google Shape;197;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0: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0: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0: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0: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0: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209" name="Google Shape;209;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p:nvPr/>
        </p:nvSpPr>
        <p:spPr>
          <a:xfrm>
            <a:off x="4278240" y="10156680"/>
            <a:ext cx="3265200" cy="51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notes"/>
          <p:cNvSpPr/>
          <p:nvPr/>
        </p:nvSpPr>
        <p:spPr>
          <a:xfrm>
            <a:off x="4278240" y="10156680"/>
            <a:ext cx="3268440" cy="52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notes"/>
          <p:cNvSpPr/>
          <p:nvPr/>
        </p:nvSpPr>
        <p:spPr>
          <a:xfrm>
            <a:off x="4398840" y="9555120"/>
            <a:ext cx="3331800" cy="461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notes"/>
          <p:cNvSpPr/>
          <p:nvPr/>
        </p:nvSpPr>
        <p:spPr>
          <a:xfrm>
            <a:off x="4398840" y="9555120"/>
            <a:ext cx="3335040" cy="464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notes"/>
          <p:cNvSpPr/>
          <p:nvPr/>
        </p:nvSpPr>
        <p:spPr>
          <a:xfrm>
            <a:off x="4398840" y="9555120"/>
            <a:ext cx="333648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notes"/>
          <p:cNvSpPr/>
          <p:nvPr/>
        </p:nvSpPr>
        <p:spPr>
          <a:xfrm>
            <a:off x="777960" y="4776840"/>
            <a:ext cx="6216120" cy="4524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notes"/>
          <p:cNvSpPr txBox="1">
            <a:spLocks noGrp="1"/>
          </p:cNvSpPr>
          <p:nvPr>
            <p:ph type="body" idx="1"/>
          </p:nvPr>
        </p:nvSpPr>
        <p:spPr>
          <a:xfrm>
            <a:off x="755640" y="5078520"/>
            <a:ext cx="6027480" cy="4790880"/>
          </a:xfrm>
          <a:prstGeom prst="rect">
            <a:avLst/>
          </a:prstGeom>
          <a:noFill/>
          <a:ln>
            <a:noFill/>
          </a:ln>
        </p:spPr>
        <p:txBody>
          <a:bodyPr spcFirstLastPara="1" wrap="square" lIns="0" tIns="91425" rIns="0" bIns="91425" anchor="ctr" anchorCtr="0">
            <a:noAutofit/>
          </a:bodyPr>
          <a:lstStyle/>
          <a:p>
            <a:pPr marL="0" marR="0" lvl="0" indent="0" algn="l" rtl="0">
              <a:spcBef>
                <a:spcPts val="0"/>
              </a:spcBef>
              <a:spcAft>
                <a:spcPts val="0"/>
              </a:spcAft>
              <a:buNone/>
            </a:pPr>
            <a:endParaRPr sz="2000" b="0" i="0" u="none" strike="noStrike" cap="none">
              <a:latin typeface="Arial"/>
              <a:ea typeface="Arial"/>
              <a:cs typeface="Arial"/>
              <a:sym typeface="Arial"/>
            </a:endParaRPr>
          </a:p>
        </p:txBody>
      </p:sp>
      <p:sp>
        <p:nvSpPr>
          <p:cNvPr id="220" name="Google Shape;220;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3" name="Google Shape;43;p11"/>
          <p:cNvSpPr txBox="1">
            <a:spLocks noGrp="1"/>
          </p:cNvSpPr>
          <p:nvPr>
            <p:ph type="body" idx="1"/>
          </p:nvPr>
        </p:nvSpPr>
        <p:spPr>
          <a:xfrm>
            <a:off x="457200" y="160452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4" name="Google Shape;44;p11"/>
          <p:cNvSpPr txBox="1">
            <a:spLocks noGrp="1"/>
          </p:cNvSpPr>
          <p:nvPr>
            <p:ph type="body" idx="2"/>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7" name="Google Shape;47;p12"/>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Google Shape;48;p12"/>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9" name="Google Shape;49;p12"/>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0" name="Google Shape;50;p12"/>
          <p:cNvSpPr txBox="1">
            <a:spLocks noGrp="1"/>
          </p:cNvSpPr>
          <p:nvPr>
            <p:ph type="body" idx="4"/>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3" name="Google Shape;53;p13"/>
          <p:cNvSpPr txBox="1">
            <a:spLocks noGrp="1"/>
          </p:cNvSpPr>
          <p:nvPr>
            <p:ph type="body" idx="1"/>
          </p:nvPr>
        </p:nvSpPr>
        <p:spPr>
          <a:xfrm>
            <a:off x="457200" y="160452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4" name="Google Shape;54;p13"/>
          <p:cNvSpPr txBox="1">
            <a:spLocks noGrp="1"/>
          </p:cNvSpPr>
          <p:nvPr>
            <p:ph type="body" idx="2"/>
          </p:nvPr>
        </p:nvSpPr>
        <p:spPr>
          <a:xfrm>
            <a:off x="3239640" y="160452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5" name="Google Shape;55;p13"/>
          <p:cNvSpPr txBox="1">
            <a:spLocks noGrp="1"/>
          </p:cNvSpPr>
          <p:nvPr>
            <p:ph type="body" idx="3"/>
          </p:nvPr>
        </p:nvSpPr>
        <p:spPr>
          <a:xfrm>
            <a:off x="6022080" y="160452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6" name="Google Shape;56;p13"/>
          <p:cNvSpPr txBox="1">
            <a:spLocks noGrp="1"/>
          </p:cNvSpPr>
          <p:nvPr>
            <p:ph type="body" idx="4"/>
          </p:nvPr>
        </p:nvSpPr>
        <p:spPr>
          <a:xfrm>
            <a:off x="6022080" y="368208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7" name="Google Shape;57;p13"/>
          <p:cNvSpPr txBox="1">
            <a:spLocks noGrp="1"/>
          </p:cNvSpPr>
          <p:nvPr>
            <p:ph type="body" idx="5"/>
          </p:nvPr>
        </p:nvSpPr>
        <p:spPr>
          <a:xfrm>
            <a:off x="3239640" y="368208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8" name="Google Shape;58;p13"/>
          <p:cNvSpPr txBox="1">
            <a:spLocks noGrp="1"/>
          </p:cNvSpPr>
          <p:nvPr>
            <p:ph type="body" idx="6"/>
          </p:nvPr>
        </p:nvSpPr>
        <p:spPr>
          <a:xfrm>
            <a:off x="457200" y="368208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0" name="Google Shape;70;p16"/>
          <p:cNvSpPr txBox="1">
            <a:spLocks noGrp="1"/>
          </p:cNvSpPr>
          <p:nvPr>
            <p:ph type="subTitle" idx="1"/>
          </p:nvPr>
        </p:nvSpPr>
        <p:spPr>
          <a:xfrm>
            <a:off x="457200" y="1604520"/>
            <a:ext cx="8229240" cy="39772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7"/>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6" name="Google Shape;76;p18"/>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7" name="Google Shape;77;p18"/>
          <p:cNvSpPr txBox="1">
            <a:spLocks noGrp="1"/>
          </p:cNvSpPr>
          <p:nvPr>
            <p:ph type="body" idx="2"/>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0"/>
        <p:cNvGrpSpPr/>
        <p:nvPr/>
      </p:nvGrpSpPr>
      <p:grpSpPr>
        <a:xfrm>
          <a:off x="0" y="0"/>
          <a:ext cx="0" cy="0"/>
          <a:chOff x="0" y="0"/>
          <a:chExt cx="0" cy="0"/>
        </a:xfrm>
      </p:grpSpPr>
      <p:sp>
        <p:nvSpPr>
          <p:cNvPr id="81" name="Google Shape;81;p20"/>
          <p:cNvSpPr txBox="1">
            <a:spLocks noGrp="1"/>
          </p:cNvSpPr>
          <p:nvPr>
            <p:ph type="subTitle" idx="1"/>
          </p:nvPr>
        </p:nvSpPr>
        <p:spPr>
          <a:xfrm>
            <a:off x="457200" y="273600"/>
            <a:ext cx="8229240" cy="53078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4" name="Google Shape;84;p21"/>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5" name="Google Shape;85;p21"/>
          <p:cNvSpPr txBox="1">
            <a:spLocks noGrp="1"/>
          </p:cNvSpPr>
          <p:nvPr>
            <p:ph type="body" idx="2"/>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6" name="Google Shape;86;p21"/>
          <p:cNvSpPr txBox="1">
            <a:spLocks noGrp="1"/>
          </p:cNvSpPr>
          <p:nvPr>
            <p:ph type="body" idx="3"/>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3"/>
          <p:cNvSpPr txBox="1">
            <a:spLocks noGrp="1"/>
          </p:cNvSpPr>
          <p:nvPr>
            <p:ph type="subTitle" idx="1"/>
          </p:nvPr>
        </p:nvSpPr>
        <p:spPr>
          <a:xfrm>
            <a:off x="457200" y="1604520"/>
            <a:ext cx="8229240" cy="39772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9" name="Google Shape;89;p22"/>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0" name="Google Shape;90;p22"/>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Google Shape;91;p22"/>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Google Shape;94;p23"/>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5" name="Google Shape;95;p23"/>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6" name="Google Shape;96;p23"/>
          <p:cNvSpPr txBox="1">
            <a:spLocks noGrp="1"/>
          </p:cNvSpPr>
          <p:nvPr>
            <p:ph type="body" idx="3"/>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9" name="Google Shape;99;p24"/>
          <p:cNvSpPr txBox="1">
            <a:spLocks noGrp="1"/>
          </p:cNvSpPr>
          <p:nvPr>
            <p:ph type="body" idx="1"/>
          </p:nvPr>
        </p:nvSpPr>
        <p:spPr>
          <a:xfrm>
            <a:off x="457200" y="160452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0" name="Google Shape;100;p24"/>
          <p:cNvSpPr txBox="1">
            <a:spLocks noGrp="1"/>
          </p:cNvSpPr>
          <p:nvPr>
            <p:ph type="body" idx="2"/>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3" name="Google Shape;103;p25"/>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4" name="Google Shape;104;p25"/>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5" name="Google Shape;105;p25"/>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6" name="Google Shape;106;p25"/>
          <p:cNvSpPr txBox="1">
            <a:spLocks noGrp="1"/>
          </p:cNvSpPr>
          <p:nvPr>
            <p:ph type="body" idx="4"/>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9" name="Google Shape;109;p26"/>
          <p:cNvSpPr txBox="1">
            <a:spLocks noGrp="1"/>
          </p:cNvSpPr>
          <p:nvPr>
            <p:ph type="body" idx="1"/>
          </p:nvPr>
        </p:nvSpPr>
        <p:spPr>
          <a:xfrm>
            <a:off x="457200" y="160452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0" name="Google Shape;110;p26"/>
          <p:cNvSpPr txBox="1">
            <a:spLocks noGrp="1"/>
          </p:cNvSpPr>
          <p:nvPr>
            <p:ph type="body" idx="2"/>
          </p:nvPr>
        </p:nvSpPr>
        <p:spPr>
          <a:xfrm>
            <a:off x="3239640" y="160452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1" name="Google Shape;111;p26"/>
          <p:cNvSpPr txBox="1">
            <a:spLocks noGrp="1"/>
          </p:cNvSpPr>
          <p:nvPr>
            <p:ph type="body" idx="3"/>
          </p:nvPr>
        </p:nvSpPr>
        <p:spPr>
          <a:xfrm>
            <a:off x="6022080" y="160452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2" name="Google Shape;112;p26"/>
          <p:cNvSpPr txBox="1">
            <a:spLocks noGrp="1"/>
          </p:cNvSpPr>
          <p:nvPr>
            <p:ph type="body" idx="4"/>
          </p:nvPr>
        </p:nvSpPr>
        <p:spPr>
          <a:xfrm>
            <a:off x="6022080" y="368208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3" name="Google Shape;113;p26"/>
          <p:cNvSpPr txBox="1">
            <a:spLocks noGrp="1"/>
          </p:cNvSpPr>
          <p:nvPr>
            <p:ph type="body" idx="5"/>
          </p:nvPr>
        </p:nvSpPr>
        <p:spPr>
          <a:xfrm>
            <a:off x="3239640" y="368208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4" name="Google Shape;114;p26"/>
          <p:cNvSpPr txBox="1">
            <a:spLocks noGrp="1"/>
          </p:cNvSpPr>
          <p:nvPr>
            <p:ph type="body" idx="6"/>
          </p:nvPr>
        </p:nvSpPr>
        <p:spPr>
          <a:xfrm>
            <a:off x="457200" y="3682080"/>
            <a:ext cx="26496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Google Shape;17;p4"/>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5"/>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1" name="Google Shape;21;p5"/>
          <p:cNvSpPr txBox="1">
            <a:spLocks noGrp="1"/>
          </p:cNvSpPr>
          <p:nvPr>
            <p:ph type="body" idx="2"/>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457200" y="273600"/>
            <a:ext cx="8229240" cy="53078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8" name="Google Shape;28;p8"/>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9" name="Google Shape;29;p8"/>
          <p:cNvSpPr txBox="1">
            <a:spLocks noGrp="1"/>
          </p:cNvSpPr>
          <p:nvPr>
            <p:ph type="body" idx="2"/>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0" name="Google Shape;30;p8"/>
          <p:cNvSpPr txBox="1">
            <a:spLocks noGrp="1"/>
          </p:cNvSpPr>
          <p:nvPr>
            <p:ph type="body" idx="3"/>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3" name="Google Shape;33;p9"/>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4" name="Google Shape;34;p9"/>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5" name="Google Shape;35;p9"/>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8" name="Google Shape;38;p10"/>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9" name="Google Shape;39;p10"/>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0" name="Google Shape;40;p10"/>
          <p:cNvSpPr txBox="1">
            <a:spLocks noGrp="1"/>
          </p:cNvSpPr>
          <p:nvPr>
            <p:ph type="body" idx="3"/>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0" y="0"/>
            <a:ext cx="2999520" cy="29995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0" y="0"/>
            <a:ext cx="2999520" cy="29995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0" y="0"/>
            <a:ext cx="2999520" cy="299952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buNone/>
              <a:defRPr sz="2400" b="0" i="0" u="none" strike="noStrike" cap="none">
                <a:solidFill>
                  <a:srgbClr val="FFFFFF"/>
                </a:solidFill>
                <a:latin typeface="Arial"/>
                <a:ea typeface="Arial"/>
                <a:cs typeface="Arial"/>
                <a:sym typeface="Arial"/>
              </a:defRPr>
            </a:lvl1pPr>
            <a:lvl2pPr marL="0" marR="0" lvl="1" indent="0" algn="l" rtl="0">
              <a:lnSpc>
                <a:spcPct val="100000"/>
              </a:lnSpc>
              <a:spcBef>
                <a:spcPts val="0"/>
              </a:spcBef>
              <a:buNone/>
              <a:defRPr sz="2400" b="0" i="0" u="none" strike="noStrike" cap="none">
                <a:solidFill>
                  <a:srgbClr val="FFFFFF"/>
                </a:solidFill>
                <a:latin typeface="Arial"/>
                <a:ea typeface="Arial"/>
                <a:cs typeface="Arial"/>
                <a:sym typeface="Arial"/>
              </a:defRPr>
            </a:lvl2pPr>
            <a:lvl3pPr marL="0" marR="0" lvl="2" indent="0" algn="l" rtl="0">
              <a:lnSpc>
                <a:spcPct val="100000"/>
              </a:lnSpc>
              <a:spcBef>
                <a:spcPts val="0"/>
              </a:spcBef>
              <a:buNone/>
              <a:defRPr sz="2400" b="0" i="0" u="none" strike="noStrike" cap="none">
                <a:solidFill>
                  <a:srgbClr val="FFFFFF"/>
                </a:solidFill>
                <a:latin typeface="Arial"/>
                <a:ea typeface="Arial"/>
                <a:cs typeface="Arial"/>
                <a:sym typeface="Arial"/>
              </a:defRPr>
            </a:lvl3pPr>
            <a:lvl4pPr marL="0" marR="0" lvl="3" indent="0" algn="l" rtl="0">
              <a:lnSpc>
                <a:spcPct val="100000"/>
              </a:lnSpc>
              <a:spcBef>
                <a:spcPts val="0"/>
              </a:spcBef>
              <a:buNone/>
              <a:defRPr sz="2400" b="0" i="0" u="none" strike="noStrike" cap="none">
                <a:solidFill>
                  <a:srgbClr val="FFFFFF"/>
                </a:solidFill>
                <a:latin typeface="Arial"/>
                <a:ea typeface="Arial"/>
                <a:cs typeface="Arial"/>
                <a:sym typeface="Arial"/>
              </a:defRPr>
            </a:lvl4pPr>
            <a:lvl5pPr marL="0" marR="0" lvl="4" indent="0" algn="l" rtl="0">
              <a:lnSpc>
                <a:spcPct val="100000"/>
              </a:lnSpc>
              <a:spcBef>
                <a:spcPts val="0"/>
              </a:spcBef>
              <a:buNone/>
              <a:defRPr sz="2400" b="0" i="0" u="none" strike="noStrike" cap="none">
                <a:solidFill>
                  <a:srgbClr val="FFFFFF"/>
                </a:solidFill>
                <a:latin typeface="Arial"/>
                <a:ea typeface="Arial"/>
                <a:cs typeface="Arial"/>
                <a:sym typeface="Arial"/>
              </a:defRPr>
            </a:lvl5pPr>
            <a:lvl6pPr marL="0" marR="0" lvl="5" indent="0" algn="l" rtl="0">
              <a:lnSpc>
                <a:spcPct val="100000"/>
              </a:lnSpc>
              <a:spcBef>
                <a:spcPts val="0"/>
              </a:spcBef>
              <a:buNone/>
              <a:defRPr sz="2400" b="0" i="0" u="none" strike="noStrike" cap="none">
                <a:solidFill>
                  <a:srgbClr val="FFFFFF"/>
                </a:solidFill>
                <a:latin typeface="Arial"/>
                <a:ea typeface="Arial"/>
                <a:cs typeface="Arial"/>
                <a:sym typeface="Arial"/>
              </a:defRPr>
            </a:lvl6pPr>
            <a:lvl7pPr marL="0" marR="0" lvl="6" indent="0" algn="l" rtl="0">
              <a:lnSpc>
                <a:spcPct val="100000"/>
              </a:lnSpc>
              <a:spcBef>
                <a:spcPts val="0"/>
              </a:spcBef>
              <a:buNone/>
              <a:defRPr sz="2400" b="0" i="0" u="none" strike="noStrike" cap="none">
                <a:solidFill>
                  <a:srgbClr val="FFFFFF"/>
                </a:solidFill>
                <a:latin typeface="Arial"/>
                <a:ea typeface="Arial"/>
                <a:cs typeface="Arial"/>
                <a:sym typeface="Arial"/>
              </a:defRPr>
            </a:lvl7pPr>
            <a:lvl8pPr marL="0" marR="0" lvl="7" indent="0" algn="l" rtl="0">
              <a:lnSpc>
                <a:spcPct val="100000"/>
              </a:lnSpc>
              <a:spcBef>
                <a:spcPts val="0"/>
              </a:spcBef>
              <a:buNone/>
              <a:defRPr sz="2400" b="0" i="0" u="none" strike="noStrike" cap="none">
                <a:solidFill>
                  <a:srgbClr val="FFFFFF"/>
                </a:solidFill>
                <a:latin typeface="Arial"/>
                <a:ea typeface="Arial"/>
                <a:cs typeface="Arial"/>
                <a:sym typeface="Arial"/>
              </a:defRPr>
            </a:lvl8pPr>
            <a:lvl9pPr marL="0" marR="0" lvl="8" indent="0" algn="l" rtl="0">
              <a:lnSpc>
                <a:spcPct val="100000"/>
              </a:lnSpc>
              <a:spcBef>
                <a:spcPts val="0"/>
              </a:spcBef>
              <a:buNone/>
              <a:defRPr sz="24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p:nvPr/>
        </p:nvSpPr>
        <p:spPr>
          <a:xfrm>
            <a:off x="457200" y="6246720"/>
            <a:ext cx="2120400" cy="463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3127320" y="6246720"/>
            <a:ext cx="2889000" cy="463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dt" idx="10"/>
          </p:nvPr>
        </p:nvSpPr>
        <p:spPr>
          <a:xfrm>
            <a:off x="0" y="0"/>
            <a:ext cx="2999520" cy="29995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14"/>
          <p:cNvSpPr txBox="1">
            <a:spLocks noGrp="1"/>
          </p:cNvSpPr>
          <p:nvPr>
            <p:ph type="ftr" idx="11"/>
          </p:nvPr>
        </p:nvSpPr>
        <p:spPr>
          <a:xfrm>
            <a:off x="0" y="0"/>
            <a:ext cx="2999520" cy="29995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14"/>
          <p:cNvSpPr txBox="1">
            <a:spLocks noGrp="1"/>
          </p:cNvSpPr>
          <p:nvPr>
            <p:ph type="sldNum" idx="12"/>
          </p:nvPr>
        </p:nvSpPr>
        <p:spPr>
          <a:xfrm>
            <a:off x="6556320" y="6246720"/>
            <a:ext cx="2112480" cy="4554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1pPr>
            <a:lvl2pPr marL="0" marR="0" lvl="1"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2pPr>
            <a:lvl3pPr marL="0" marR="0" lvl="2"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3pPr>
            <a:lvl4pPr marL="0" marR="0" lvl="3"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4pPr>
            <a:lvl5pPr marL="0" marR="0" lvl="4"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5pPr>
            <a:lvl6pPr marL="0" marR="0" lvl="5"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6pPr>
            <a:lvl7pPr marL="0" marR="0" lvl="6"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7pPr>
            <a:lvl8pPr marL="0" marR="0" lvl="7"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8pPr>
            <a:lvl9pPr marL="0" marR="0" lvl="8" indent="0" algn="r" rtl="0">
              <a:lnSpc>
                <a:spcPct val="100000"/>
              </a:lnSpc>
              <a:spcBef>
                <a:spcPts val="0"/>
              </a:spcBef>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AU"/>
              <a:t>‹#›</a:t>
            </a:fld>
            <a:endParaRPr/>
          </a:p>
        </p:txBody>
      </p:sp>
      <p:sp>
        <p:nvSpPr>
          <p:cNvPr id="65" name="Google Shape;65;p14"/>
          <p:cNvSpPr txBox="1">
            <a:spLocks noGrp="1"/>
          </p:cNvSpPr>
          <p:nvPr>
            <p:ph type="title"/>
          </p:nvPr>
        </p:nvSpPr>
        <p:spPr>
          <a:xfrm>
            <a:off x="457200" y="273600"/>
            <a:ext cx="8229240" cy="1144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6" name="Google Shape;66;p14"/>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sp>
        <p:nvSpPr>
          <p:cNvPr id="128" name="Google Shape;128;p27"/>
          <p:cNvSpPr/>
          <p:nvPr/>
        </p:nvSpPr>
        <p:spPr>
          <a:xfrm>
            <a:off x="612720" y="4052880"/>
            <a:ext cx="7772040" cy="20394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AU" sz="2800" b="0" i="1" u="none" strike="noStrike" cap="none">
                <a:solidFill>
                  <a:srgbClr val="000000"/>
                </a:solidFill>
                <a:latin typeface="Arial"/>
                <a:ea typeface="Arial"/>
                <a:cs typeface="Arial"/>
                <a:sym typeface="Arial"/>
              </a:rPr>
              <a:t>Lecture </a:t>
            </a:r>
            <a:r>
              <a:rPr lang="en-AU" sz="2800" i="1"/>
              <a:t>15/16</a:t>
            </a:r>
            <a:r>
              <a:rPr lang="en-AU" sz="2800" b="0" i="1" u="none" strike="noStrike" cap="none">
                <a:solidFill>
                  <a:srgbClr val="000000"/>
                </a:solidFill>
                <a:latin typeface="Arial"/>
                <a:ea typeface="Arial"/>
                <a:cs typeface="Arial"/>
                <a:sym typeface="Arial"/>
              </a:rPr>
              <a:t> – Big Data Analytics</a:t>
            </a:r>
            <a:r>
              <a:rPr lang="en-AU" sz="2000" b="0" i="0" u="none" strike="noStrike" cap="none">
                <a:solidFill>
                  <a:srgbClr val="000000"/>
                </a:solidFill>
                <a:latin typeface="Arial"/>
                <a:ea typeface="Arial"/>
                <a:cs typeface="Arial"/>
                <a:sym typeface="Arial"/>
              </a:rPr>
              <a:t> </a:t>
            </a:r>
            <a:endParaRPr sz="2000" b="0" i="0" u="none" strike="noStrike" cap="none">
              <a:latin typeface="Arial"/>
              <a:ea typeface="Arial"/>
              <a:cs typeface="Arial"/>
              <a:sym typeface="Arial"/>
            </a:endParaRPr>
          </a:p>
          <a:p>
            <a:pPr marL="0" marR="0" lvl="0" indent="0" algn="r" rtl="0">
              <a:lnSpc>
                <a:spcPct val="100000"/>
              </a:lnSpc>
              <a:spcBef>
                <a:spcPts val="0"/>
              </a:spcBef>
              <a:spcAft>
                <a:spcPts val="0"/>
              </a:spcAft>
              <a:buNone/>
            </a:pPr>
            <a:r>
              <a:rPr lang="en-AU" sz="2000" b="0" i="0" u="none" strike="noStrike" cap="none">
                <a:solidFill>
                  <a:srgbClr val="000000"/>
                </a:solidFill>
                <a:latin typeface="Arial"/>
                <a:ea typeface="Arial"/>
                <a:cs typeface="Arial"/>
                <a:sym typeface="Arial"/>
              </a:rPr>
              <a:t>Luca Morandini</a:t>
            </a:r>
            <a:endParaRPr sz="2000" b="0" i="0" u="none" strike="noStrike" cap="none">
              <a:latin typeface="Arial"/>
              <a:ea typeface="Arial"/>
              <a:cs typeface="Arial"/>
              <a:sym typeface="Arial"/>
            </a:endParaRPr>
          </a:p>
          <a:p>
            <a:pPr marL="0" marR="0" lvl="0" indent="0" algn="r" rtl="0">
              <a:lnSpc>
                <a:spcPct val="100000"/>
              </a:lnSpc>
              <a:spcBef>
                <a:spcPts val="0"/>
              </a:spcBef>
              <a:spcAft>
                <a:spcPts val="0"/>
              </a:spcAft>
              <a:buNone/>
            </a:pPr>
            <a:r>
              <a:rPr lang="en-AU" sz="2000" b="0" i="0" u="none" strike="noStrike" cap="none">
                <a:solidFill>
                  <a:srgbClr val="000000"/>
                </a:solidFill>
                <a:latin typeface="Arial"/>
                <a:ea typeface="Arial"/>
                <a:cs typeface="Arial"/>
                <a:sym typeface="Arial"/>
              </a:rPr>
              <a:t>Data Architect – AURIN Project</a:t>
            </a:r>
            <a:endParaRPr sz="2000" b="0" i="0" u="none" strike="noStrike" cap="none">
              <a:latin typeface="Arial"/>
              <a:ea typeface="Arial"/>
              <a:cs typeface="Arial"/>
              <a:sym typeface="Arial"/>
            </a:endParaRPr>
          </a:p>
          <a:p>
            <a:pPr marL="0" marR="0" lvl="0" indent="0" algn="r" rtl="0">
              <a:lnSpc>
                <a:spcPct val="100000"/>
              </a:lnSpc>
              <a:spcBef>
                <a:spcPts val="0"/>
              </a:spcBef>
              <a:spcAft>
                <a:spcPts val="0"/>
              </a:spcAft>
              <a:buNone/>
            </a:pPr>
            <a:r>
              <a:rPr lang="en-AU" sz="2000" b="0" i="0" u="none" strike="noStrike" cap="none">
                <a:solidFill>
                  <a:srgbClr val="000000"/>
                </a:solidFill>
                <a:latin typeface="Arial"/>
                <a:ea typeface="Arial"/>
                <a:cs typeface="Arial"/>
                <a:sym typeface="Arial"/>
              </a:rPr>
              <a:t>University of Melbourne</a:t>
            </a:r>
            <a:endParaRPr sz="2000" b="0" i="0" u="none" strike="noStrike" cap="none">
              <a:latin typeface="Arial"/>
              <a:ea typeface="Arial"/>
              <a:cs typeface="Arial"/>
              <a:sym typeface="Arial"/>
            </a:endParaRPr>
          </a:p>
          <a:p>
            <a:pPr marL="0" marR="0" lvl="0" indent="0" algn="r" rtl="0">
              <a:lnSpc>
                <a:spcPct val="100000"/>
              </a:lnSpc>
              <a:spcBef>
                <a:spcPts val="0"/>
              </a:spcBef>
              <a:spcAft>
                <a:spcPts val="0"/>
              </a:spcAft>
              <a:buNone/>
            </a:pPr>
            <a:r>
              <a:rPr lang="en-AU" sz="2000" b="0" i="0" u="none" strike="noStrike" cap="none">
                <a:solidFill>
                  <a:srgbClr val="000000"/>
                </a:solidFill>
                <a:latin typeface="Arial"/>
                <a:ea typeface="Arial"/>
                <a:cs typeface="Arial"/>
                <a:sym typeface="Arial"/>
              </a:rPr>
              <a:t>luca.morandini@unimelb.edu.au </a:t>
            </a:r>
            <a:endParaRPr sz="20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000" b="0" i="0" u="none" strike="noStrike" cap="none">
              <a:latin typeface="Arial"/>
              <a:ea typeface="Arial"/>
              <a:cs typeface="Arial"/>
              <a:sym typeface="Arial"/>
            </a:endParaRPr>
          </a:p>
        </p:txBody>
      </p:sp>
      <p:pic>
        <p:nvPicPr>
          <p:cNvPr id="129" name="Google Shape;129;p27"/>
          <p:cNvPicPr preferRelativeResize="0"/>
          <p:nvPr/>
        </p:nvPicPr>
        <p:blipFill rotWithShape="1">
          <a:blip r:embed="rId3">
            <a:alphaModFix/>
          </a:blip>
          <a:srcRect/>
          <a:stretch/>
        </p:blipFill>
        <p:spPr>
          <a:xfrm>
            <a:off x="171720" y="1484280"/>
            <a:ext cx="1437840" cy="14475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36"/>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The Hadoop Ecosystem</a:t>
            </a:r>
            <a:endParaRPr sz="3200" b="0" i="0" u="none" strike="noStrike" cap="none">
              <a:latin typeface="Arial"/>
              <a:ea typeface="Arial"/>
              <a:cs typeface="Arial"/>
              <a:sym typeface="Arial"/>
            </a:endParaRPr>
          </a:p>
        </p:txBody>
      </p:sp>
      <p:sp>
        <p:nvSpPr>
          <p:cNvPr id="235" name="Google Shape;235;p36"/>
          <p:cNvSpPr/>
          <p:nvPr/>
        </p:nvSpPr>
        <p:spPr>
          <a:xfrm>
            <a:off x="184320" y="549360"/>
            <a:ext cx="8500680" cy="624348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Apache Hadoop started as a way to distribute files over a cluster and execute MapReduce tasks, but many tools have now been built on that foundation to add further functionality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DBMSs (Hive, HBase, Accumulo)</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Business Intelligence tools (Apache Pig)</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Distributed configuration tools (Apache Zookeeper)</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Distributed resources management tools (YARN, Mesos)</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Machine learning libraries (Mahout)  </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5"/>
        <p:cNvGrpSpPr/>
        <p:nvPr/>
      </p:nvGrpSpPr>
      <p:grpSpPr>
        <a:xfrm>
          <a:off x="0" y="0"/>
          <a:ext cx="0" cy="0"/>
          <a:chOff x="0" y="0"/>
          <a:chExt cx="0" cy="0"/>
        </a:xfrm>
      </p:grpSpPr>
      <p:sp>
        <p:nvSpPr>
          <p:cNvPr id="246" name="Google Shape;246;p37"/>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Hadoop Distributed File System (HDFS)</a:t>
            </a:r>
            <a:endParaRPr sz="3200" b="0" i="0" u="none" strike="noStrike" cap="none">
              <a:latin typeface="Arial"/>
              <a:ea typeface="Arial"/>
              <a:cs typeface="Arial"/>
              <a:sym typeface="Arial"/>
            </a:endParaRPr>
          </a:p>
        </p:txBody>
      </p:sp>
      <p:sp>
        <p:nvSpPr>
          <p:cNvPr id="247" name="Google Shape;247;p37"/>
          <p:cNvSpPr/>
          <p:nvPr/>
        </p:nvSpPr>
        <p:spPr>
          <a:xfrm>
            <a:off x="184320" y="549360"/>
            <a:ext cx="8500680" cy="607860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The core of Hadoop is a fault tolerant file system that has been explicitly designed to span many nodes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HDFS blocks are much larger than blocks used by an ordinary file system (say, 4 KB versus 128MB), the reasons for this unusual size are:</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Reduced need for memory to store information about where the blocks are (metadata)</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More efficient use of the network (with a large block, a reduced number network connections needs to be kept open)</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Reduced need for seek operations on big files</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Efficient when most data of a block have to be processed</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sp>
        <p:nvSpPr>
          <p:cNvPr id="258" name="Google Shape;258;p38"/>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HDFS Architecture</a:t>
            </a:r>
            <a:endParaRPr sz="3200" b="0" i="0" u="none" strike="noStrike" cap="none">
              <a:latin typeface="Arial"/>
              <a:ea typeface="Arial"/>
              <a:cs typeface="Arial"/>
              <a:sym typeface="Arial"/>
            </a:endParaRPr>
          </a:p>
        </p:txBody>
      </p:sp>
      <p:sp>
        <p:nvSpPr>
          <p:cNvPr id="259" name="Google Shape;259;p38"/>
          <p:cNvSpPr/>
          <p:nvPr/>
        </p:nvSpPr>
        <p:spPr>
          <a:xfrm>
            <a:off x="184320" y="549360"/>
            <a:ext cx="8500680" cy="150444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A HDFS file is a collection of blocks stored in </a:t>
            </a:r>
            <a:r>
              <a:rPr lang="en-AU" sz="2400" b="1" i="1" u="none" strike="noStrike" cap="none">
                <a:solidFill>
                  <a:srgbClr val="000000"/>
                </a:solidFill>
                <a:latin typeface="Arial"/>
                <a:ea typeface="Arial"/>
                <a:cs typeface="Arial"/>
                <a:sym typeface="Arial"/>
              </a:rPr>
              <a:t>datanodes</a:t>
            </a:r>
            <a:r>
              <a:rPr lang="en-AU" sz="2400" b="0" i="0" u="none" strike="noStrike" cap="none">
                <a:solidFill>
                  <a:srgbClr val="000000"/>
                </a:solidFill>
                <a:latin typeface="Arial"/>
                <a:ea typeface="Arial"/>
                <a:cs typeface="Arial"/>
                <a:sym typeface="Arial"/>
              </a:rPr>
              <a:t>, with metadata (such as the position of those blocks) that is stored in </a:t>
            </a:r>
            <a:r>
              <a:rPr lang="en-AU" sz="2400" b="1" i="1" u="none" strike="noStrike" cap="none">
                <a:solidFill>
                  <a:srgbClr val="000000"/>
                </a:solidFill>
                <a:latin typeface="Arial"/>
                <a:ea typeface="Arial"/>
                <a:cs typeface="Arial"/>
                <a:sym typeface="Arial"/>
              </a:rPr>
              <a:t>namenodes</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
        <p:nvSpPr>
          <p:cNvPr id="260" name="Google Shape;260;p38"/>
          <p:cNvSpPr/>
          <p:nvPr/>
        </p:nvSpPr>
        <p:spPr>
          <a:xfrm>
            <a:off x="111240" y="2232000"/>
            <a:ext cx="2839680" cy="1304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DataNode 1</a:t>
            </a:r>
            <a:endParaRPr sz="1800" b="0" i="0" u="none" strike="noStrike" cap="none">
              <a:latin typeface="Arial"/>
              <a:ea typeface="Arial"/>
              <a:cs typeface="Arial"/>
              <a:sym typeface="Arial"/>
            </a:endParaRPr>
          </a:p>
        </p:txBody>
      </p:sp>
      <p:sp>
        <p:nvSpPr>
          <p:cNvPr id="261" name="Google Shape;261;p38"/>
          <p:cNvSpPr/>
          <p:nvPr/>
        </p:nvSpPr>
        <p:spPr>
          <a:xfrm>
            <a:off x="252360" y="2664000"/>
            <a:ext cx="971280" cy="51408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Block 1</a:t>
            </a:r>
            <a:endParaRPr sz="1800" b="0" i="0" u="none" strike="noStrike" cap="none">
              <a:latin typeface="Arial"/>
              <a:ea typeface="Arial"/>
              <a:cs typeface="Arial"/>
              <a:sym typeface="Arial"/>
            </a:endParaRPr>
          </a:p>
        </p:txBody>
      </p:sp>
      <p:sp>
        <p:nvSpPr>
          <p:cNvPr id="262" name="Google Shape;262;p38"/>
          <p:cNvSpPr/>
          <p:nvPr/>
        </p:nvSpPr>
        <p:spPr>
          <a:xfrm rot="10800000" flipH="1">
            <a:off x="4047049" y="3378483"/>
            <a:ext cx="4108590" cy="112239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263" name="Google Shape;263;p38"/>
          <p:cNvSpPr/>
          <p:nvPr/>
        </p:nvSpPr>
        <p:spPr>
          <a:xfrm>
            <a:off x="3121200" y="2232000"/>
            <a:ext cx="2839680" cy="1304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DataNode 2</a:t>
            </a:r>
            <a:endParaRPr sz="1800" b="0" i="0" u="none" strike="noStrike" cap="none">
              <a:latin typeface="Arial"/>
              <a:ea typeface="Arial"/>
              <a:cs typeface="Arial"/>
              <a:sym typeface="Arial"/>
            </a:endParaRPr>
          </a:p>
        </p:txBody>
      </p:sp>
      <p:sp>
        <p:nvSpPr>
          <p:cNvPr id="264" name="Google Shape;264;p38"/>
          <p:cNvSpPr/>
          <p:nvPr/>
        </p:nvSpPr>
        <p:spPr>
          <a:xfrm>
            <a:off x="6119640" y="2232000"/>
            <a:ext cx="2839680" cy="1304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DataNode 3</a:t>
            </a:r>
            <a:endParaRPr sz="1800" b="0" i="0" u="none" strike="noStrike" cap="none">
              <a:latin typeface="Arial"/>
              <a:ea typeface="Arial"/>
              <a:cs typeface="Arial"/>
              <a:sym typeface="Arial"/>
            </a:endParaRPr>
          </a:p>
        </p:txBody>
      </p:sp>
      <p:sp>
        <p:nvSpPr>
          <p:cNvPr id="265" name="Google Shape;265;p38"/>
          <p:cNvSpPr/>
          <p:nvPr/>
        </p:nvSpPr>
        <p:spPr>
          <a:xfrm>
            <a:off x="1686725" y="2627268"/>
            <a:ext cx="971400" cy="51420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Block 2</a:t>
            </a:r>
            <a:endParaRPr sz="1800" b="0" i="0" u="none" strike="noStrike" cap="none">
              <a:latin typeface="Arial"/>
              <a:ea typeface="Arial"/>
              <a:cs typeface="Arial"/>
              <a:sym typeface="Arial"/>
            </a:endParaRPr>
          </a:p>
        </p:txBody>
      </p:sp>
      <p:sp>
        <p:nvSpPr>
          <p:cNvPr id="266" name="Google Shape;266;p38"/>
          <p:cNvSpPr/>
          <p:nvPr/>
        </p:nvSpPr>
        <p:spPr>
          <a:xfrm>
            <a:off x="3281200" y="2627225"/>
            <a:ext cx="971400" cy="51420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Block 2</a:t>
            </a:r>
            <a:endParaRPr sz="1800" b="0" i="0" u="none" strike="noStrike" cap="none">
              <a:latin typeface="Arial"/>
              <a:ea typeface="Arial"/>
              <a:cs typeface="Arial"/>
              <a:sym typeface="Arial"/>
            </a:endParaRPr>
          </a:p>
        </p:txBody>
      </p:sp>
      <p:sp>
        <p:nvSpPr>
          <p:cNvPr id="267" name="Google Shape;267;p38"/>
          <p:cNvSpPr/>
          <p:nvPr/>
        </p:nvSpPr>
        <p:spPr>
          <a:xfrm>
            <a:off x="4679752" y="2627230"/>
            <a:ext cx="971400" cy="51420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Block 3</a:t>
            </a:r>
            <a:endParaRPr sz="1800" b="0" i="0" u="none" strike="noStrike" cap="none">
              <a:latin typeface="Arial"/>
              <a:ea typeface="Arial"/>
              <a:cs typeface="Arial"/>
              <a:sym typeface="Arial"/>
            </a:endParaRPr>
          </a:p>
        </p:txBody>
      </p:sp>
      <p:sp>
        <p:nvSpPr>
          <p:cNvPr id="268" name="Google Shape;268;p38"/>
          <p:cNvSpPr/>
          <p:nvPr/>
        </p:nvSpPr>
        <p:spPr>
          <a:xfrm>
            <a:off x="6400800" y="2663997"/>
            <a:ext cx="971400" cy="51420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Block 1</a:t>
            </a:r>
            <a:endParaRPr sz="1800" b="0" i="0" u="none" strike="noStrike" cap="none">
              <a:latin typeface="Arial"/>
              <a:ea typeface="Arial"/>
              <a:cs typeface="Arial"/>
              <a:sym typeface="Arial"/>
            </a:endParaRPr>
          </a:p>
        </p:txBody>
      </p:sp>
      <p:sp>
        <p:nvSpPr>
          <p:cNvPr id="269" name="Google Shape;269;p38"/>
          <p:cNvSpPr/>
          <p:nvPr/>
        </p:nvSpPr>
        <p:spPr>
          <a:xfrm>
            <a:off x="2679840" y="4359240"/>
            <a:ext cx="3871440" cy="2204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 NameNode 1</a:t>
            </a:r>
            <a:endParaRPr sz="1800" b="0" i="0" u="none" strike="noStrike" cap="none">
              <a:latin typeface="Arial"/>
              <a:ea typeface="Arial"/>
              <a:cs typeface="Arial"/>
              <a:sym typeface="Arial"/>
            </a:endParaRPr>
          </a:p>
        </p:txBody>
      </p:sp>
      <p:sp>
        <p:nvSpPr>
          <p:cNvPr id="270" name="Google Shape;270;p38"/>
          <p:cNvSpPr/>
          <p:nvPr/>
        </p:nvSpPr>
        <p:spPr>
          <a:xfrm rot="10800000">
            <a:off x="1349640" y="3516840"/>
            <a:ext cx="3277800" cy="84888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271" name="Google Shape;271;p38"/>
          <p:cNvSpPr/>
          <p:nvPr/>
        </p:nvSpPr>
        <p:spPr>
          <a:xfrm>
            <a:off x="4572420" y="3516850"/>
            <a:ext cx="20358" cy="86400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272" name="Google Shape;272;p38"/>
          <p:cNvSpPr/>
          <p:nvPr/>
        </p:nvSpPr>
        <p:spPr>
          <a:xfrm>
            <a:off x="3040200" y="4836960"/>
            <a:ext cx="3095280" cy="158400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File 1 metadata: </a:t>
            </a: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 Block 1 on DN1 and DN3</a:t>
            </a: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 Block 2 on DN1 and DN2</a:t>
            </a: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 Block 3 on DN2 and DN3</a:t>
            </a:r>
            <a:endParaRPr sz="1800" b="0" i="0" u="none" strike="noStrike" cap="none">
              <a:latin typeface="Arial"/>
              <a:ea typeface="Arial"/>
              <a:cs typeface="Arial"/>
              <a:sym typeface="Arial"/>
            </a:endParaRPr>
          </a:p>
        </p:txBody>
      </p:sp>
      <p:sp>
        <p:nvSpPr>
          <p:cNvPr id="273" name="Google Shape;273;p38"/>
          <p:cNvSpPr/>
          <p:nvPr/>
        </p:nvSpPr>
        <p:spPr>
          <a:xfrm>
            <a:off x="7713600" y="2664010"/>
            <a:ext cx="971400" cy="51420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Block 3</a:t>
            </a:r>
            <a:endParaRPr sz="1800" b="0" i="0" u="none" strike="noStrike" cap="non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3"/>
        <p:cNvGrpSpPr/>
        <p:nvPr/>
      </p:nvGrpSpPr>
      <p:grpSpPr>
        <a:xfrm>
          <a:off x="0" y="0"/>
          <a:ext cx="0" cy="0"/>
          <a:chOff x="0" y="0"/>
          <a:chExt cx="0" cy="0"/>
        </a:xfrm>
      </p:grpSpPr>
      <p:sp>
        <p:nvSpPr>
          <p:cNvPr id="284" name="Google Shape;284;p39"/>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The Hadoop Resource Manager (YARN)</a:t>
            </a:r>
            <a:endParaRPr sz="3200" b="0" i="0" u="none" strike="noStrike" cap="none">
              <a:latin typeface="Arial"/>
              <a:ea typeface="Arial"/>
              <a:cs typeface="Arial"/>
              <a:sym typeface="Arial"/>
            </a:endParaRPr>
          </a:p>
        </p:txBody>
      </p:sp>
      <p:sp>
        <p:nvSpPr>
          <p:cNvPr id="285" name="Google Shape;285;p39"/>
          <p:cNvSpPr/>
          <p:nvPr/>
        </p:nvSpPr>
        <p:spPr>
          <a:xfrm>
            <a:off x="184320" y="549360"/>
            <a:ext cx="8500680" cy="577188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other main component of Hadoop is the MapReduce task manager, </a:t>
            </a:r>
            <a:r>
              <a:rPr lang="en-AU" sz="2400" b="1" i="0" u="none" strike="noStrike" cap="none">
                <a:solidFill>
                  <a:srgbClr val="000000"/>
                </a:solidFill>
                <a:latin typeface="Arial"/>
                <a:ea typeface="Arial"/>
                <a:cs typeface="Arial"/>
                <a:sym typeface="Arial"/>
              </a:rPr>
              <a:t>YARN</a:t>
            </a:r>
            <a:r>
              <a:rPr lang="en-AU" sz="2400" b="0" i="0" u="none" strike="noStrike" cap="none">
                <a:solidFill>
                  <a:srgbClr val="000000"/>
                </a:solidFill>
                <a:latin typeface="Arial"/>
                <a:ea typeface="Arial"/>
                <a:cs typeface="Arial"/>
                <a:sym typeface="Arial"/>
              </a:rPr>
              <a:t> (</a:t>
            </a:r>
            <a:r>
              <a:rPr lang="en-AU" sz="2400" b="0" i="1" u="none" strike="noStrike" cap="none">
                <a:solidFill>
                  <a:srgbClr val="000000"/>
                </a:solidFill>
                <a:latin typeface="Arial"/>
                <a:ea typeface="Arial"/>
                <a:cs typeface="Arial"/>
                <a:sym typeface="Arial"/>
              </a:rPr>
              <a:t>Yet Another Resource Negotiator</a:t>
            </a:r>
            <a:r>
              <a:rPr lang="en-AU" sz="2400" b="0" i="0" u="none" strike="noStrike" cap="none">
                <a:solidFill>
                  <a:srgbClr val="000000"/>
                </a:solidFill>
                <a:latin typeface="Arial"/>
                <a:ea typeface="Arial"/>
                <a:cs typeface="Arial"/>
                <a:sym typeface="Arial"/>
              </a:rPr>
              <a:t>)</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YARN deals with executing MapReduce jobs on a cluster. It is composed of a central </a:t>
            </a:r>
            <a:r>
              <a:rPr lang="en-AU" sz="2400" b="0" i="1" u="none" strike="noStrike" cap="none">
                <a:solidFill>
                  <a:srgbClr val="000000"/>
                </a:solidFill>
                <a:latin typeface="Arial"/>
                <a:ea typeface="Arial"/>
                <a:cs typeface="Arial"/>
                <a:sym typeface="Arial"/>
              </a:rPr>
              <a:t>Resource Manager</a:t>
            </a:r>
            <a:r>
              <a:rPr lang="en-AU" sz="2400" b="0" i="0" u="none" strike="noStrike" cap="none">
                <a:solidFill>
                  <a:srgbClr val="000000"/>
                </a:solidFill>
                <a:latin typeface="Arial"/>
                <a:ea typeface="Arial"/>
                <a:cs typeface="Arial"/>
                <a:sym typeface="Arial"/>
              </a:rPr>
              <a:t> (on the master)</a:t>
            </a:r>
            <a:r>
              <a:rPr lang="en-AU" sz="2400" b="0" i="1" u="none" strike="noStrike" cap="none">
                <a:solidFill>
                  <a:srgbClr val="000000"/>
                </a:solidFill>
                <a:latin typeface="Arial"/>
                <a:ea typeface="Arial"/>
                <a:cs typeface="Arial"/>
                <a:sym typeface="Arial"/>
              </a:rPr>
              <a:t> </a:t>
            </a:r>
            <a:r>
              <a:rPr lang="en-AU" sz="2400" b="0" i="0" u="none" strike="noStrike" cap="none">
                <a:solidFill>
                  <a:srgbClr val="000000"/>
                </a:solidFill>
                <a:latin typeface="Arial"/>
                <a:ea typeface="Arial"/>
                <a:cs typeface="Arial"/>
                <a:sym typeface="Arial"/>
              </a:rPr>
              <a:t>and many </a:t>
            </a:r>
            <a:r>
              <a:rPr lang="en-AU" sz="2400" b="0" i="1" u="none" strike="noStrike" cap="none">
                <a:solidFill>
                  <a:srgbClr val="000000"/>
                </a:solidFill>
                <a:latin typeface="Arial"/>
                <a:ea typeface="Arial"/>
                <a:cs typeface="Arial"/>
                <a:sym typeface="Arial"/>
              </a:rPr>
              <a:t>Node Managers </a:t>
            </a:r>
            <a:r>
              <a:rPr lang="en-AU" sz="2400" b="0" i="0" u="none" strike="noStrike" cap="none">
                <a:solidFill>
                  <a:srgbClr val="000000"/>
                </a:solidFill>
                <a:latin typeface="Arial"/>
                <a:ea typeface="Arial"/>
                <a:cs typeface="Arial"/>
                <a:sym typeface="Arial"/>
              </a:rPr>
              <a:t>that reside on slave machines.</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Every time a MapReduce job is scheduled for execution on a Hadoop cluster, YARN starts an </a:t>
            </a:r>
            <a:r>
              <a:rPr lang="en-AU" sz="2400" b="0" i="1" u="none" strike="noStrike" cap="none">
                <a:solidFill>
                  <a:srgbClr val="000000"/>
                </a:solidFill>
                <a:latin typeface="Arial"/>
                <a:ea typeface="Arial"/>
                <a:cs typeface="Arial"/>
                <a:sym typeface="Arial"/>
              </a:rPr>
              <a:t>Application Master</a:t>
            </a:r>
            <a:r>
              <a:rPr lang="en-AU" sz="2400" b="0" i="0" u="none" strike="noStrike" cap="none">
                <a:solidFill>
                  <a:srgbClr val="000000"/>
                </a:solidFill>
                <a:latin typeface="Arial"/>
                <a:ea typeface="Arial"/>
                <a:cs typeface="Arial"/>
                <a:sym typeface="Arial"/>
              </a:rPr>
              <a:t> that negotiates resources with the Resource Manager and starts </a:t>
            </a:r>
            <a:r>
              <a:rPr lang="en-AU" sz="2400" b="0" i="1" u="none" strike="noStrike" cap="none">
                <a:solidFill>
                  <a:srgbClr val="000000"/>
                </a:solidFill>
                <a:latin typeface="Arial"/>
                <a:ea typeface="Arial"/>
                <a:cs typeface="Arial"/>
                <a:sym typeface="Arial"/>
              </a:rPr>
              <a:t>Containers </a:t>
            </a:r>
            <a:r>
              <a:rPr lang="en-AU" sz="2400" b="0" i="0" u="none" strike="noStrike" cap="none">
                <a:solidFill>
                  <a:srgbClr val="000000"/>
                </a:solidFill>
                <a:latin typeface="Arial"/>
                <a:ea typeface="Arial"/>
                <a:cs typeface="Arial"/>
                <a:sym typeface="Arial"/>
              </a:rPr>
              <a:t>on the slave nodes (Note: Containers are the processes were the actual processing is done, </a:t>
            </a:r>
            <a:r>
              <a:rPr lang="en-AU" sz="2400" b="0" i="1" u="none" strike="noStrike" cap="none">
                <a:solidFill>
                  <a:srgbClr val="000000"/>
                </a:solidFill>
                <a:latin typeface="Arial"/>
                <a:ea typeface="Arial"/>
                <a:cs typeface="Arial"/>
                <a:sym typeface="Arial"/>
              </a:rPr>
              <a:t>not to be confused with Docker containers</a:t>
            </a:r>
            <a:r>
              <a:rPr lang="en-AU" sz="2400" b="0" i="0" u="none" strike="noStrike" cap="none">
                <a:solidFill>
                  <a:srgbClr val="000000"/>
                </a:solidFill>
                <a:latin typeface="Arial"/>
                <a:ea typeface="Arial"/>
                <a:cs typeface="Arial"/>
                <a:sym typeface="Arial"/>
              </a:rPr>
              <a:t>).</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5"/>
        <p:cNvGrpSpPr/>
        <p:nvPr/>
      </p:nvGrpSpPr>
      <p:grpSpPr>
        <a:xfrm>
          <a:off x="0" y="0"/>
          <a:ext cx="0" cy="0"/>
          <a:chOff x="0" y="0"/>
          <a:chExt cx="0" cy="0"/>
        </a:xfrm>
      </p:grpSpPr>
      <p:sp>
        <p:nvSpPr>
          <p:cNvPr id="296" name="Google Shape;296;p40"/>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The HDFS Shell</a:t>
            </a:r>
            <a:endParaRPr sz="3200" b="0" i="0" u="none" strike="noStrike" cap="none">
              <a:latin typeface="Arial"/>
              <a:ea typeface="Arial"/>
              <a:cs typeface="Arial"/>
              <a:sym typeface="Arial"/>
            </a:endParaRPr>
          </a:p>
        </p:txBody>
      </p:sp>
      <p:sp>
        <p:nvSpPr>
          <p:cNvPr id="297" name="Google Shape;297;p40"/>
          <p:cNvSpPr/>
          <p:nvPr/>
        </p:nvSpPr>
        <p:spPr>
          <a:xfrm>
            <a:off x="184320" y="549360"/>
            <a:ext cx="8500680" cy="591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Managing the files on a HDFS cluster cannot be done on the operating system shell, hence a custom HDFS shell must be used.</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HDFS file system shell replicates many of the usual commands (ls, rm, etc.), with some other commands dedicated to loading files from the operating system to the cluster (and back):</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$HADOOP_HOME/bin/hadoop fs </a:t>
            </a:r>
            <a:endParaRPr sz="2400" b="1" i="0" u="none" strike="noStrike" cap="none"/>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  -copyFromLocal &lt;localsrc&gt; &lt;dst&gt;</a:t>
            </a:r>
            <a:endParaRPr sz="2400" b="1" i="0" u="none" strike="noStrike" cap="none"/>
          </a:p>
          <a:p>
            <a:pPr marL="0" marR="0" lvl="0" indent="0" algn="just" rtl="0">
              <a:lnSpc>
                <a:spcPct val="100000"/>
              </a:lnSpc>
              <a:spcBef>
                <a:spcPts val="0"/>
              </a:spcBef>
              <a:spcAft>
                <a:spcPts val="0"/>
              </a:spcAft>
              <a:buNone/>
            </a:pPr>
            <a:endParaRPr sz="2400" b="1" i="0" u="none" strike="noStrike" cap="none"/>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In addition, the status of the HDFS cluster and its contents can be seen on a web application (normally found on port </a:t>
            </a:r>
            <a:r>
              <a:rPr lang="en-AU" sz="2400" b="1">
                <a:solidFill>
                  <a:srgbClr val="006699"/>
                </a:solidFill>
                <a:latin typeface="Courier New"/>
                <a:ea typeface="Courier New"/>
                <a:cs typeface="Courier New"/>
                <a:sym typeface="Courier New"/>
              </a:rPr>
              <a:t>50070</a:t>
            </a:r>
            <a:r>
              <a:rPr lang="en-AU" sz="2400" b="0" i="0" u="none" strike="noStrike" cap="none">
                <a:solidFill>
                  <a:srgbClr val="000000"/>
                </a:solidFill>
                <a:latin typeface="Arial"/>
                <a:ea typeface="Arial"/>
                <a:cs typeface="Arial"/>
                <a:sym typeface="Arial"/>
              </a:rPr>
              <a:t> of the master node).</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41"/>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Programming on Hadoop</a:t>
            </a:r>
            <a:endParaRPr sz="3200" b="0" i="0" u="none" strike="noStrike" cap="none">
              <a:latin typeface="Arial"/>
              <a:ea typeface="Arial"/>
              <a:cs typeface="Arial"/>
              <a:sym typeface="Arial"/>
            </a:endParaRPr>
          </a:p>
        </p:txBody>
      </p:sp>
      <p:sp>
        <p:nvSpPr>
          <p:cNvPr id="309" name="Google Shape;309;p41"/>
          <p:cNvSpPr/>
          <p:nvPr/>
        </p:nvSpPr>
        <p:spPr>
          <a:xfrm>
            <a:off x="184320" y="692280"/>
            <a:ext cx="8780040" cy="61657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The main programming language to write MapReduce jobs on Hadoop is Java, but many other languages can be used via different APIs.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Indeed </a:t>
            </a:r>
            <a:r>
              <a:rPr lang="en-AU" sz="2400" b="0" i="0" u="sng" strike="noStrike" cap="none">
                <a:solidFill>
                  <a:srgbClr val="000000"/>
                </a:solidFill>
                <a:latin typeface="Arial"/>
                <a:ea typeface="Arial"/>
                <a:cs typeface="Arial"/>
                <a:sym typeface="Arial"/>
              </a:rPr>
              <a:t>any</a:t>
            </a:r>
            <a:r>
              <a:rPr lang="en-AU" sz="2400" b="0" i="0" u="none" strike="noStrike" cap="none">
                <a:solidFill>
                  <a:srgbClr val="000000"/>
                </a:solidFill>
                <a:latin typeface="Arial"/>
                <a:ea typeface="Arial"/>
                <a:cs typeface="Arial"/>
                <a:sym typeface="Arial"/>
              </a:rPr>
              <a:t> language that can read from standard input and write to standard output can be used.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Practically, the </a:t>
            </a:r>
            <a:r>
              <a:rPr lang="en-AU" sz="2400" b="1" i="0" u="none" strike="noStrike" cap="none">
                <a:solidFill>
                  <a:srgbClr val="006699"/>
                </a:solidFill>
                <a:latin typeface="Courier New"/>
                <a:ea typeface="Courier New"/>
                <a:cs typeface="Courier New"/>
                <a:sym typeface="Courier New"/>
              </a:rPr>
              <a:t>hadoop</a:t>
            </a:r>
            <a:r>
              <a:rPr lang="en-AU" sz="2400" b="0" i="0" u="none" strike="noStrike" cap="none">
                <a:solidFill>
                  <a:srgbClr val="000000"/>
                </a:solidFill>
                <a:latin typeface="Arial"/>
                <a:ea typeface="Arial"/>
                <a:cs typeface="Arial"/>
                <a:sym typeface="Arial"/>
              </a:rPr>
              <a:t> command is used to load the program (with the </a:t>
            </a:r>
            <a:r>
              <a:rPr lang="en-AU" sz="2400" b="1" i="0" u="none" strike="noStrike" cap="none">
                <a:solidFill>
                  <a:srgbClr val="006699"/>
                </a:solidFill>
                <a:latin typeface="Courier New"/>
                <a:ea typeface="Courier New"/>
                <a:cs typeface="Courier New"/>
                <a:sym typeface="Courier New"/>
              </a:rPr>
              <a:t>-file</a:t>
            </a:r>
            <a:r>
              <a:rPr lang="en-AU" sz="2400" b="0" i="0" u="none" strike="noStrike" cap="none">
                <a:solidFill>
                  <a:srgbClr val="000000"/>
                </a:solidFill>
                <a:latin typeface="Arial"/>
                <a:ea typeface="Arial"/>
                <a:cs typeface="Arial"/>
                <a:sym typeface="Arial"/>
              </a:rPr>
              <a:t> option) and send it to the cluster, and the mapper and reducer are specified with the </a:t>
            </a:r>
            <a:r>
              <a:rPr lang="en-AU" sz="2400" b="1" i="0" u="none" strike="noStrike" cap="none">
                <a:solidFill>
                  <a:srgbClr val="006699"/>
                </a:solidFill>
                <a:latin typeface="Courier New"/>
                <a:ea typeface="Courier New"/>
                <a:cs typeface="Courier New"/>
                <a:sym typeface="Courier New"/>
              </a:rPr>
              <a:t>-mapper</a:t>
            </a:r>
            <a:r>
              <a:rPr lang="en-AU" sz="2400" b="0" i="0" u="none" strike="noStrike" cap="none">
                <a:solidFill>
                  <a:srgbClr val="000000"/>
                </a:solidFill>
                <a:latin typeface="Arial"/>
                <a:ea typeface="Arial"/>
                <a:cs typeface="Arial"/>
                <a:sym typeface="Arial"/>
              </a:rPr>
              <a:t> and </a:t>
            </a:r>
            <a:r>
              <a:rPr lang="en-AU" sz="2400" b="1" i="0" u="none" strike="noStrike" cap="none">
                <a:solidFill>
                  <a:srgbClr val="006699"/>
                </a:solidFill>
                <a:latin typeface="Courier New"/>
                <a:ea typeface="Courier New"/>
                <a:cs typeface="Courier New"/>
                <a:sym typeface="Courier New"/>
              </a:rPr>
              <a:t>-reducer</a:t>
            </a:r>
            <a:r>
              <a:rPr lang="en-AU" sz="2400" b="0" i="0" u="none" strike="noStrike" cap="none">
                <a:solidFill>
                  <a:srgbClr val="000000"/>
                </a:solidFill>
                <a:latin typeface="Arial"/>
                <a:ea typeface="Arial"/>
                <a:cs typeface="Arial"/>
                <a:sym typeface="Arial"/>
              </a:rPr>
              <a:t> options (</a:t>
            </a:r>
            <a:r>
              <a:rPr lang="en-AU" sz="2400" b="1" i="0" u="none" strike="noStrike" cap="none">
                <a:solidFill>
                  <a:srgbClr val="006699"/>
                </a:solidFill>
                <a:latin typeface="Courier New"/>
                <a:ea typeface="Courier New"/>
                <a:cs typeface="Courier New"/>
                <a:sym typeface="Courier New"/>
              </a:rPr>
              <a:t>aggregate</a:t>
            </a:r>
            <a:r>
              <a:rPr lang="en-AU" sz="2400" b="0" i="0" u="none" strike="noStrike" cap="none">
                <a:solidFill>
                  <a:srgbClr val="000000"/>
                </a:solidFill>
                <a:latin typeface="Arial"/>
                <a:ea typeface="Arial"/>
                <a:cs typeface="Arial"/>
                <a:sym typeface="Arial"/>
              </a:rPr>
              <a:t> uses the Hadoop internal aggregator library):</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$HADOOP_</a:t>
            </a:r>
            <a:r>
              <a:rPr lang="en-AU" sz="2000" b="1">
                <a:solidFill>
                  <a:srgbClr val="006699"/>
                </a:solidFill>
                <a:latin typeface="Courier New"/>
                <a:ea typeface="Courier New"/>
                <a:cs typeface="Courier New"/>
                <a:sym typeface="Courier New"/>
              </a:rPr>
              <a:t>HOME/b</a:t>
            </a:r>
            <a:r>
              <a:rPr lang="en-AU" sz="2000" b="1" i="0" u="none" strike="noStrike" cap="none">
                <a:solidFill>
                  <a:srgbClr val="006699"/>
                </a:solidFill>
                <a:latin typeface="Courier New"/>
                <a:ea typeface="Courier New"/>
                <a:cs typeface="Courier New"/>
                <a:sym typeface="Courier New"/>
              </a:rPr>
              <a:t>in/hadoop jar \</a:t>
            </a:r>
            <a:endParaRPr sz="2000" b="1" i="0" u="none" strike="noStrike" cap="none"/>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$HADOOP_HOME/hadoop-streaming.jar \</a:t>
            </a:r>
            <a:endParaRPr sz="2000" b="1" i="0" u="none" strike="noStrike" cap="none"/>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-D mapreduce.job.reduces=12 \</a:t>
            </a:r>
            <a:endParaRPr sz="2000" b="1" i="0" u="none" strike="noStrike" cap="none"/>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-input myInputDir \</a:t>
            </a:r>
            <a:endParaRPr sz="2000" b="1" i="0" u="none" strike="noStrike" cap="none"/>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-output myOutputDir \</a:t>
            </a:r>
            <a:endParaRPr sz="2000" b="1" i="0" u="none" strike="noStrike" cap="none"/>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-mapper myAggregatorForKeyCount.py \</a:t>
            </a:r>
            <a:endParaRPr sz="2000" b="1" i="0" u="none" strike="noStrike" cap="none"/>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-reducer aggregate \</a:t>
            </a:r>
            <a:endParaRPr sz="2000" b="1" i="0" u="none" strike="noStrike" cap="none"/>
          </a:p>
          <a:p>
            <a:pPr marL="216000" marR="0" lvl="0" indent="-19656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-file myAggregatorForKeyCount.py</a:t>
            </a:r>
            <a:endParaRPr sz="2000" b="1" i="0" u="none" strike="noStrike" cap="non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9"/>
        <p:cNvGrpSpPr/>
        <p:nvPr/>
      </p:nvGrpSpPr>
      <p:grpSpPr>
        <a:xfrm>
          <a:off x="0" y="0"/>
          <a:ext cx="0" cy="0"/>
          <a:chOff x="0" y="0"/>
          <a:chExt cx="0" cy="0"/>
        </a:xfrm>
      </p:grpSpPr>
      <p:sp>
        <p:nvSpPr>
          <p:cNvPr id="320" name="Google Shape;320;p42"/>
          <p:cNvSpPr/>
          <p:nvPr/>
        </p:nvSpPr>
        <p:spPr>
          <a:xfrm>
            <a:off x="-181080" y="276372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2800" b="1" i="0" u="none" strike="noStrike" cap="none">
                <a:solidFill>
                  <a:srgbClr val="000000"/>
                </a:solidFill>
                <a:latin typeface="Arial"/>
                <a:ea typeface="Arial"/>
                <a:cs typeface="Arial"/>
                <a:sym typeface="Arial"/>
              </a:rPr>
              <a:t>Part 3: Apache Spark</a:t>
            </a:r>
            <a:endParaRPr sz="2800" b="0" i="0" u="none" strike="noStrike" cap="non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0"/>
        <p:cNvGrpSpPr/>
        <p:nvPr/>
      </p:nvGrpSpPr>
      <p:grpSpPr>
        <a:xfrm>
          <a:off x="0" y="0"/>
          <a:ext cx="0" cy="0"/>
          <a:chOff x="0" y="0"/>
          <a:chExt cx="0" cy="0"/>
        </a:xfrm>
      </p:grpSpPr>
      <p:sp>
        <p:nvSpPr>
          <p:cNvPr id="331" name="Google Shape;331;p43"/>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Why Spark?</a:t>
            </a:r>
            <a:endParaRPr sz="3200" b="0" i="0" u="none" strike="noStrike" cap="none">
              <a:latin typeface="Arial"/>
              <a:ea typeface="Arial"/>
              <a:cs typeface="Arial"/>
              <a:sym typeface="Arial"/>
            </a:endParaRPr>
          </a:p>
        </p:txBody>
      </p:sp>
      <p:sp>
        <p:nvSpPr>
          <p:cNvPr id="332" name="Google Shape;332;p43"/>
          <p:cNvSpPr/>
          <p:nvPr/>
        </p:nvSpPr>
        <p:spPr>
          <a:xfrm>
            <a:off x="184320" y="549360"/>
            <a:ext cx="8500680" cy="59497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While Hadoop MapReduce works well, it is geared towards performing relatively simple jobs on large datasets.</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However, when complex jobs are performed (say, machine learning or graph-based algorithms), there is a strong incentive for caching data in memory and in having finer-grained control on the execution of jobs.</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Apache Spark was designed to reduce the latency inherent in the Hadoop approach for the execution of MapReduce jobs.</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Spark can operate within the Hadoop architecture, using YARN and Zookeeper to manage computing resources, and storing data on HDFS.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2"/>
        <p:cNvGrpSpPr/>
        <p:nvPr/>
      </p:nvGrpSpPr>
      <p:grpSpPr>
        <a:xfrm>
          <a:off x="0" y="0"/>
          <a:ext cx="0" cy="0"/>
          <a:chOff x="0" y="0"/>
          <a:chExt cx="0" cy="0"/>
        </a:xfrm>
      </p:grpSpPr>
      <p:sp>
        <p:nvSpPr>
          <p:cNvPr id="343" name="Google Shape;343;p44"/>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Spark Architecture</a:t>
            </a:r>
            <a:endParaRPr sz="3200" b="0" i="0" u="none" strike="noStrike" cap="none">
              <a:latin typeface="Arial"/>
              <a:ea typeface="Arial"/>
              <a:cs typeface="Arial"/>
              <a:sym typeface="Arial"/>
            </a:endParaRPr>
          </a:p>
        </p:txBody>
      </p:sp>
      <p:sp>
        <p:nvSpPr>
          <p:cNvPr id="344" name="Google Shape;344;p44"/>
          <p:cNvSpPr/>
          <p:nvPr/>
        </p:nvSpPr>
        <p:spPr>
          <a:xfrm>
            <a:off x="184320" y="549360"/>
            <a:ext cx="8383320" cy="1177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One of the strong points of Spark is the tightly-coupled nature of its main components: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
        <p:nvSpPr>
          <p:cNvPr id="345" name="Google Shape;345;p44"/>
          <p:cNvSpPr/>
          <p:nvPr/>
        </p:nvSpPr>
        <p:spPr>
          <a:xfrm>
            <a:off x="4311720" y="1846440"/>
            <a:ext cx="1042560" cy="51408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GraphX</a:t>
            </a:r>
            <a:endParaRPr sz="1800" b="0" i="0" u="none" strike="noStrike" cap="none">
              <a:latin typeface="Arial"/>
              <a:ea typeface="Arial"/>
              <a:cs typeface="Arial"/>
              <a:sym typeface="Arial"/>
            </a:endParaRPr>
          </a:p>
        </p:txBody>
      </p:sp>
      <p:sp>
        <p:nvSpPr>
          <p:cNvPr id="346" name="Google Shape;346;p44"/>
          <p:cNvSpPr/>
          <p:nvPr/>
        </p:nvSpPr>
        <p:spPr>
          <a:xfrm>
            <a:off x="1295280" y="2503440"/>
            <a:ext cx="6048000" cy="51408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Spark Core</a:t>
            </a:r>
            <a:endParaRPr sz="1800" b="0" i="0" u="none" strike="noStrike" cap="none">
              <a:latin typeface="Arial"/>
              <a:ea typeface="Arial"/>
              <a:cs typeface="Arial"/>
              <a:sym typeface="Arial"/>
            </a:endParaRPr>
          </a:p>
        </p:txBody>
      </p:sp>
      <p:sp>
        <p:nvSpPr>
          <p:cNvPr id="347" name="Google Shape;347;p44"/>
          <p:cNvSpPr/>
          <p:nvPr/>
        </p:nvSpPr>
        <p:spPr>
          <a:xfrm>
            <a:off x="1295280" y="1854360"/>
            <a:ext cx="1368000" cy="515520"/>
          </a:xfrm>
          <a:prstGeom prst="rect">
            <a:avLst/>
          </a:prstGeom>
          <a:solidFill>
            <a:srgbClr val="729FCF"/>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Spark SQL</a:t>
            </a:r>
            <a:endParaRPr sz="1800" b="0" i="0" u="none" strike="noStrike" cap="none">
              <a:latin typeface="Arial"/>
              <a:ea typeface="Arial"/>
              <a:cs typeface="Arial"/>
              <a:sym typeface="Arial"/>
            </a:endParaRPr>
          </a:p>
        </p:txBody>
      </p:sp>
      <p:sp>
        <p:nvSpPr>
          <p:cNvPr id="348" name="Google Shape;348;p44"/>
          <p:cNvSpPr/>
          <p:nvPr/>
        </p:nvSpPr>
        <p:spPr>
          <a:xfrm>
            <a:off x="4929120" y="3178080"/>
            <a:ext cx="1095120" cy="547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MESOS</a:t>
            </a:r>
            <a:endParaRPr sz="1800" b="0" i="0" u="none" strike="noStrike" cap="none">
              <a:latin typeface="Arial"/>
              <a:ea typeface="Arial"/>
              <a:cs typeface="Arial"/>
              <a:sym typeface="Arial"/>
            </a:endParaRPr>
          </a:p>
        </p:txBody>
      </p:sp>
      <p:sp>
        <p:nvSpPr>
          <p:cNvPr id="349" name="Google Shape;349;p44"/>
          <p:cNvSpPr/>
          <p:nvPr/>
        </p:nvSpPr>
        <p:spPr>
          <a:xfrm>
            <a:off x="1295280" y="3178080"/>
            <a:ext cx="3455640" cy="547200"/>
          </a:xfrm>
          <a:prstGeom prst="rect">
            <a:avLst/>
          </a:prstGeom>
          <a:solidFill>
            <a:srgbClr val="729FCF"/>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Stand-alone Cluster Manager</a:t>
            </a:r>
            <a:endParaRPr sz="1800" b="0" i="0" u="none" strike="noStrike" cap="none">
              <a:latin typeface="Arial"/>
              <a:ea typeface="Arial"/>
              <a:cs typeface="Arial"/>
              <a:sym typeface="Arial"/>
            </a:endParaRPr>
          </a:p>
        </p:txBody>
      </p:sp>
      <p:sp>
        <p:nvSpPr>
          <p:cNvPr id="350" name="Google Shape;350;p44"/>
          <p:cNvSpPr/>
          <p:nvPr/>
        </p:nvSpPr>
        <p:spPr>
          <a:xfrm>
            <a:off x="5484960" y="1851120"/>
            <a:ext cx="1858680" cy="547200"/>
          </a:xfrm>
          <a:prstGeom prst="rect">
            <a:avLst/>
          </a:prstGeom>
          <a:solidFill>
            <a:srgbClr val="729FCF"/>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Spark Streaming</a:t>
            </a:r>
            <a:endParaRPr sz="1800" b="0" i="0" u="none" strike="noStrike" cap="none">
              <a:latin typeface="Arial"/>
              <a:ea typeface="Arial"/>
              <a:cs typeface="Arial"/>
              <a:sym typeface="Arial"/>
            </a:endParaRPr>
          </a:p>
        </p:txBody>
      </p:sp>
      <p:sp>
        <p:nvSpPr>
          <p:cNvPr id="351" name="Google Shape;351;p44"/>
          <p:cNvSpPr/>
          <p:nvPr/>
        </p:nvSpPr>
        <p:spPr>
          <a:xfrm>
            <a:off x="1736640" y="2684520"/>
            <a:ext cx="363240" cy="371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4"/>
          <p:cNvSpPr/>
          <p:nvPr/>
        </p:nvSpPr>
        <p:spPr>
          <a:xfrm>
            <a:off x="7059600" y="2714760"/>
            <a:ext cx="363240" cy="371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4"/>
          <p:cNvSpPr/>
          <p:nvPr/>
        </p:nvSpPr>
        <p:spPr>
          <a:xfrm>
            <a:off x="2803680" y="1843200"/>
            <a:ext cx="1368000" cy="515520"/>
          </a:xfrm>
          <a:prstGeom prst="rect">
            <a:avLst/>
          </a:prstGeom>
          <a:solidFill>
            <a:srgbClr val="729FCF"/>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MLib</a:t>
            </a:r>
            <a:endParaRPr sz="1800" b="0" i="0" u="none" strike="noStrike" cap="none">
              <a:latin typeface="Arial"/>
              <a:ea typeface="Arial"/>
              <a:cs typeface="Arial"/>
              <a:sym typeface="Arial"/>
            </a:endParaRPr>
          </a:p>
        </p:txBody>
      </p:sp>
      <p:sp>
        <p:nvSpPr>
          <p:cNvPr id="354" name="Google Shape;354;p44"/>
          <p:cNvSpPr/>
          <p:nvPr/>
        </p:nvSpPr>
        <p:spPr>
          <a:xfrm>
            <a:off x="6191280" y="3178080"/>
            <a:ext cx="1095120" cy="547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YARN</a:t>
            </a:r>
            <a:endParaRPr sz="1800" b="0" i="0" u="none" strike="noStrike" cap="none">
              <a:latin typeface="Arial"/>
              <a:ea typeface="Arial"/>
              <a:cs typeface="Arial"/>
              <a:sym typeface="Arial"/>
            </a:endParaRPr>
          </a:p>
        </p:txBody>
      </p:sp>
      <p:sp>
        <p:nvSpPr>
          <p:cNvPr id="355" name="Google Shape;355;p44"/>
          <p:cNvSpPr/>
          <p:nvPr/>
        </p:nvSpPr>
        <p:spPr>
          <a:xfrm>
            <a:off x="216000" y="3789360"/>
            <a:ext cx="8383320" cy="171468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Spark ships with a cluster manager of its own, but it can work with other cluster managers, such as YARN or MESOS.</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5"/>
        <p:cNvGrpSpPr/>
        <p:nvPr/>
      </p:nvGrpSpPr>
      <p:grpSpPr>
        <a:xfrm>
          <a:off x="0" y="0"/>
          <a:ext cx="0" cy="0"/>
          <a:chOff x="0" y="0"/>
          <a:chExt cx="0" cy="0"/>
        </a:xfrm>
      </p:grpSpPr>
      <p:sp>
        <p:nvSpPr>
          <p:cNvPr id="366" name="Google Shape;366;p45"/>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Programming on Spark</a:t>
            </a:r>
            <a:endParaRPr sz="3200" b="0" i="0" u="none" strike="noStrike" cap="none">
              <a:latin typeface="Arial"/>
              <a:ea typeface="Arial"/>
              <a:cs typeface="Arial"/>
              <a:sym typeface="Arial"/>
            </a:endParaRPr>
          </a:p>
        </p:txBody>
      </p:sp>
      <p:sp>
        <p:nvSpPr>
          <p:cNvPr id="367" name="Google Shape;367;p45"/>
          <p:cNvSpPr/>
          <p:nvPr/>
        </p:nvSpPr>
        <p:spPr>
          <a:xfrm>
            <a:off x="184320" y="549360"/>
            <a:ext cx="8500680" cy="607932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Spark is mostly written in Scala, and uses this language by default in its interactive shell. However, the APIs of Spark can be accessed by different languages: R, Python, and Java</a:t>
            </a:r>
            <a:r>
              <a:rPr lang="en-AU" sz="2400"/>
              <a:t>.</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Scala is a multi-paradigm language (both functional and object-oriented) that runs on the Java Virtual Machine and can use Java libraries and Java objects.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most popular languages used to develop Spark applications are Java</a:t>
            </a:r>
            <a:r>
              <a:rPr lang="en-AU" sz="2400"/>
              <a:t> and</a:t>
            </a:r>
            <a:r>
              <a:rPr lang="en-AU" sz="2400" b="0" i="0" u="none" strike="noStrike" cap="none">
                <a:solidFill>
                  <a:srgbClr val="000000"/>
                </a:solidFill>
                <a:latin typeface="Arial"/>
                <a:ea typeface="Arial"/>
                <a:cs typeface="Arial"/>
                <a:sym typeface="Arial"/>
              </a:rPr>
              <a:t> Python.</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Other than Scala, there is a shell for Python (pySpark)</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sp>
        <p:nvSpPr>
          <p:cNvPr id="140" name="Google Shape;140;p28"/>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Outline of the Lecture</a:t>
            </a:r>
            <a:endParaRPr sz="3200" b="0" i="0" u="none" strike="noStrike" cap="none">
              <a:latin typeface="Arial"/>
              <a:ea typeface="Arial"/>
              <a:cs typeface="Arial"/>
              <a:sym typeface="Arial"/>
            </a:endParaRPr>
          </a:p>
        </p:txBody>
      </p:sp>
      <p:sp>
        <p:nvSpPr>
          <p:cNvPr id="141" name="Google Shape;141;p28"/>
          <p:cNvSpPr/>
          <p:nvPr/>
        </p:nvSpPr>
        <p:spPr>
          <a:xfrm>
            <a:off x="182520" y="731880"/>
            <a:ext cx="8500680" cy="6111360"/>
          </a:xfrm>
          <a:prstGeom prst="rect">
            <a:avLst/>
          </a:prstGeom>
          <a:noFill/>
          <a:ln>
            <a:noFill/>
          </a:ln>
        </p:spPr>
        <p:txBody>
          <a:bodyPr spcFirstLastPara="1" wrap="square" lIns="90000" tIns="45000" rIns="90000" bIns="45000" anchor="t" anchorCtr="0">
            <a:noAutofit/>
          </a:bodyPr>
          <a:lstStyle/>
          <a:p>
            <a:pPr marL="457200" marR="0" lvl="0" indent="-406080" algn="l" rtl="0">
              <a:lnSpc>
                <a:spcPct val="100000"/>
              </a:lnSpc>
              <a:spcBef>
                <a:spcPts val="0"/>
              </a:spcBef>
              <a:spcAft>
                <a:spcPts val="0"/>
              </a:spcAft>
              <a:buClr>
                <a:srgbClr val="000000"/>
              </a:buClr>
              <a:buSzPts val="2800"/>
              <a:buFont typeface="Arial"/>
              <a:buChar char="●"/>
            </a:pPr>
            <a:r>
              <a:rPr lang="en-AU" sz="2800" b="1" i="0" u="none" strike="noStrike" cap="none">
                <a:solidFill>
                  <a:srgbClr val="000000"/>
                </a:solidFill>
                <a:latin typeface="Arial"/>
                <a:ea typeface="Arial"/>
                <a:cs typeface="Arial"/>
                <a:sym typeface="Arial"/>
              </a:rPr>
              <a:t>Part 1: </a:t>
            </a:r>
            <a:r>
              <a:rPr lang="en-AU" sz="2800" b="0" i="0" u="none" strike="noStrike" cap="none">
                <a:solidFill>
                  <a:srgbClr val="000000"/>
                </a:solidFill>
                <a:latin typeface="Arial"/>
                <a:ea typeface="Arial"/>
                <a:cs typeface="Arial"/>
                <a:sym typeface="Arial"/>
              </a:rPr>
              <a:t>Introduction to big data analytics</a:t>
            </a:r>
            <a:endParaRPr sz="28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Types of analysis performed</a:t>
            </a:r>
            <a:endParaRPr sz="22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Distributed computing on big data</a:t>
            </a:r>
            <a:endParaRPr sz="2200" b="0" i="0" u="none" strike="noStrike" cap="none">
              <a:latin typeface="Arial"/>
              <a:ea typeface="Arial"/>
              <a:cs typeface="Arial"/>
              <a:sym typeface="Arial"/>
            </a:endParaRPr>
          </a:p>
          <a:p>
            <a:pPr marL="457200" marR="0" lvl="0" indent="-406080" algn="l" rtl="0">
              <a:lnSpc>
                <a:spcPct val="100000"/>
              </a:lnSpc>
              <a:spcBef>
                <a:spcPts val="0"/>
              </a:spcBef>
              <a:spcAft>
                <a:spcPts val="0"/>
              </a:spcAft>
              <a:buClr>
                <a:srgbClr val="000000"/>
              </a:buClr>
              <a:buSzPts val="2800"/>
              <a:buFont typeface="Arial"/>
              <a:buChar char="●"/>
            </a:pPr>
            <a:r>
              <a:rPr lang="en-AU" sz="2800" b="1" i="0" u="none" strike="noStrike" cap="none">
                <a:solidFill>
                  <a:srgbClr val="000000"/>
                </a:solidFill>
                <a:latin typeface="Arial"/>
                <a:ea typeface="Arial"/>
                <a:cs typeface="Arial"/>
                <a:sym typeface="Arial"/>
              </a:rPr>
              <a:t>Part 2: </a:t>
            </a:r>
            <a:r>
              <a:rPr lang="en-AU" sz="2800" b="0" i="0" u="none" strike="noStrike" cap="none">
                <a:solidFill>
                  <a:srgbClr val="000000"/>
                </a:solidFill>
                <a:latin typeface="Arial"/>
                <a:ea typeface="Arial"/>
                <a:cs typeface="Arial"/>
                <a:sym typeface="Arial"/>
              </a:rPr>
              <a:t>Apache Hadoop</a:t>
            </a:r>
            <a:endParaRPr sz="28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The Hadoop ecosystem</a:t>
            </a:r>
            <a:endParaRPr sz="22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Hadoop Distributed File System</a:t>
            </a:r>
            <a:endParaRPr sz="22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Hadoop architecture</a:t>
            </a:r>
            <a:endParaRPr sz="22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Programming with Hadoop</a:t>
            </a:r>
            <a:endParaRPr sz="2200" b="0" i="0" u="none" strike="noStrike" cap="none">
              <a:latin typeface="Arial"/>
              <a:ea typeface="Arial"/>
              <a:cs typeface="Arial"/>
              <a:sym typeface="Arial"/>
            </a:endParaRPr>
          </a:p>
          <a:p>
            <a:pPr marL="457200" marR="0" lvl="0" indent="-406080" algn="l" rtl="0">
              <a:lnSpc>
                <a:spcPct val="100000"/>
              </a:lnSpc>
              <a:spcBef>
                <a:spcPts val="0"/>
              </a:spcBef>
              <a:spcAft>
                <a:spcPts val="0"/>
              </a:spcAft>
              <a:buClr>
                <a:srgbClr val="000000"/>
              </a:buClr>
              <a:buSzPts val="2800"/>
              <a:buFont typeface="Arial"/>
              <a:buChar char="●"/>
            </a:pPr>
            <a:r>
              <a:rPr lang="en-AU" sz="2800" b="1" i="0" u="none" strike="noStrike" cap="none">
                <a:solidFill>
                  <a:srgbClr val="000000"/>
                </a:solidFill>
                <a:latin typeface="Arial"/>
                <a:ea typeface="Arial"/>
                <a:cs typeface="Arial"/>
                <a:sym typeface="Arial"/>
              </a:rPr>
              <a:t>Part 3: </a:t>
            </a:r>
            <a:r>
              <a:rPr lang="en-AU" sz="2800" b="0" i="0" u="none" strike="noStrike" cap="none">
                <a:solidFill>
                  <a:srgbClr val="000000"/>
                </a:solidFill>
                <a:latin typeface="Arial"/>
                <a:ea typeface="Arial"/>
                <a:cs typeface="Arial"/>
                <a:sym typeface="Arial"/>
              </a:rPr>
              <a:t>Apache Spark</a:t>
            </a:r>
            <a:endParaRPr sz="28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Why Spark </a:t>
            </a:r>
            <a:endParaRPr sz="22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Spark Architecture</a:t>
            </a:r>
            <a:endParaRPr sz="2200" b="0" i="0" u="none" strike="noStrike" cap="none">
              <a:latin typeface="Arial"/>
              <a:ea typeface="Arial"/>
              <a:cs typeface="Arial"/>
              <a:sym typeface="Arial"/>
            </a:endParaRPr>
          </a:p>
          <a:p>
            <a:pPr marL="914400" marR="0" lvl="1" indent="-367920" algn="l" rtl="0">
              <a:lnSpc>
                <a:spcPct val="100000"/>
              </a:lnSpc>
              <a:spcBef>
                <a:spcPts val="0"/>
              </a:spcBef>
              <a:spcAft>
                <a:spcPts val="0"/>
              </a:spcAft>
              <a:buClr>
                <a:srgbClr val="000000"/>
              </a:buClr>
              <a:buSzPts val="2200"/>
              <a:buFont typeface="Arial"/>
              <a:buChar char="○"/>
            </a:pPr>
            <a:r>
              <a:rPr lang="en-AU" sz="2200" b="0" i="0" u="none" strike="noStrike" cap="none">
                <a:solidFill>
                  <a:srgbClr val="000000"/>
                </a:solidFill>
                <a:latin typeface="Arial"/>
                <a:ea typeface="Arial"/>
                <a:cs typeface="Arial"/>
                <a:sym typeface="Arial"/>
              </a:rPr>
              <a:t>Programming in Spark</a:t>
            </a:r>
            <a:endParaRPr sz="2200" b="0" i="0" u="none" strike="noStrike" cap="none">
              <a:latin typeface="Arial"/>
              <a:ea typeface="Arial"/>
              <a:cs typeface="Arial"/>
              <a:sym typeface="Arial"/>
            </a:endParaRPr>
          </a:p>
          <a:p>
            <a:pPr marL="457200" marR="0" lvl="0" indent="-367920" algn="l" rtl="0">
              <a:lnSpc>
                <a:spcPct val="100000"/>
              </a:lnSpc>
              <a:spcBef>
                <a:spcPts val="0"/>
              </a:spcBef>
              <a:spcAft>
                <a:spcPts val="0"/>
              </a:spcAft>
              <a:buClr>
                <a:srgbClr val="000000"/>
              </a:buClr>
              <a:buSzPts val="2800"/>
              <a:buFont typeface="Arial"/>
              <a:buChar char="●"/>
            </a:pPr>
            <a:r>
              <a:rPr lang="en-AU" sz="2800" b="1" i="0" u="none" strike="noStrike" cap="none">
                <a:solidFill>
                  <a:srgbClr val="000000"/>
                </a:solidFill>
                <a:latin typeface="Arial"/>
                <a:ea typeface="Arial"/>
                <a:cs typeface="Arial"/>
                <a:sym typeface="Arial"/>
              </a:rPr>
              <a:t>Part 4: </a:t>
            </a:r>
            <a:r>
              <a:rPr lang="en-AU" sz="2800" b="0" i="0" u="none" strike="noStrike" cap="none">
                <a:solidFill>
                  <a:srgbClr val="000000"/>
                </a:solidFill>
                <a:latin typeface="Arial"/>
                <a:ea typeface="Arial"/>
                <a:cs typeface="Arial"/>
                <a:sym typeface="Arial"/>
              </a:rPr>
              <a:t>Apache Spark Workshop</a:t>
            </a:r>
            <a:endParaRPr sz="2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28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7"/>
        <p:cNvGrpSpPr/>
        <p:nvPr/>
      </p:nvGrpSpPr>
      <p:grpSpPr>
        <a:xfrm>
          <a:off x="0" y="0"/>
          <a:ext cx="0" cy="0"/>
          <a:chOff x="0" y="0"/>
          <a:chExt cx="0" cy="0"/>
        </a:xfrm>
      </p:grpSpPr>
      <p:sp>
        <p:nvSpPr>
          <p:cNvPr id="378" name="Google Shape;378;p46"/>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Getting Data In and Out of Spark #1</a:t>
            </a:r>
            <a:endParaRPr sz="3200" b="0" i="0" u="none" strike="noStrike" cap="none">
              <a:latin typeface="Arial"/>
              <a:ea typeface="Arial"/>
              <a:cs typeface="Arial"/>
              <a:sym typeface="Arial"/>
            </a:endParaRPr>
          </a:p>
        </p:txBody>
      </p:sp>
      <p:sp>
        <p:nvSpPr>
          <p:cNvPr id="379" name="Google Shape;379;p46"/>
          <p:cNvSpPr/>
          <p:nvPr/>
        </p:nvSpPr>
        <p:spPr>
          <a:xfrm>
            <a:off x="184320" y="549360"/>
            <a:ext cx="8875440" cy="626940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Spark can read (and write) data in many formats, from text file to database tables, and it can use different file systems and DBMSs.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simplest way to get data into Spark is reading them from a CSV file from the local file system: </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csv = sc.textFile("file.csv")</a:t>
            </a:r>
            <a:endParaRPr sz="2400" b="1" i="0" u="none" strike="noStrike" cap="none"/>
          </a:p>
          <a:p>
            <a:pPr marL="45720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With a small change, Spark can be made to read from HDFS file systems (or Amazon S3):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csv = sc.textFile("hdfs://file.csv")</a:t>
            </a:r>
            <a:endParaRPr sz="2400" b="1" i="0" u="none" strike="noStrike" cap="none"/>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csv= sc.textFile("s3://myBucket/myFile.csv")</a:t>
            </a:r>
            <a:endParaRPr sz="2400" b="1" i="0" u="none" strike="noStrike" cap="none"/>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Of course, the text lines in the file would have to be parsed and put into objects before they can be used by Spark.</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9"/>
        <p:cNvGrpSpPr/>
        <p:nvPr/>
      </p:nvGrpSpPr>
      <p:grpSpPr>
        <a:xfrm>
          <a:off x="0" y="0"/>
          <a:ext cx="0" cy="0"/>
          <a:chOff x="0" y="0"/>
          <a:chExt cx="0" cy="0"/>
        </a:xfrm>
      </p:grpSpPr>
      <p:sp>
        <p:nvSpPr>
          <p:cNvPr id="390" name="Google Shape;390;p47"/>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Getting Data In and Out of Spark #2</a:t>
            </a:r>
            <a:endParaRPr sz="3200" b="0" i="0" u="none" strike="noStrike" cap="none">
              <a:latin typeface="Arial"/>
              <a:ea typeface="Arial"/>
              <a:cs typeface="Arial"/>
              <a:sym typeface="Arial"/>
            </a:endParaRPr>
          </a:p>
        </p:txBody>
      </p:sp>
      <p:sp>
        <p:nvSpPr>
          <p:cNvPr id="391" name="Google Shape;391;p47"/>
          <p:cNvSpPr/>
          <p:nvPr/>
        </p:nvSpPr>
        <p:spPr>
          <a:xfrm>
            <a:off x="184320" y="549360"/>
            <a:ext cx="8500680" cy="6018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Another popular format is JSON, which can be parsed (and streamed back into a file) using Java libraries such as Jackson or Gson.</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An efficient data format that is unique to Hadoop is the </a:t>
            </a:r>
            <a:r>
              <a:rPr lang="en-AU" sz="2400" b="0" i="1" u="none" strike="noStrike" cap="none">
                <a:solidFill>
                  <a:srgbClr val="000000"/>
                </a:solidFill>
                <a:latin typeface="Arial"/>
                <a:ea typeface="Arial"/>
                <a:cs typeface="Arial"/>
                <a:sym typeface="Arial"/>
              </a:rPr>
              <a:t>sequence file</a:t>
            </a:r>
            <a:r>
              <a:rPr lang="en-AU" sz="2400" b="0" i="0" u="none" strike="noStrike" cap="none">
                <a:solidFill>
                  <a:srgbClr val="000000"/>
                </a:solidFill>
                <a:latin typeface="Arial"/>
                <a:ea typeface="Arial"/>
                <a:cs typeface="Arial"/>
                <a:sym typeface="Arial"/>
              </a:rPr>
              <a:t>. This is a flat file composed of key/value pairs.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Another option to load/save data is the use of serialised Java objects (the Kryo library, rather than the native Java serialization is commonly used).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While this option is simple to implement (the majority of Java objects can be serialised), it is neither fast nor robust (any change to the original object structure would make the serialised file impossible to read back).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1"/>
        <p:cNvGrpSpPr/>
        <p:nvPr/>
      </p:nvGrpSpPr>
      <p:grpSpPr>
        <a:xfrm>
          <a:off x="0" y="0"/>
          <a:ext cx="0" cy="0"/>
          <a:chOff x="0" y="0"/>
          <a:chExt cx="0" cy="0"/>
        </a:xfrm>
      </p:grpSpPr>
      <p:sp>
        <p:nvSpPr>
          <p:cNvPr id="402" name="Google Shape;402;p48"/>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Getting Data In and Out of Spark #3</a:t>
            </a:r>
            <a:endParaRPr sz="3200" b="0" i="0" u="none" strike="noStrike" cap="none">
              <a:latin typeface="Arial"/>
              <a:ea typeface="Arial"/>
              <a:cs typeface="Arial"/>
              <a:sym typeface="Arial"/>
            </a:endParaRPr>
          </a:p>
        </p:txBody>
      </p:sp>
      <p:sp>
        <p:nvSpPr>
          <p:cNvPr id="403" name="Google Shape;403;p48"/>
          <p:cNvSpPr/>
          <p:nvPr/>
        </p:nvSpPr>
        <p:spPr>
          <a:xfrm>
            <a:off x="184320" y="549360"/>
            <a:ext cx="8500680" cy="569880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HDFS or distributed DBMSs (such as Hive, Cassandra or Accumulo) can be used in conjunction with Spark.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SQL queries can also be used to extract data:</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df = sqlContext.sql("SELECT * FROM table")</a:t>
            </a:r>
            <a:endParaRPr sz="2400" b="1" i="0" u="none" strike="noStrike" cap="none"/>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Relational DBMSs can be a source of data too, e.g. via JDBC.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CouchDB, MongoDB and ElasticSearch connectors are also available.</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3"/>
        <p:cNvGrpSpPr/>
        <p:nvPr/>
      </p:nvGrpSpPr>
      <p:grpSpPr>
        <a:xfrm>
          <a:off x="0" y="0"/>
          <a:ext cx="0" cy="0"/>
          <a:chOff x="0" y="0"/>
          <a:chExt cx="0" cy="0"/>
        </a:xfrm>
      </p:grpSpPr>
      <p:sp>
        <p:nvSpPr>
          <p:cNvPr id="414" name="Google Shape;414;p49"/>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The Spark Shell</a:t>
            </a:r>
            <a:endParaRPr sz="3200" b="0" i="0" u="none" strike="noStrike" cap="none">
              <a:latin typeface="Arial"/>
              <a:ea typeface="Arial"/>
              <a:cs typeface="Arial"/>
              <a:sym typeface="Arial"/>
            </a:endParaRPr>
          </a:p>
        </p:txBody>
      </p:sp>
      <p:sp>
        <p:nvSpPr>
          <p:cNvPr id="415" name="Google Shape;415;p49"/>
          <p:cNvSpPr/>
          <p:nvPr/>
        </p:nvSpPr>
        <p:spPr>
          <a:xfrm>
            <a:off x="184320" y="549360"/>
            <a:ext cx="8500680" cy="622620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Spark Shell allows to send commands to the cluster interactively in either Scala or Python.</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 simple program* in Python to count the occurrences of the word “Spark” in the README of the framework.</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./bin/pyspark</a:t>
            </a:r>
            <a:endParaRPr sz="2200" b="1" i="0" u="none" strike="noStrike" cap="none"/>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&gt;&gt;&gt; textFile = sc.textFile("README.md")</a:t>
            </a:r>
            <a:endParaRPr sz="2200" b="1" i="0" u="none" strike="noStrike" cap="none"/>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&gt;&gt;&gt; textFile.filter(lambda line: "Spark" </a:t>
            </a:r>
            <a:endParaRPr sz="2200" b="1" i="0" u="none" strike="noStrike" cap="none"/>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in line).count()</a:t>
            </a:r>
            <a:endParaRPr sz="2200" b="1" i="0" u="none" strike="noStrike" cap="none"/>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15</a:t>
            </a:r>
            <a:endParaRPr sz="2200" b="1" i="0" u="none" strike="noStrike" cap="none"/>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While the shell can be extremely useful, it prevents Spark from deploying all of its optimizations, leading to poor performance.</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 </a:t>
            </a:r>
            <a:r>
              <a:rPr lang="en-AU" sz="2400" b="0" i="1" u="none" strike="noStrike" cap="none">
                <a:solidFill>
                  <a:srgbClr val="000000"/>
                </a:solidFill>
                <a:latin typeface="Arial"/>
                <a:ea typeface="Arial"/>
                <a:cs typeface="Arial"/>
                <a:sym typeface="Arial"/>
              </a:rPr>
              <a:t>Taken from the Spark documentation</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5"/>
        <p:cNvGrpSpPr/>
        <p:nvPr/>
      </p:nvGrpSpPr>
      <p:grpSpPr>
        <a:xfrm>
          <a:off x="0" y="0"/>
          <a:ext cx="0" cy="0"/>
          <a:chOff x="0" y="0"/>
          <a:chExt cx="0" cy="0"/>
        </a:xfrm>
      </p:grpSpPr>
      <p:sp>
        <p:nvSpPr>
          <p:cNvPr id="426" name="Google Shape;426;p50"/>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Non-interactive Jobs in Spark</a:t>
            </a:r>
            <a:endParaRPr sz="3200" b="0" i="0" u="none" strike="noStrike" cap="none">
              <a:latin typeface="Arial"/>
              <a:ea typeface="Arial"/>
              <a:cs typeface="Arial"/>
              <a:sym typeface="Arial"/>
            </a:endParaRPr>
          </a:p>
        </p:txBody>
      </p:sp>
      <p:sp>
        <p:nvSpPr>
          <p:cNvPr id="427" name="Google Shape;427;p50"/>
          <p:cNvSpPr/>
          <p:nvPr/>
        </p:nvSpPr>
        <p:spPr>
          <a:xfrm>
            <a:off x="201600" y="177480"/>
            <a:ext cx="8865000" cy="641628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a:p>
          <a:p>
            <a:pPr marL="216000" marR="0" lvl="0" indent="-19656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The usual word count, but in Java 7 (from the Spark website).</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JavaRDD&lt;String&gt; input = sc.textFile(inputFile);</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JavaRDD&lt;String&gt; words = input.flatMap(</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new FlatMapFunction&lt;String, String&gt;() {</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public Iterable&lt;String&gt; call(String x) {</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return Arrays.asList(x.split(" "));</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JavaPairRDD&lt;String, Integer&gt; counts =</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words.mapToPair(new PairFunction&lt;String, String,</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Integer&gt;(){</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public Tuple2&lt;String, Integer&gt; call(String x){</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return new Tuple2(x, 1);</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}}).reduceByKey(new Function2&lt;Integer, Integer, Integer&gt;() {</a:t>
            </a:r>
            <a:endParaRPr sz="1800" b="1" i="0" u="none" strike="noStrike" cap="none"/>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  public Integer call(Integer x, Integer y){ return x + y;}});</a:t>
            </a:r>
            <a:endParaRPr sz="1800" b="1" i="0" u="none" strike="noStrike" cap="none">
              <a:solidFill>
                <a:srgbClr val="006699"/>
              </a:solidFill>
              <a:latin typeface="Courier New"/>
              <a:ea typeface="Courier New"/>
              <a:cs typeface="Courier New"/>
              <a:sym typeface="Courier New"/>
            </a:endParaRPr>
          </a:p>
          <a:p>
            <a:pPr marL="216000" marR="0" lvl="0" indent="-196560" algn="just" rtl="0">
              <a:lnSpc>
                <a:spcPct val="100000"/>
              </a:lnSpc>
              <a:spcBef>
                <a:spcPts val="0"/>
              </a:spcBef>
              <a:spcAft>
                <a:spcPts val="0"/>
              </a:spcAft>
              <a:buNone/>
            </a:pPr>
            <a:r>
              <a:rPr lang="en-AU" sz="1800" b="1" i="0" u="none" strike="noStrike" cap="none">
                <a:solidFill>
                  <a:srgbClr val="006699"/>
                </a:solidFill>
                <a:latin typeface="Courier New"/>
                <a:ea typeface="Courier New"/>
                <a:cs typeface="Courier New"/>
                <a:sym typeface="Courier New"/>
              </a:rPr>
              <a:t>counts.saveAsTextFile(outputFile);</a:t>
            </a:r>
            <a:endParaRPr sz="1800" b="1" i="0" u="none" strike="noStrike" cap="none"/>
          </a:p>
          <a:p>
            <a:pPr marL="216000" marR="0" lvl="0" indent="-196560" algn="just" rtl="0">
              <a:lnSpc>
                <a:spcPct val="100000"/>
              </a:lnSpc>
              <a:spcBef>
                <a:spcPts val="0"/>
              </a:spcBef>
              <a:spcAft>
                <a:spcPts val="0"/>
              </a:spcAft>
              <a:buNone/>
            </a:pPr>
            <a:endParaRPr sz="1800" b="1" i="0" u="none" strike="noStrike" cap="none"/>
          </a:p>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7"/>
        <p:cNvGrpSpPr/>
        <p:nvPr/>
      </p:nvGrpSpPr>
      <p:grpSpPr>
        <a:xfrm>
          <a:off x="0" y="0"/>
          <a:ext cx="0" cy="0"/>
          <a:chOff x="0" y="0"/>
          <a:chExt cx="0" cy="0"/>
        </a:xfrm>
      </p:grpSpPr>
      <p:sp>
        <p:nvSpPr>
          <p:cNvPr id="438" name="Google Shape;438;p51"/>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Spark Runtime Architecture</a:t>
            </a:r>
            <a:endParaRPr sz="3200" b="0" i="0" u="none" strike="noStrike" cap="none">
              <a:latin typeface="Arial"/>
              <a:ea typeface="Arial"/>
              <a:cs typeface="Arial"/>
              <a:sym typeface="Arial"/>
            </a:endParaRPr>
          </a:p>
        </p:txBody>
      </p:sp>
      <p:sp>
        <p:nvSpPr>
          <p:cNvPr id="439" name="Google Shape;439;p51"/>
          <p:cNvSpPr/>
          <p:nvPr/>
        </p:nvSpPr>
        <p:spPr>
          <a:xfrm>
            <a:off x="184320" y="773280"/>
            <a:ext cx="8500680" cy="5406480"/>
          </a:xfrm>
          <a:prstGeom prst="rect">
            <a:avLst/>
          </a:prstGeom>
          <a:noFill/>
          <a:ln>
            <a:noFill/>
          </a:ln>
        </p:spPr>
        <p:txBody>
          <a:bodyPr spcFirstLastPara="1" wrap="square" lIns="90000" tIns="45000" rIns="90000" bIns="45000" anchor="t" anchorCtr="0">
            <a:noAutofit/>
          </a:bodyPr>
          <a:lstStyle/>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Applications in Spark are composed of different components including:</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400"/>
              <a:buFont typeface="Arial"/>
              <a:buChar char="○"/>
            </a:pPr>
            <a:r>
              <a:rPr lang="en-AU" sz="2400" b="1" i="1" u="none" strike="noStrike" cap="none">
                <a:solidFill>
                  <a:srgbClr val="000000"/>
                </a:solidFill>
                <a:latin typeface="Arial"/>
                <a:ea typeface="Arial"/>
                <a:cs typeface="Arial"/>
                <a:sym typeface="Arial"/>
              </a:rPr>
              <a:t>Job</a:t>
            </a:r>
            <a:r>
              <a:rPr lang="en-AU" sz="2400" b="0" i="0" u="none" strike="noStrike" cap="none">
                <a:solidFill>
                  <a:srgbClr val="000000"/>
                </a:solidFill>
                <a:latin typeface="Arial"/>
                <a:ea typeface="Arial"/>
                <a:cs typeface="Arial"/>
                <a:sym typeface="Arial"/>
              </a:rPr>
              <a:t>: the data processing that has to be performed on a dataset</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400"/>
              <a:buFont typeface="Arial"/>
              <a:buChar char="○"/>
            </a:pPr>
            <a:r>
              <a:rPr lang="en-AU" sz="2400" b="1" i="1" u="none" strike="noStrike" cap="none">
                <a:solidFill>
                  <a:srgbClr val="000000"/>
                </a:solidFill>
                <a:latin typeface="Arial"/>
                <a:ea typeface="Arial"/>
                <a:cs typeface="Arial"/>
                <a:sym typeface="Arial"/>
              </a:rPr>
              <a:t>Task</a:t>
            </a:r>
            <a:r>
              <a:rPr lang="en-AU" sz="2400" b="0" i="0" u="none" strike="noStrike" cap="none">
                <a:solidFill>
                  <a:srgbClr val="000000"/>
                </a:solidFill>
                <a:latin typeface="Arial"/>
                <a:ea typeface="Arial"/>
                <a:cs typeface="Arial"/>
                <a:sym typeface="Arial"/>
              </a:rPr>
              <a:t>: a single operation on a dataset</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400"/>
              <a:buFont typeface="Arial"/>
              <a:buChar char="○"/>
            </a:pPr>
            <a:r>
              <a:rPr lang="en-AU" sz="2400" b="1" i="1" u="none" strike="noStrike" cap="none">
                <a:solidFill>
                  <a:srgbClr val="000000"/>
                </a:solidFill>
                <a:latin typeface="Arial"/>
                <a:ea typeface="Arial"/>
                <a:cs typeface="Arial"/>
                <a:sym typeface="Arial"/>
              </a:rPr>
              <a:t>Executors</a:t>
            </a:r>
            <a:r>
              <a:rPr lang="en-AU" sz="2400" b="0" i="0" u="none" strike="noStrike" cap="none">
                <a:solidFill>
                  <a:srgbClr val="000000"/>
                </a:solidFill>
                <a:latin typeface="Arial"/>
                <a:ea typeface="Arial"/>
                <a:cs typeface="Arial"/>
                <a:sym typeface="Arial"/>
              </a:rPr>
              <a:t>: the processes in which tasks are executed</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400"/>
              <a:buFont typeface="Arial"/>
              <a:buChar char="○"/>
            </a:pPr>
            <a:r>
              <a:rPr lang="en-AU" sz="2400" b="1" i="1" u="none" strike="noStrike" cap="none">
                <a:solidFill>
                  <a:srgbClr val="000000"/>
                </a:solidFill>
                <a:latin typeface="Arial"/>
                <a:ea typeface="Arial"/>
                <a:cs typeface="Arial"/>
                <a:sym typeface="Arial"/>
              </a:rPr>
              <a:t>Cluster Manager</a:t>
            </a:r>
            <a:r>
              <a:rPr lang="en-AU" sz="2400" b="0" i="0" u="none" strike="noStrike" cap="none">
                <a:solidFill>
                  <a:srgbClr val="000000"/>
                </a:solidFill>
                <a:latin typeface="Arial"/>
                <a:ea typeface="Arial"/>
                <a:cs typeface="Arial"/>
                <a:sym typeface="Arial"/>
              </a:rPr>
              <a:t>: the process assigning tasks to executors</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400"/>
              <a:buFont typeface="Arial"/>
              <a:buChar char="○"/>
            </a:pPr>
            <a:r>
              <a:rPr lang="en-AU" sz="2400" b="1" i="1" u="none" strike="noStrike" cap="none">
                <a:solidFill>
                  <a:srgbClr val="000000"/>
                </a:solidFill>
                <a:latin typeface="Arial"/>
                <a:ea typeface="Arial"/>
                <a:cs typeface="Arial"/>
                <a:sym typeface="Arial"/>
              </a:rPr>
              <a:t>Driver program</a:t>
            </a:r>
            <a:r>
              <a:rPr lang="en-AU" sz="2400" b="0" i="0" u="none" strike="noStrike" cap="none">
                <a:solidFill>
                  <a:srgbClr val="000000"/>
                </a:solidFill>
                <a:latin typeface="Arial"/>
                <a:ea typeface="Arial"/>
                <a:cs typeface="Arial"/>
                <a:sym typeface="Arial"/>
              </a:rPr>
              <a:t>: the main logic of the application</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400"/>
              <a:buFont typeface="Arial"/>
              <a:buChar char="○"/>
            </a:pPr>
            <a:r>
              <a:rPr lang="en-AU" sz="2400" b="1" i="1" u="none" strike="noStrike" cap="none">
                <a:solidFill>
                  <a:srgbClr val="000000"/>
                </a:solidFill>
                <a:latin typeface="Arial"/>
                <a:ea typeface="Arial"/>
                <a:cs typeface="Arial"/>
                <a:sym typeface="Arial"/>
              </a:rPr>
              <a:t>Spark application</a:t>
            </a:r>
            <a:r>
              <a:rPr lang="en-AU" sz="2400" b="0" i="0" u="none" strike="noStrike" cap="none">
                <a:solidFill>
                  <a:srgbClr val="000000"/>
                </a:solidFill>
                <a:latin typeface="Arial"/>
                <a:ea typeface="Arial"/>
                <a:cs typeface="Arial"/>
                <a:sym typeface="Arial"/>
              </a:rPr>
              <a:t>: Driver program + Executors</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400"/>
              <a:buFont typeface="Arial"/>
              <a:buChar char="○"/>
            </a:pPr>
            <a:r>
              <a:rPr lang="en-AU" sz="2400" b="1" i="1" u="none" strike="noStrike" cap="none">
                <a:solidFill>
                  <a:srgbClr val="000000"/>
                </a:solidFill>
                <a:latin typeface="Arial"/>
                <a:ea typeface="Arial"/>
                <a:cs typeface="Arial"/>
                <a:sym typeface="Arial"/>
              </a:rPr>
              <a:t>Spark Context</a:t>
            </a:r>
            <a:r>
              <a:rPr lang="en-AU" sz="2400" b="0" i="0" u="none" strike="noStrike" cap="none">
                <a:solidFill>
                  <a:srgbClr val="000000"/>
                </a:solidFill>
                <a:latin typeface="Arial"/>
                <a:ea typeface="Arial"/>
                <a:cs typeface="Arial"/>
                <a:sym typeface="Arial"/>
              </a:rPr>
              <a:t>: the general configuration of the job</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These different components can be arranged in three different deployment modes across the cluster.</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9"/>
        <p:cNvGrpSpPr/>
        <p:nvPr/>
      </p:nvGrpSpPr>
      <p:grpSpPr>
        <a:xfrm>
          <a:off x="0" y="0"/>
          <a:ext cx="0" cy="0"/>
          <a:chOff x="0" y="0"/>
          <a:chExt cx="0" cy="0"/>
        </a:xfrm>
      </p:grpSpPr>
      <p:sp>
        <p:nvSpPr>
          <p:cNvPr id="450" name="Google Shape;450;p52"/>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Spark Runtime Architecture: Local Mode</a:t>
            </a:r>
            <a:endParaRPr sz="3200" b="0" i="0" u="none" strike="noStrike" cap="none">
              <a:latin typeface="Arial"/>
              <a:ea typeface="Arial"/>
              <a:cs typeface="Arial"/>
              <a:sym typeface="Arial"/>
            </a:endParaRPr>
          </a:p>
        </p:txBody>
      </p:sp>
      <p:sp>
        <p:nvSpPr>
          <p:cNvPr id="451" name="Google Shape;451;p52"/>
          <p:cNvSpPr/>
          <p:nvPr/>
        </p:nvSpPr>
        <p:spPr>
          <a:xfrm>
            <a:off x="184320" y="549360"/>
            <a:ext cx="8500680" cy="185868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In local mode, every Spark component runs within the same JVM. However, the Spark application can still run in parallel, as there may be more than one executor active. (Local mode is good when developing/debugging)</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
        <p:nvSpPr>
          <p:cNvPr id="452" name="Google Shape;452;p52"/>
          <p:cNvSpPr/>
          <p:nvPr/>
        </p:nvSpPr>
        <p:spPr>
          <a:xfrm>
            <a:off x="2664000" y="2519280"/>
            <a:ext cx="4032000" cy="3455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Node</a:t>
            </a:r>
            <a:endParaRPr sz="1800" b="0" i="0" u="none" strike="noStrike" cap="none">
              <a:latin typeface="Arial"/>
              <a:ea typeface="Arial"/>
              <a:cs typeface="Arial"/>
              <a:sym typeface="Arial"/>
            </a:endParaRPr>
          </a:p>
        </p:txBody>
      </p:sp>
      <p:sp>
        <p:nvSpPr>
          <p:cNvPr id="453" name="Google Shape;453;p52"/>
          <p:cNvSpPr/>
          <p:nvPr/>
        </p:nvSpPr>
        <p:spPr>
          <a:xfrm>
            <a:off x="2879640" y="2952720"/>
            <a:ext cx="3630240" cy="2879280"/>
          </a:xfrm>
          <a:prstGeom prst="rect">
            <a:avLst/>
          </a:prstGeom>
          <a:solidFill>
            <a:srgbClr val="99CCCC"/>
          </a:solidFill>
          <a:ln w="36000" cap="flat" cmpd="sng">
            <a:solidFill>
              <a:srgbClr val="FF3333"/>
            </a:solidFill>
            <a:prstDash val="solid"/>
            <a:round/>
            <a:headEnd type="none" w="sm" len="sm"/>
            <a:tailEnd type="none" w="sm" len="sm"/>
          </a:ln>
        </p:spPr>
        <p:txBody>
          <a:bodyPr spcFirstLastPara="1" wrap="square" lIns="103300" tIns="58300" rIns="103300" bIns="583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FF3333"/>
                </a:solidFill>
                <a:latin typeface="Arial"/>
                <a:ea typeface="Arial"/>
                <a:cs typeface="Arial"/>
                <a:sym typeface="Arial"/>
              </a:rPr>
              <a:t>Spark Application</a:t>
            </a:r>
            <a:endParaRPr sz="1800" b="0" i="0" u="none" strike="noStrike" cap="none">
              <a:latin typeface="Arial"/>
              <a:ea typeface="Arial"/>
              <a:cs typeface="Arial"/>
              <a:sym typeface="Arial"/>
            </a:endParaRPr>
          </a:p>
        </p:txBody>
      </p:sp>
      <p:sp>
        <p:nvSpPr>
          <p:cNvPr id="454" name="Google Shape;454;p52"/>
          <p:cNvSpPr/>
          <p:nvPr/>
        </p:nvSpPr>
        <p:spPr>
          <a:xfrm>
            <a:off x="4089240" y="4535640"/>
            <a:ext cx="2246040" cy="1152000"/>
          </a:xfrm>
          <a:prstGeom prst="rect">
            <a:avLst/>
          </a:prstGeom>
          <a:solidFill>
            <a:srgbClr val="99CCCC"/>
          </a:solidFill>
          <a:ln w="2857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Driver program</a:t>
            </a:r>
            <a:endParaRPr sz="1800" b="0" i="0" u="none" strike="noStrike" cap="none">
              <a:latin typeface="Arial"/>
              <a:ea typeface="Arial"/>
              <a:cs typeface="Arial"/>
              <a:sym typeface="Arial"/>
            </a:endParaRPr>
          </a:p>
        </p:txBody>
      </p:sp>
      <p:sp>
        <p:nvSpPr>
          <p:cNvPr id="455" name="Google Shape;455;p52"/>
          <p:cNvSpPr/>
          <p:nvPr/>
        </p:nvSpPr>
        <p:spPr>
          <a:xfrm>
            <a:off x="4551600" y="4995725"/>
            <a:ext cx="1641000" cy="547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SparkContext</a:t>
            </a:r>
            <a:endParaRPr sz="1800" b="0" i="0" u="none" strike="noStrike" cap="none">
              <a:latin typeface="Arial"/>
              <a:ea typeface="Arial"/>
              <a:cs typeface="Arial"/>
              <a:sym typeface="Arial"/>
            </a:endParaRPr>
          </a:p>
        </p:txBody>
      </p:sp>
      <p:sp>
        <p:nvSpPr>
          <p:cNvPr id="456" name="Google Shape;456;p52"/>
          <p:cNvSpPr/>
          <p:nvPr/>
        </p:nvSpPr>
        <p:spPr>
          <a:xfrm>
            <a:off x="3024360" y="3319560"/>
            <a:ext cx="3311400" cy="1117200"/>
          </a:xfrm>
          <a:prstGeom prst="rect">
            <a:avLst/>
          </a:prstGeom>
          <a:solidFill>
            <a:srgbClr val="99CCCC"/>
          </a:solidFill>
          <a:ln w="2857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Executor</a:t>
            </a:r>
            <a:endParaRPr sz="1800" b="0" i="0" u="none" strike="noStrike" cap="none">
              <a:latin typeface="Arial"/>
              <a:ea typeface="Arial"/>
              <a:cs typeface="Arial"/>
              <a:sym typeface="Arial"/>
            </a:endParaRPr>
          </a:p>
        </p:txBody>
      </p:sp>
      <p:sp>
        <p:nvSpPr>
          <p:cNvPr id="457" name="Google Shape;457;p52"/>
          <p:cNvSpPr/>
          <p:nvPr/>
        </p:nvSpPr>
        <p:spPr>
          <a:xfrm>
            <a:off x="4946635" y="3816363"/>
            <a:ext cx="1245900" cy="5043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2</a:t>
            </a:r>
            <a:endParaRPr sz="1800" b="0" i="0" u="none" strike="noStrike" cap="none">
              <a:latin typeface="Arial"/>
              <a:ea typeface="Arial"/>
              <a:cs typeface="Arial"/>
              <a:sym typeface="Arial"/>
            </a:endParaRPr>
          </a:p>
        </p:txBody>
      </p:sp>
      <p:sp>
        <p:nvSpPr>
          <p:cNvPr id="458" name="Google Shape;458;p52"/>
          <p:cNvSpPr/>
          <p:nvPr/>
        </p:nvSpPr>
        <p:spPr>
          <a:xfrm>
            <a:off x="3120280" y="3816385"/>
            <a:ext cx="1245900" cy="5043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1</a:t>
            </a:r>
            <a:endParaRPr sz="1800" b="0" i="0" u="none" strike="noStrike" cap="non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8"/>
        <p:cNvGrpSpPr/>
        <p:nvPr/>
      </p:nvGrpSpPr>
      <p:grpSpPr>
        <a:xfrm>
          <a:off x="0" y="0"/>
          <a:ext cx="0" cy="0"/>
          <a:chOff x="0" y="0"/>
          <a:chExt cx="0" cy="0"/>
        </a:xfrm>
      </p:grpSpPr>
      <p:sp>
        <p:nvSpPr>
          <p:cNvPr id="469" name="Google Shape;469;p53"/>
          <p:cNvSpPr/>
          <p:nvPr/>
        </p:nvSpPr>
        <p:spPr>
          <a:xfrm>
            <a:off x="2160720" y="5067360"/>
            <a:ext cx="5866920" cy="1385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a:t>    </a:t>
            </a:r>
            <a:r>
              <a:rPr lang="en-AU" sz="1800" b="0" i="0" u="none" strike="noStrike" cap="none">
                <a:solidFill>
                  <a:srgbClr val="000000"/>
                </a:solidFill>
                <a:latin typeface="Arial"/>
                <a:ea typeface="Arial"/>
                <a:cs typeface="Arial"/>
                <a:sym typeface="Arial"/>
              </a:rPr>
              <a:t> Master Node</a:t>
            </a:r>
            <a:endParaRPr sz="1800" b="0" i="0" u="none" strike="noStrike" cap="none">
              <a:latin typeface="Arial"/>
              <a:ea typeface="Arial"/>
              <a:cs typeface="Arial"/>
              <a:sym typeface="Arial"/>
            </a:endParaRPr>
          </a:p>
        </p:txBody>
      </p:sp>
      <p:sp>
        <p:nvSpPr>
          <p:cNvPr id="470" name="Google Shape;470;p53"/>
          <p:cNvSpPr/>
          <p:nvPr/>
        </p:nvSpPr>
        <p:spPr>
          <a:xfrm>
            <a:off x="71280" y="4896000"/>
            <a:ext cx="4463640" cy="108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471" name="Google Shape;471;p53"/>
          <p:cNvSpPr/>
          <p:nvPr/>
        </p:nvSpPr>
        <p:spPr>
          <a:xfrm>
            <a:off x="71280" y="4535640"/>
            <a:ext cx="4465440" cy="717120"/>
          </a:xfrm>
          <a:prstGeom prst="rect">
            <a:avLst/>
          </a:prstGeom>
          <a:noFill/>
          <a:ln>
            <a:noFill/>
          </a:ln>
        </p:spPr>
        <p:txBody>
          <a:bodyPr spcFirstLastPara="1" wrap="square" lIns="108000" tIns="63000" rIns="108000" bIns="63000" anchor="ctr" anchorCtr="0">
            <a:noAutofit/>
          </a:bodyPr>
          <a:lstStyle/>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p:txBody>
      </p:sp>
      <p:sp>
        <p:nvSpPr>
          <p:cNvPr id="472" name="Google Shape;472;p53"/>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Spark Runtime Architecture: Cluster Mode</a:t>
            </a:r>
            <a:endParaRPr sz="3200" b="0" i="0" u="none" strike="noStrike" cap="none">
              <a:latin typeface="Arial"/>
              <a:ea typeface="Arial"/>
              <a:cs typeface="Arial"/>
              <a:sym typeface="Arial"/>
            </a:endParaRPr>
          </a:p>
        </p:txBody>
      </p:sp>
      <p:sp>
        <p:nvSpPr>
          <p:cNvPr id="473" name="Google Shape;473;p53"/>
          <p:cNvSpPr/>
          <p:nvPr/>
        </p:nvSpPr>
        <p:spPr>
          <a:xfrm>
            <a:off x="184320" y="549360"/>
            <a:ext cx="8500680" cy="199836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In cluster mode, every component, including the driver program, is executed on the cluster; hence, upon launching, the job can run autonomously. This is the common way of running non-interactive Spark jobs.</a:t>
            </a:r>
            <a:endParaRPr sz="2400" b="0" i="0" u="none" strike="noStrike" cap="none">
              <a:latin typeface="Arial"/>
              <a:ea typeface="Arial"/>
              <a:cs typeface="Arial"/>
              <a:sym typeface="Arial"/>
            </a:endParaRPr>
          </a:p>
        </p:txBody>
      </p:sp>
      <p:sp>
        <p:nvSpPr>
          <p:cNvPr id="474" name="Google Shape;474;p53"/>
          <p:cNvSpPr/>
          <p:nvPr/>
        </p:nvSpPr>
        <p:spPr>
          <a:xfrm>
            <a:off x="216000" y="2952720"/>
            <a:ext cx="2734920" cy="1439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Worker Node 1</a:t>
            </a:r>
            <a:endParaRPr sz="1800" b="0" i="0" u="none" strike="noStrike" cap="none">
              <a:latin typeface="Arial"/>
              <a:ea typeface="Arial"/>
              <a:cs typeface="Arial"/>
              <a:sym typeface="Arial"/>
            </a:endParaRPr>
          </a:p>
        </p:txBody>
      </p:sp>
      <p:sp>
        <p:nvSpPr>
          <p:cNvPr id="475" name="Google Shape;475;p53"/>
          <p:cNvSpPr/>
          <p:nvPr/>
        </p:nvSpPr>
        <p:spPr>
          <a:xfrm>
            <a:off x="357120" y="3284640"/>
            <a:ext cx="2379300" cy="96810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Executor</a:t>
            </a:r>
            <a:endParaRPr sz="1800" b="0" i="0" u="none" strike="noStrike" cap="none">
              <a:latin typeface="Arial"/>
              <a:ea typeface="Arial"/>
              <a:cs typeface="Arial"/>
              <a:sym typeface="Arial"/>
            </a:endParaRPr>
          </a:p>
        </p:txBody>
      </p:sp>
      <p:sp>
        <p:nvSpPr>
          <p:cNvPr id="476" name="Google Shape;476;p53"/>
          <p:cNvSpPr/>
          <p:nvPr/>
        </p:nvSpPr>
        <p:spPr>
          <a:xfrm rot="10800000" flipH="1">
            <a:off x="4537575" y="4324943"/>
            <a:ext cx="3250962" cy="723708"/>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477" name="Google Shape;477;p53"/>
          <p:cNvSpPr/>
          <p:nvPr/>
        </p:nvSpPr>
        <p:spPr>
          <a:xfrm rot="10800000">
            <a:off x="1536115" y="4336936"/>
            <a:ext cx="2984040" cy="718902"/>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478" name="Google Shape;478;p53"/>
          <p:cNvSpPr/>
          <p:nvPr/>
        </p:nvSpPr>
        <p:spPr>
          <a:xfrm>
            <a:off x="5580000" y="5408640"/>
            <a:ext cx="2246040" cy="97272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Driver program</a:t>
            </a:r>
            <a:endParaRPr sz="1800" b="0" i="0" u="none" strike="noStrike" cap="none">
              <a:latin typeface="Arial"/>
              <a:ea typeface="Arial"/>
              <a:cs typeface="Arial"/>
              <a:sym typeface="Arial"/>
            </a:endParaRPr>
          </a:p>
        </p:txBody>
      </p:sp>
      <p:sp>
        <p:nvSpPr>
          <p:cNvPr id="479" name="Google Shape;479;p53"/>
          <p:cNvSpPr/>
          <p:nvPr/>
        </p:nvSpPr>
        <p:spPr>
          <a:xfrm>
            <a:off x="5915150" y="5757149"/>
            <a:ext cx="1650600" cy="4794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SparkContext</a:t>
            </a:r>
            <a:endParaRPr sz="1800" b="0" i="0" u="none" strike="noStrike" cap="none">
              <a:latin typeface="Arial"/>
              <a:ea typeface="Arial"/>
              <a:cs typeface="Arial"/>
              <a:sym typeface="Arial"/>
            </a:endParaRPr>
          </a:p>
        </p:txBody>
      </p:sp>
      <p:sp>
        <p:nvSpPr>
          <p:cNvPr id="480" name="Google Shape;480;p53"/>
          <p:cNvSpPr/>
          <p:nvPr/>
        </p:nvSpPr>
        <p:spPr>
          <a:xfrm>
            <a:off x="1741270" y="3748968"/>
            <a:ext cx="892500" cy="325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2</a:t>
            </a:r>
            <a:endParaRPr sz="1800" b="0" i="0" u="none" strike="noStrike" cap="none">
              <a:latin typeface="Arial"/>
              <a:ea typeface="Arial"/>
              <a:cs typeface="Arial"/>
              <a:sym typeface="Arial"/>
            </a:endParaRPr>
          </a:p>
        </p:txBody>
      </p:sp>
      <p:sp>
        <p:nvSpPr>
          <p:cNvPr id="481" name="Google Shape;481;p53"/>
          <p:cNvSpPr/>
          <p:nvPr/>
        </p:nvSpPr>
        <p:spPr>
          <a:xfrm>
            <a:off x="590760" y="3743280"/>
            <a:ext cx="945360" cy="32508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1</a:t>
            </a:r>
            <a:endParaRPr sz="1800" b="0" i="0" u="none" strike="noStrike" cap="none">
              <a:latin typeface="Arial"/>
              <a:ea typeface="Arial"/>
              <a:cs typeface="Arial"/>
              <a:sym typeface="Arial"/>
            </a:endParaRPr>
          </a:p>
        </p:txBody>
      </p:sp>
      <p:sp>
        <p:nvSpPr>
          <p:cNvPr id="482" name="Google Shape;482;p53"/>
          <p:cNvSpPr/>
          <p:nvPr/>
        </p:nvSpPr>
        <p:spPr>
          <a:xfrm>
            <a:off x="3240000" y="2952720"/>
            <a:ext cx="2734920" cy="1439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Worker Node 2</a:t>
            </a:r>
            <a:endParaRPr sz="1800" b="0" i="0" u="none" strike="noStrike" cap="none">
              <a:latin typeface="Arial"/>
              <a:ea typeface="Arial"/>
              <a:cs typeface="Arial"/>
              <a:sym typeface="Arial"/>
            </a:endParaRPr>
          </a:p>
        </p:txBody>
      </p:sp>
      <p:sp>
        <p:nvSpPr>
          <p:cNvPr id="483" name="Google Shape;483;p53"/>
          <p:cNvSpPr/>
          <p:nvPr/>
        </p:nvSpPr>
        <p:spPr>
          <a:xfrm>
            <a:off x="3381480" y="3284640"/>
            <a:ext cx="2379240" cy="96804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Executor</a:t>
            </a:r>
            <a:endParaRPr sz="1800" b="0" i="0" u="none" strike="noStrike" cap="none">
              <a:latin typeface="Arial"/>
              <a:ea typeface="Arial"/>
              <a:cs typeface="Arial"/>
              <a:sym typeface="Arial"/>
            </a:endParaRPr>
          </a:p>
        </p:txBody>
      </p:sp>
      <p:sp>
        <p:nvSpPr>
          <p:cNvPr id="484" name="Google Shape;484;p53"/>
          <p:cNvSpPr/>
          <p:nvPr/>
        </p:nvSpPr>
        <p:spPr>
          <a:xfrm>
            <a:off x="4751868" y="3743280"/>
            <a:ext cx="905700" cy="325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2</a:t>
            </a:r>
            <a:endParaRPr sz="1800" b="0" i="0" u="none" strike="noStrike" cap="none">
              <a:latin typeface="Arial"/>
              <a:ea typeface="Arial"/>
              <a:cs typeface="Arial"/>
              <a:sym typeface="Arial"/>
            </a:endParaRPr>
          </a:p>
        </p:txBody>
      </p:sp>
      <p:sp>
        <p:nvSpPr>
          <p:cNvPr id="485" name="Google Shape;485;p53"/>
          <p:cNvSpPr/>
          <p:nvPr/>
        </p:nvSpPr>
        <p:spPr>
          <a:xfrm>
            <a:off x="3626640" y="3743280"/>
            <a:ext cx="932400" cy="32508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1</a:t>
            </a:r>
            <a:endParaRPr sz="1800" b="0" i="0" u="none" strike="noStrike" cap="none">
              <a:latin typeface="Arial"/>
              <a:ea typeface="Arial"/>
              <a:cs typeface="Arial"/>
              <a:sym typeface="Arial"/>
            </a:endParaRPr>
          </a:p>
        </p:txBody>
      </p:sp>
      <p:sp>
        <p:nvSpPr>
          <p:cNvPr id="486" name="Google Shape;486;p53"/>
          <p:cNvSpPr/>
          <p:nvPr/>
        </p:nvSpPr>
        <p:spPr>
          <a:xfrm>
            <a:off x="6264360" y="2952720"/>
            <a:ext cx="2663640" cy="1439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Worker Node 3</a:t>
            </a:r>
            <a:endParaRPr sz="1800" b="0" i="0" u="none" strike="noStrike" cap="none">
              <a:latin typeface="Arial"/>
              <a:ea typeface="Arial"/>
              <a:cs typeface="Arial"/>
              <a:sym typeface="Arial"/>
            </a:endParaRPr>
          </a:p>
        </p:txBody>
      </p:sp>
      <p:sp>
        <p:nvSpPr>
          <p:cNvPr id="487" name="Google Shape;487;p53"/>
          <p:cNvSpPr/>
          <p:nvPr/>
        </p:nvSpPr>
        <p:spPr>
          <a:xfrm>
            <a:off x="6405480" y="3284640"/>
            <a:ext cx="2379240" cy="96804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Executor</a:t>
            </a:r>
            <a:endParaRPr sz="1800" b="0" i="0" u="none" strike="noStrike" cap="none">
              <a:latin typeface="Arial"/>
              <a:ea typeface="Arial"/>
              <a:cs typeface="Arial"/>
              <a:sym typeface="Arial"/>
            </a:endParaRPr>
          </a:p>
        </p:txBody>
      </p:sp>
      <p:sp>
        <p:nvSpPr>
          <p:cNvPr id="488" name="Google Shape;488;p53"/>
          <p:cNvSpPr/>
          <p:nvPr/>
        </p:nvSpPr>
        <p:spPr>
          <a:xfrm>
            <a:off x="7775665" y="3743200"/>
            <a:ext cx="910500" cy="325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2</a:t>
            </a:r>
            <a:endParaRPr sz="1800" b="0" i="0" u="none" strike="noStrike" cap="none">
              <a:latin typeface="Arial"/>
              <a:ea typeface="Arial"/>
              <a:cs typeface="Arial"/>
              <a:sym typeface="Arial"/>
            </a:endParaRPr>
          </a:p>
        </p:txBody>
      </p:sp>
      <p:sp>
        <p:nvSpPr>
          <p:cNvPr id="489" name="Google Shape;489;p53"/>
          <p:cNvSpPr/>
          <p:nvPr/>
        </p:nvSpPr>
        <p:spPr>
          <a:xfrm>
            <a:off x="6581160" y="3743280"/>
            <a:ext cx="1002240" cy="32508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1</a:t>
            </a:r>
            <a:endParaRPr sz="1800" b="0" i="0" u="none" strike="noStrike" cap="none">
              <a:latin typeface="Arial"/>
              <a:ea typeface="Arial"/>
              <a:cs typeface="Arial"/>
              <a:sym typeface="Arial"/>
            </a:endParaRPr>
          </a:p>
        </p:txBody>
      </p:sp>
      <p:sp>
        <p:nvSpPr>
          <p:cNvPr id="490" name="Google Shape;490;p53"/>
          <p:cNvSpPr/>
          <p:nvPr/>
        </p:nvSpPr>
        <p:spPr>
          <a:xfrm>
            <a:off x="2303640" y="5459400"/>
            <a:ext cx="2084040" cy="64728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Cluster Manager</a:t>
            </a:r>
            <a:endParaRPr sz="1800" b="0" i="0" u="none" strike="noStrike" cap="none">
              <a:latin typeface="Arial"/>
              <a:ea typeface="Arial"/>
              <a:cs typeface="Arial"/>
              <a:sym typeface="Arial"/>
            </a:endParaRPr>
          </a:p>
        </p:txBody>
      </p:sp>
      <p:sp>
        <p:nvSpPr>
          <p:cNvPr id="491" name="Google Shape;491;p53"/>
          <p:cNvSpPr/>
          <p:nvPr/>
        </p:nvSpPr>
        <p:spPr>
          <a:xfrm rot="10800000" flipH="1">
            <a:off x="51700" y="2824219"/>
            <a:ext cx="8947206" cy="29106"/>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492" name="Google Shape;492;p53"/>
          <p:cNvSpPr/>
          <p:nvPr/>
        </p:nvSpPr>
        <p:spPr>
          <a:xfrm>
            <a:off x="4535640" y="6551640"/>
            <a:ext cx="4463640" cy="108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493" name="Google Shape;493;p53"/>
          <p:cNvSpPr/>
          <p:nvPr/>
        </p:nvSpPr>
        <p:spPr>
          <a:xfrm>
            <a:off x="71280" y="2808360"/>
            <a:ext cx="1080" cy="208728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494" name="Google Shape;494;p53"/>
          <p:cNvSpPr/>
          <p:nvPr/>
        </p:nvSpPr>
        <p:spPr>
          <a:xfrm>
            <a:off x="8999640" y="2735280"/>
            <a:ext cx="1080" cy="381600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495" name="Google Shape;495;p53"/>
          <p:cNvSpPr/>
          <p:nvPr/>
        </p:nvSpPr>
        <p:spPr>
          <a:xfrm>
            <a:off x="4535640" y="4896000"/>
            <a:ext cx="1080" cy="1655262"/>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496" name="Google Shape;496;p53"/>
          <p:cNvSpPr/>
          <p:nvPr/>
        </p:nvSpPr>
        <p:spPr>
          <a:xfrm>
            <a:off x="216000" y="4535650"/>
            <a:ext cx="2925000" cy="394800"/>
          </a:xfrm>
          <a:prstGeom prst="rect">
            <a:avLst/>
          </a:prstGeom>
          <a:noFill/>
          <a:ln>
            <a:noFill/>
          </a:ln>
        </p:spPr>
        <p:txBody>
          <a:bodyPr spcFirstLastPara="1" wrap="square" lIns="90000" tIns="45000" rIns="90000" bIns="45000" anchor="t" anchorCtr="0">
            <a:noAutofit/>
          </a:bodyPr>
          <a:lstStyle/>
          <a:p>
            <a:pPr marL="0" marR="0" lvl="0" indent="0" algn="l" rtl="0">
              <a:lnSpc>
                <a:spcPct val="94000"/>
              </a:lnSpc>
              <a:spcBef>
                <a:spcPts val="0"/>
              </a:spcBef>
              <a:spcAft>
                <a:spcPts val="0"/>
              </a:spcAft>
              <a:buNone/>
            </a:pPr>
            <a:r>
              <a:rPr lang="en-AU" sz="2000" b="1" i="0" u="none" strike="noStrike" cap="none">
                <a:solidFill>
                  <a:srgbClr val="FF3333"/>
                </a:solidFill>
                <a:latin typeface="Arial"/>
                <a:ea typeface="Arial"/>
                <a:cs typeface="Arial"/>
                <a:sym typeface="Arial"/>
              </a:rPr>
              <a:t>Spark Application</a:t>
            </a:r>
            <a:endParaRPr sz="2000" b="0" i="0" u="none" strike="noStrike" cap="none">
              <a:latin typeface="Arial"/>
              <a:ea typeface="Arial"/>
              <a:cs typeface="Arial"/>
              <a:sym typeface="Arial"/>
            </a:endParaRPr>
          </a:p>
        </p:txBody>
      </p:sp>
      <p:sp>
        <p:nvSpPr>
          <p:cNvPr id="497" name="Google Shape;497;p53"/>
          <p:cNvSpPr/>
          <p:nvPr/>
        </p:nvSpPr>
        <p:spPr>
          <a:xfrm rot="10662852" flipH="1">
            <a:off x="4500130" y="4310436"/>
            <a:ext cx="51449" cy="784168"/>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54"/>
          <p:cNvSpPr/>
          <p:nvPr/>
        </p:nvSpPr>
        <p:spPr>
          <a:xfrm>
            <a:off x="71280" y="4896000"/>
            <a:ext cx="5974920" cy="108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509" name="Google Shape;509;p54"/>
          <p:cNvSpPr/>
          <p:nvPr/>
        </p:nvSpPr>
        <p:spPr>
          <a:xfrm>
            <a:off x="71280" y="4535640"/>
            <a:ext cx="5976720" cy="717120"/>
          </a:xfrm>
          <a:prstGeom prst="rect">
            <a:avLst/>
          </a:prstGeom>
          <a:noFill/>
          <a:ln>
            <a:noFill/>
          </a:ln>
        </p:spPr>
        <p:txBody>
          <a:bodyPr spcFirstLastPara="1" wrap="square" lIns="108000" tIns="63000" rIns="108000" bIns="63000" anchor="ctr" anchorCtr="0">
            <a:noAutofit/>
          </a:bodyPr>
          <a:lstStyle/>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p:txBody>
      </p:sp>
      <p:sp>
        <p:nvSpPr>
          <p:cNvPr id="510" name="Google Shape;510;p54"/>
          <p:cNvSpPr/>
          <p:nvPr/>
        </p:nvSpPr>
        <p:spPr>
          <a:xfrm>
            <a:off x="5729400" y="5688000"/>
            <a:ext cx="606240" cy="108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511" name="Google Shape;511;p54"/>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Spark Runtime Architecture: Client Mode</a:t>
            </a:r>
            <a:endParaRPr sz="3200" b="0" i="0" u="none" strike="noStrike" cap="none">
              <a:latin typeface="Arial"/>
              <a:ea typeface="Arial"/>
              <a:cs typeface="Arial"/>
              <a:sym typeface="Arial"/>
            </a:endParaRPr>
          </a:p>
        </p:txBody>
      </p:sp>
      <p:sp>
        <p:nvSpPr>
          <p:cNvPr id="512" name="Google Shape;512;p54"/>
          <p:cNvSpPr/>
          <p:nvPr/>
        </p:nvSpPr>
        <p:spPr>
          <a:xfrm>
            <a:off x="184320" y="549360"/>
            <a:ext cx="8500680" cy="30157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In client mode, the driver program talks directly to the executors on the worker nodes. Therefore, the machine hosting the driver program has to be connected to the cluster until job completion. Client mode must be used when the applications are interactive, as happens in the R, Python or Scala Spark shells.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
        <p:nvSpPr>
          <p:cNvPr id="513" name="Google Shape;513;p54"/>
          <p:cNvSpPr/>
          <p:nvPr/>
        </p:nvSpPr>
        <p:spPr>
          <a:xfrm>
            <a:off x="216000" y="2952720"/>
            <a:ext cx="2734920" cy="1439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Worker Node 1</a:t>
            </a:r>
            <a:endParaRPr sz="1800" b="0" i="0" u="none" strike="noStrike" cap="none">
              <a:latin typeface="Arial"/>
              <a:ea typeface="Arial"/>
              <a:cs typeface="Arial"/>
              <a:sym typeface="Arial"/>
            </a:endParaRPr>
          </a:p>
        </p:txBody>
      </p:sp>
      <p:sp>
        <p:nvSpPr>
          <p:cNvPr id="514" name="Google Shape;514;p54"/>
          <p:cNvSpPr/>
          <p:nvPr/>
        </p:nvSpPr>
        <p:spPr>
          <a:xfrm>
            <a:off x="357120" y="3284640"/>
            <a:ext cx="2379240" cy="96804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Executor</a:t>
            </a:r>
            <a:endParaRPr sz="1800" b="0" i="0" u="none" strike="noStrike" cap="none">
              <a:latin typeface="Arial"/>
              <a:ea typeface="Arial"/>
              <a:cs typeface="Arial"/>
              <a:sym typeface="Arial"/>
            </a:endParaRPr>
          </a:p>
        </p:txBody>
      </p:sp>
      <p:sp>
        <p:nvSpPr>
          <p:cNvPr id="515" name="Google Shape;515;p54"/>
          <p:cNvSpPr/>
          <p:nvPr/>
        </p:nvSpPr>
        <p:spPr>
          <a:xfrm rot="10800000" flipH="1">
            <a:off x="7501326" y="4221545"/>
            <a:ext cx="321624" cy="98793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516" name="Google Shape;516;p54"/>
          <p:cNvSpPr/>
          <p:nvPr/>
        </p:nvSpPr>
        <p:spPr>
          <a:xfrm>
            <a:off x="6335640" y="5111640"/>
            <a:ext cx="2518920" cy="125712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 </a:t>
            </a:r>
            <a:endParaRPr sz="1800" b="0" i="0" u="none" strike="noStrike" cap="none">
              <a:latin typeface="Arial"/>
              <a:ea typeface="Arial"/>
              <a:cs typeface="Arial"/>
              <a:sym typeface="Arial"/>
            </a:endParaRPr>
          </a:p>
        </p:txBody>
      </p:sp>
      <p:sp>
        <p:nvSpPr>
          <p:cNvPr id="517" name="Google Shape;517;p54"/>
          <p:cNvSpPr/>
          <p:nvPr/>
        </p:nvSpPr>
        <p:spPr>
          <a:xfrm rot="10800000">
            <a:off x="1567440" y="4376880"/>
            <a:ext cx="2984040" cy="71892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518" name="Google Shape;518;p54"/>
          <p:cNvSpPr/>
          <p:nvPr/>
        </p:nvSpPr>
        <p:spPr>
          <a:xfrm rot="10800000" flipH="1">
            <a:off x="4713120" y="5086440"/>
            <a:ext cx="1080" cy="86652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519" name="Google Shape;519;p54"/>
          <p:cNvSpPr/>
          <p:nvPr/>
        </p:nvSpPr>
        <p:spPr>
          <a:xfrm>
            <a:off x="6465960" y="5234040"/>
            <a:ext cx="2246040" cy="97272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Driver program</a:t>
            </a:r>
            <a:endParaRPr sz="1800" b="0" i="0" u="none" strike="noStrike" cap="none">
              <a:latin typeface="Arial"/>
              <a:ea typeface="Arial"/>
              <a:cs typeface="Arial"/>
              <a:sym typeface="Arial"/>
            </a:endParaRPr>
          </a:p>
        </p:txBody>
      </p:sp>
      <p:sp>
        <p:nvSpPr>
          <p:cNvPr id="520" name="Google Shape;520;p54"/>
          <p:cNvSpPr/>
          <p:nvPr/>
        </p:nvSpPr>
        <p:spPr>
          <a:xfrm>
            <a:off x="6981840" y="5576760"/>
            <a:ext cx="1611000" cy="547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SparkContext</a:t>
            </a:r>
            <a:endParaRPr sz="1800" b="0" i="0" u="none" strike="noStrike" cap="none">
              <a:latin typeface="Arial"/>
              <a:ea typeface="Arial"/>
              <a:cs typeface="Arial"/>
              <a:sym typeface="Arial"/>
            </a:endParaRPr>
          </a:p>
        </p:txBody>
      </p:sp>
      <p:sp>
        <p:nvSpPr>
          <p:cNvPr id="521" name="Google Shape;521;p54"/>
          <p:cNvSpPr/>
          <p:nvPr/>
        </p:nvSpPr>
        <p:spPr>
          <a:xfrm>
            <a:off x="1773720" y="3749043"/>
            <a:ext cx="926400" cy="325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2</a:t>
            </a:r>
            <a:endParaRPr sz="1800" b="0" i="0" u="none" strike="noStrike" cap="none">
              <a:latin typeface="Arial"/>
              <a:ea typeface="Arial"/>
              <a:cs typeface="Arial"/>
              <a:sym typeface="Arial"/>
            </a:endParaRPr>
          </a:p>
        </p:txBody>
      </p:sp>
      <p:sp>
        <p:nvSpPr>
          <p:cNvPr id="522" name="Google Shape;522;p54"/>
          <p:cNvSpPr/>
          <p:nvPr/>
        </p:nvSpPr>
        <p:spPr>
          <a:xfrm>
            <a:off x="488880" y="3743280"/>
            <a:ext cx="1047240" cy="32508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1</a:t>
            </a:r>
            <a:endParaRPr sz="1800" b="0" i="0" u="none" strike="noStrike" cap="none">
              <a:latin typeface="Arial"/>
              <a:ea typeface="Arial"/>
              <a:cs typeface="Arial"/>
              <a:sym typeface="Arial"/>
            </a:endParaRPr>
          </a:p>
        </p:txBody>
      </p:sp>
      <p:sp>
        <p:nvSpPr>
          <p:cNvPr id="523" name="Google Shape;523;p54"/>
          <p:cNvSpPr/>
          <p:nvPr/>
        </p:nvSpPr>
        <p:spPr>
          <a:xfrm>
            <a:off x="3240000" y="2952720"/>
            <a:ext cx="2734920" cy="1439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Worker Node 2</a:t>
            </a:r>
            <a:endParaRPr sz="1800" b="0" i="0" u="none" strike="noStrike" cap="none">
              <a:latin typeface="Arial"/>
              <a:ea typeface="Arial"/>
              <a:cs typeface="Arial"/>
              <a:sym typeface="Arial"/>
            </a:endParaRPr>
          </a:p>
        </p:txBody>
      </p:sp>
      <p:sp>
        <p:nvSpPr>
          <p:cNvPr id="524" name="Google Shape;524;p54"/>
          <p:cNvSpPr/>
          <p:nvPr/>
        </p:nvSpPr>
        <p:spPr>
          <a:xfrm>
            <a:off x="3381480" y="3284640"/>
            <a:ext cx="2379240" cy="96804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Executor</a:t>
            </a:r>
            <a:endParaRPr sz="1800" b="0" i="0" u="none" strike="noStrike" cap="none">
              <a:latin typeface="Arial"/>
              <a:ea typeface="Arial"/>
              <a:cs typeface="Arial"/>
              <a:sym typeface="Arial"/>
            </a:endParaRPr>
          </a:p>
        </p:txBody>
      </p:sp>
      <p:sp>
        <p:nvSpPr>
          <p:cNvPr id="525" name="Google Shape;525;p54"/>
          <p:cNvSpPr/>
          <p:nvPr/>
        </p:nvSpPr>
        <p:spPr>
          <a:xfrm>
            <a:off x="4769455" y="3749043"/>
            <a:ext cx="898800" cy="325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2</a:t>
            </a:r>
            <a:endParaRPr sz="1800" b="0" i="0" u="none" strike="noStrike" cap="none">
              <a:latin typeface="Arial"/>
              <a:ea typeface="Arial"/>
              <a:cs typeface="Arial"/>
              <a:sym typeface="Arial"/>
            </a:endParaRPr>
          </a:p>
        </p:txBody>
      </p:sp>
      <p:sp>
        <p:nvSpPr>
          <p:cNvPr id="526" name="Google Shape;526;p54"/>
          <p:cNvSpPr/>
          <p:nvPr/>
        </p:nvSpPr>
        <p:spPr>
          <a:xfrm>
            <a:off x="3626640" y="3743280"/>
            <a:ext cx="932400" cy="32508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1</a:t>
            </a:r>
            <a:endParaRPr sz="1800" b="0" i="0" u="none" strike="noStrike" cap="none">
              <a:latin typeface="Arial"/>
              <a:ea typeface="Arial"/>
              <a:cs typeface="Arial"/>
              <a:sym typeface="Arial"/>
            </a:endParaRPr>
          </a:p>
        </p:txBody>
      </p:sp>
      <p:sp>
        <p:nvSpPr>
          <p:cNvPr id="527" name="Google Shape;527;p54"/>
          <p:cNvSpPr/>
          <p:nvPr/>
        </p:nvSpPr>
        <p:spPr>
          <a:xfrm>
            <a:off x="6264360" y="2952720"/>
            <a:ext cx="2663640" cy="143964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Worker Node 3</a:t>
            </a:r>
            <a:endParaRPr sz="1800" b="0" i="0" u="none" strike="noStrike" cap="none">
              <a:latin typeface="Arial"/>
              <a:ea typeface="Arial"/>
              <a:cs typeface="Arial"/>
              <a:sym typeface="Arial"/>
            </a:endParaRPr>
          </a:p>
        </p:txBody>
      </p:sp>
      <p:sp>
        <p:nvSpPr>
          <p:cNvPr id="528" name="Google Shape;528;p54"/>
          <p:cNvSpPr/>
          <p:nvPr/>
        </p:nvSpPr>
        <p:spPr>
          <a:xfrm>
            <a:off x="6405480" y="3284640"/>
            <a:ext cx="2379240" cy="96804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Executor</a:t>
            </a:r>
            <a:endParaRPr sz="1800" b="0" i="0" u="none" strike="noStrike" cap="none">
              <a:latin typeface="Arial"/>
              <a:ea typeface="Arial"/>
              <a:cs typeface="Arial"/>
              <a:sym typeface="Arial"/>
            </a:endParaRPr>
          </a:p>
        </p:txBody>
      </p:sp>
      <p:sp>
        <p:nvSpPr>
          <p:cNvPr id="529" name="Google Shape;529;p54"/>
          <p:cNvSpPr/>
          <p:nvPr/>
        </p:nvSpPr>
        <p:spPr>
          <a:xfrm>
            <a:off x="7737580" y="3730775"/>
            <a:ext cx="889500" cy="32520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2</a:t>
            </a:r>
            <a:endParaRPr sz="1800" b="0" i="0" u="none" strike="noStrike" cap="none">
              <a:latin typeface="Arial"/>
              <a:ea typeface="Arial"/>
              <a:cs typeface="Arial"/>
              <a:sym typeface="Arial"/>
            </a:endParaRPr>
          </a:p>
        </p:txBody>
      </p:sp>
      <p:sp>
        <p:nvSpPr>
          <p:cNvPr id="530" name="Google Shape;530;p54"/>
          <p:cNvSpPr/>
          <p:nvPr/>
        </p:nvSpPr>
        <p:spPr>
          <a:xfrm>
            <a:off x="6676200" y="3743280"/>
            <a:ext cx="906840" cy="325080"/>
          </a:xfrm>
          <a:prstGeom prst="rect">
            <a:avLst/>
          </a:prstGeom>
          <a:solidFill>
            <a:srgbClr val="009999"/>
          </a:solidFill>
          <a:ln w="9525" cap="flat" cmpd="sng">
            <a:solidFill>
              <a:srgbClr val="4F81BD"/>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Task 1</a:t>
            </a:r>
            <a:endParaRPr sz="1800" b="0" i="0" u="none" strike="noStrike" cap="none">
              <a:latin typeface="Arial"/>
              <a:ea typeface="Arial"/>
              <a:cs typeface="Arial"/>
              <a:sym typeface="Arial"/>
            </a:endParaRPr>
          </a:p>
        </p:txBody>
      </p:sp>
      <p:sp>
        <p:nvSpPr>
          <p:cNvPr id="531" name="Google Shape;531;p54"/>
          <p:cNvSpPr/>
          <p:nvPr/>
        </p:nvSpPr>
        <p:spPr>
          <a:xfrm>
            <a:off x="2992320" y="5079960"/>
            <a:ext cx="2895120" cy="1257120"/>
          </a:xfrm>
          <a:prstGeom prst="rect">
            <a:avLst/>
          </a:prstGeom>
          <a:solidFill>
            <a:srgbClr val="729FCF"/>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 Master Node</a:t>
            </a:r>
            <a:endParaRPr sz="1800" b="0" i="0" u="none" strike="noStrike" cap="none">
              <a:latin typeface="Arial"/>
              <a:ea typeface="Arial"/>
              <a:cs typeface="Arial"/>
              <a:sym typeface="Arial"/>
            </a:endParaRPr>
          </a:p>
        </p:txBody>
      </p:sp>
      <p:sp>
        <p:nvSpPr>
          <p:cNvPr id="532" name="Google Shape;532;p54"/>
          <p:cNvSpPr/>
          <p:nvPr/>
        </p:nvSpPr>
        <p:spPr>
          <a:xfrm>
            <a:off x="3675240" y="5472000"/>
            <a:ext cx="2084040" cy="647280"/>
          </a:xfrm>
          <a:prstGeom prst="rect">
            <a:avLst/>
          </a:prstGeom>
          <a:solidFill>
            <a:srgbClr val="99CCCC"/>
          </a:solidFill>
          <a:ln w="9525" cap="flat" cmpd="sng">
            <a:solidFill>
              <a:srgbClr val="729FCF"/>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AU" sz="1800" b="0" i="0" u="none" strike="noStrike" cap="none">
                <a:solidFill>
                  <a:srgbClr val="000000"/>
                </a:solidFill>
                <a:latin typeface="Arial"/>
                <a:ea typeface="Arial"/>
                <a:cs typeface="Arial"/>
                <a:sym typeface="Arial"/>
              </a:rPr>
              <a:t>Cluster Manager</a:t>
            </a:r>
            <a:endParaRPr sz="1800" b="0" i="0" u="none" strike="noStrike" cap="none">
              <a:latin typeface="Arial"/>
              <a:ea typeface="Arial"/>
              <a:cs typeface="Arial"/>
              <a:sym typeface="Arial"/>
            </a:endParaRPr>
          </a:p>
        </p:txBody>
      </p:sp>
      <p:sp>
        <p:nvSpPr>
          <p:cNvPr id="533" name="Google Shape;533;p54"/>
          <p:cNvSpPr/>
          <p:nvPr/>
        </p:nvSpPr>
        <p:spPr>
          <a:xfrm>
            <a:off x="51700" y="2812125"/>
            <a:ext cx="8947206" cy="12096"/>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534" name="Google Shape;534;p54"/>
          <p:cNvSpPr/>
          <p:nvPr/>
        </p:nvSpPr>
        <p:spPr>
          <a:xfrm>
            <a:off x="6048360" y="6551640"/>
            <a:ext cx="2952360" cy="108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535" name="Google Shape;535;p54"/>
          <p:cNvSpPr/>
          <p:nvPr/>
        </p:nvSpPr>
        <p:spPr>
          <a:xfrm>
            <a:off x="71280" y="2808360"/>
            <a:ext cx="1080" cy="208728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536" name="Google Shape;536;p54"/>
          <p:cNvSpPr/>
          <p:nvPr/>
        </p:nvSpPr>
        <p:spPr>
          <a:xfrm>
            <a:off x="8999640" y="2735280"/>
            <a:ext cx="1080" cy="381600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537" name="Google Shape;537;p54"/>
          <p:cNvSpPr/>
          <p:nvPr/>
        </p:nvSpPr>
        <p:spPr>
          <a:xfrm>
            <a:off x="6048360" y="4896000"/>
            <a:ext cx="1080" cy="1655280"/>
          </a:xfrm>
          <a:custGeom>
            <a:avLst/>
            <a:gdLst/>
            <a:ahLst/>
            <a:cxnLst/>
            <a:rect l="l" t="t" r="r" b="b"/>
            <a:pathLst>
              <a:path w="21600" h="21600" extrusionOk="0">
                <a:moveTo>
                  <a:pt x="0" y="0"/>
                </a:moveTo>
                <a:lnTo>
                  <a:pt x="21600" y="21600"/>
                </a:lnTo>
              </a:path>
            </a:pathLst>
          </a:custGeom>
          <a:noFill/>
          <a:ln w="36000" cap="flat" cmpd="sng">
            <a:solidFill>
              <a:srgbClr val="FF3333"/>
            </a:solidFill>
            <a:prstDash val="solid"/>
            <a:miter lim="8000"/>
            <a:headEnd type="none" w="sm" len="sm"/>
            <a:tailEnd type="none" w="sm" len="sm"/>
          </a:ln>
        </p:spPr>
      </p:sp>
      <p:sp>
        <p:nvSpPr>
          <p:cNvPr id="538" name="Google Shape;538;p54"/>
          <p:cNvSpPr/>
          <p:nvPr/>
        </p:nvSpPr>
        <p:spPr>
          <a:xfrm>
            <a:off x="158325" y="4566275"/>
            <a:ext cx="2663700" cy="325200"/>
          </a:xfrm>
          <a:prstGeom prst="rect">
            <a:avLst/>
          </a:prstGeom>
          <a:noFill/>
          <a:ln>
            <a:noFill/>
          </a:ln>
        </p:spPr>
        <p:txBody>
          <a:bodyPr spcFirstLastPara="1" wrap="square" lIns="90000" tIns="45000" rIns="90000" bIns="45000" anchor="t" anchorCtr="0">
            <a:noAutofit/>
          </a:bodyPr>
          <a:lstStyle/>
          <a:p>
            <a:pPr marL="0" marR="0" lvl="0" indent="0" algn="l" rtl="0">
              <a:lnSpc>
                <a:spcPct val="94000"/>
              </a:lnSpc>
              <a:spcBef>
                <a:spcPts val="0"/>
              </a:spcBef>
              <a:spcAft>
                <a:spcPts val="0"/>
              </a:spcAft>
              <a:buNone/>
            </a:pPr>
            <a:r>
              <a:rPr lang="en-AU" sz="2000" b="1" i="0" u="none" strike="noStrike" cap="none">
                <a:solidFill>
                  <a:srgbClr val="FF3333"/>
                </a:solidFill>
                <a:latin typeface="Arial"/>
                <a:ea typeface="Arial"/>
                <a:cs typeface="Arial"/>
                <a:sym typeface="Arial"/>
              </a:rPr>
              <a:t>Spark Application</a:t>
            </a:r>
            <a:endParaRPr sz="2000" b="0" i="0" u="none" strike="noStrike" cap="none">
              <a:latin typeface="Arial"/>
              <a:ea typeface="Arial"/>
              <a:cs typeface="Arial"/>
              <a:sym typeface="Arial"/>
            </a:endParaRPr>
          </a:p>
        </p:txBody>
      </p:sp>
      <p:sp>
        <p:nvSpPr>
          <p:cNvPr id="539" name="Google Shape;539;p54"/>
          <p:cNvSpPr/>
          <p:nvPr/>
        </p:nvSpPr>
        <p:spPr>
          <a:xfrm>
            <a:off x="4713125" y="4392726"/>
            <a:ext cx="2895102" cy="776574"/>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540" name="Google Shape;540;p54"/>
          <p:cNvSpPr/>
          <p:nvPr/>
        </p:nvSpPr>
        <p:spPr>
          <a:xfrm rot="10800000">
            <a:off x="1583785" y="4355076"/>
            <a:ext cx="6047352" cy="776574"/>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541" name="Google Shape;541;p54"/>
          <p:cNvSpPr/>
          <p:nvPr/>
        </p:nvSpPr>
        <p:spPr>
          <a:xfrm rot="10800000" flipH="1">
            <a:off x="4376750" y="4373945"/>
            <a:ext cx="3423276" cy="697680"/>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
        <p:nvSpPr>
          <p:cNvPr id="542" name="Google Shape;542;p54"/>
          <p:cNvSpPr/>
          <p:nvPr/>
        </p:nvSpPr>
        <p:spPr>
          <a:xfrm flipH="1">
            <a:off x="4376732" y="4353650"/>
            <a:ext cx="374544" cy="718902"/>
          </a:xfrm>
          <a:custGeom>
            <a:avLst/>
            <a:gdLst/>
            <a:ahLst/>
            <a:cxnLst/>
            <a:rect l="l" t="t" r="r" b="b"/>
            <a:pathLst>
              <a:path w="21600" h="21600" extrusionOk="0">
                <a:moveTo>
                  <a:pt x="0" y="0"/>
                </a:moveTo>
                <a:lnTo>
                  <a:pt x="21600" y="21600"/>
                </a:lnTo>
              </a:path>
            </a:pathLst>
          </a:custGeom>
          <a:noFill/>
          <a:ln w="36700" cap="flat" cmpd="sng">
            <a:solidFill>
              <a:srgbClr val="4F81BD"/>
            </a:solidFill>
            <a:prstDash val="solid"/>
            <a:miter lim="8000"/>
            <a:headEnd type="none" w="sm" len="sm"/>
            <a:tailEnd type="none" w="sm" len="sm"/>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2"/>
        <p:cNvGrpSpPr/>
        <p:nvPr/>
      </p:nvGrpSpPr>
      <p:grpSpPr>
        <a:xfrm>
          <a:off x="0" y="0"/>
          <a:ext cx="0" cy="0"/>
          <a:chOff x="0" y="0"/>
          <a:chExt cx="0" cy="0"/>
        </a:xfrm>
      </p:grpSpPr>
      <p:sp>
        <p:nvSpPr>
          <p:cNvPr id="553" name="Google Shape;553;p55"/>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Spark Context</a:t>
            </a:r>
            <a:endParaRPr sz="3200" b="0" i="0" u="none" strike="noStrike" cap="none">
              <a:latin typeface="Arial"/>
              <a:ea typeface="Arial"/>
              <a:cs typeface="Arial"/>
              <a:sym typeface="Arial"/>
            </a:endParaRPr>
          </a:p>
        </p:txBody>
      </p:sp>
      <p:sp>
        <p:nvSpPr>
          <p:cNvPr id="554" name="Google Shape;554;p55"/>
          <p:cNvSpPr/>
          <p:nvPr/>
        </p:nvSpPr>
        <p:spPr>
          <a:xfrm>
            <a:off x="184325" y="549350"/>
            <a:ext cx="8877600" cy="610500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deployment mode is set in the </a:t>
            </a:r>
            <a:r>
              <a:rPr lang="en-AU" sz="2400" b="0" i="1" u="none" strike="noStrike" cap="none">
                <a:solidFill>
                  <a:srgbClr val="000000"/>
                </a:solidFill>
                <a:latin typeface="Arial"/>
                <a:ea typeface="Arial"/>
                <a:cs typeface="Arial"/>
                <a:sym typeface="Arial"/>
              </a:rPr>
              <a:t>Spark Context</a:t>
            </a:r>
            <a:r>
              <a:rPr lang="en-AU" sz="2400" b="0" i="0" u="none" strike="noStrike" cap="none">
                <a:solidFill>
                  <a:srgbClr val="000000"/>
                </a:solidFill>
                <a:latin typeface="Arial"/>
                <a:ea typeface="Arial"/>
                <a:cs typeface="Arial"/>
                <a:sym typeface="Arial"/>
              </a:rPr>
              <a:t>, which is also used to set the configuration of a Spark application, including the cluster it connects to in cluster mode.</a:t>
            </a:r>
            <a:endParaRPr sz="2400" b="0" i="0" u="none" strike="noStrike" cap="none">
              <a:solidFill>
                <a:srgbClr val="000000"/>
              </a:solidFill>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For instance, this hard-coded Spark Context directs the execution to run locally, using 2 threads (usually, it is set to the number of cores):</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sc = new SparkContext(new</a:t>
            </a:r>
            <a:endParaRPr sz="2200" b="1" i="0" u="none" strike="noStrike" cap="none"/>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SparkConf().setMaster("local[2]"));</a:t>
            </a:r>
            <a:endParaRPr sz="2200" b="1" i="0" u="none" strike="noStrike" cap="none">
              <a:solidFill>
                <a:srgbClr val="006699"/>
              </a:solidFill>
              <a:latin typeface="Courier New"/>
              <a:ea typeface="Courier New"/>
              <a:cs typeface="Courier New"/>
              <a:sym typeface="Courier New"/>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This other hard-coded line directs the execution to a remote cluster:</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sc = new SparkContext(new</a:t>
            </a:r>
            <a:endParaRPr sz="2200" b="1" i="0" u="none" strike="noStrike" cap="none"/>
          </a:p>
          <a:p>
            <a:pPr marL="457200" marR="0" lvl="0" indent="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SparkConf().setMaster("spark://192.168.1.12:6066"));</a:t>
            </a:r>
            <a:endParaRPr sz="2200" b="1" i="0" u="none" strike="noStrike" cap="none">
              <a:solidFill>
                <a:srgbClr val="006699"/>
              </a:solidFill>
              <a:latin typeface="Courier New"/>
              <a:ea typeface="Courier New"/>
              <a:cs typeface="Courier New"/>
              <a:sym typeface="Courier New"/>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Spark Contexts can also be used to tune the execution by setting the memory, or the number of executors to use.</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29"/>
          <p:cNvSpPr/>
          <p:nvPr/>
        </p:nvSpPr>
        <p:spPr>
          <a:xfrm>
            <a:off x="-181080" y="276372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2800" b="1" i="0" u="none" strike="noStrike" cap="none">
                <a:solidFill>
                  <a:srgbClr val="000000"/>
                </a:solidFill>
                <a:latin typeface="Arial"/>
                <a:ea typeface="Arial"/>
                <a:cs typeface="Arial"/>
                <a:sym typeface="Arial"/>
              </a:rPr>
              <a:t>Part 1: Introduction to Big Data Analytics</a:t>
            </a:r>
            <a:endParaRPr sz="2800" b="0" i="0" u="none" strike="noStrike" cap="non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4"/>
        <p:cNvGrpSpPr/>
        <p:nvPr/>
      </p:nvGrpSpPr>
      <p:grpSpPr>
        <a:xfrm>
          <a:off x="0" y="0"/>
          <a:ext cx="0" cy="0"/>
          <a:chOff x="0" y="0"/>
          <a:chExt cx="0" cy="0"/>
        </a:xfrm>
      </p:grpSpPr>
      <p:sp>
        <p:nvSpPr>
          <p:cNvPr id="565" name="Google Shape;565;p56"/>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How to Submit Java Jobs to Spark</a:t>
            </a:r>
            <a:endParaRPr sz="3200" b="0" i="0" u="none" strike="noStrike" cap="none">
              <a:latin typeface="Arial"/>
              <a:ea typeface="Arial"/>
              <a:cs typeface="Arial"/>
              <a:sym typeface="Arial"/>
            </a:endParaRPr>
          </a:p>
        </p:txBody>
      </p:sp>
      <p:sp>
        <p:nvSpPr>
          <p:cNvPr id="566" name="Google Shape;566;p56"/>
          <p:cNvSpPr/>
          <p:nvPr/>
        </p:nvSpPr>
        <p:spPr>
          <a:xfrm>
            <a:off x="184320" y="549360"/>
            <a:ext cx="8500680" cy="634752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For an application to be executed on Spark, either a shell or a submit script has to be used. The submit script is to be given all the information it needs:</a:t>
            </a:r>
            <a:endParaRPr sz="2400" b="0" i="0" u="none" strike="noStrike" cap="none">
              <a:latin typeface="Arial"/>
              <a:ea typeface="Arial"/>
              <a:cs typeface="Arial"/>
              <a:sym typeface="Arial"/>
            </a:endParaRPr>
          </a:p>
          <a:p>
            <a:pPr marL="673200" marR="0" lvl="0" indent="-19656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./bin/spark-submit \</a:t>
            </a:r>
            <a:endParaRPr sz="2200" b="1" i="0" u="none" strike="noStrike" cap="none"/>
          </a:p>
          <a:p>
            <a:pPr marL="673200" marR="0" lvl="0" indent="-19656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--class &lt;main-class&gt;</a:t>
            </a:r>
            <a:endParaRPr sz="2200" b="1" i="0" u="none" strike="noStrike" cap="none"/>
          </a:p>
          <a:p>
            <a:pPr marL="673200" marR="0" lvl="0" indent="-19656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--master &lt;master-url&gt; \</a:t>
            </a:r>
            <a:endParaRPr sz="2200" b="1" i="0" u="none" strike="noStrike" cap="none"/>
          </a:p>
          <a:p>
            <a:pPr marL="673200" marR="0" lvl="0" indent="-19656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--deploy-mode &lt;deploy-mode&gt; \</a:t>
            </a:r>
            <a:endParaRPr sz="2200" b="1" i="0" u="none" strike="noStrike" cap="none"/>
          </a:p>
          <a:p>
            <a:pPr marL="673200" marR="0" lvl="0" indent="-19656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--conf &lt;key&gt;=&lt;value&gt; \</a:t>
            </a:r>
            <a:endParaRPr sz="2200" b="1" i="0" u="none" strike="noStrike" cap="none"/>
          </a:p>
          <a:p>
            <a:pPr marL="673200" marR="0" lvl="0" indent="-19656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&lt;application-jar (an ubër-JAR)&gt; \</a:t>
            </a:r>
            <a:endParaRPr sz="2200" b="1" i="0" u="none" strike="noStrike" cap="none"/>
          </a:p>
          <a:p>
            <a:pPr marL="673200" marR="0" lvl="0" indent="-196560" algn="just" rtl="0">
              <a:lnSpc>
                <a:spcPct val="100000"/>
              </a:lnSpc>
              <a:spcBef>
                <a:spcPts val="0"/>
              </a:spcBef>
              <a:spcAft>
                <a:spcPts val="0"/>
              </a:spcAft>
              <a:buNone/>
            </a:pPr>
            <a:r>
              <a:rPr lang="en-AU" sz="2200" b="1" i="0" u="none" strike="noStrike" cap="none">
                <a:solidFill>
                  <a:srgbClr val="006699"/>
                </a:solidFill>
                <a:latin typeface="Courier New"/>
                <a:ea typeface="Courier New"/>
                <a:cs typeface="Courier New"/>
                <a:sym typeface="Courier New"/>
              </a:rPr>
              <a:t>  [application-arguments]</a:t>
            </a:r>
            <a:endParaRPr sz="2200" b="1" i="0" u="none" strike="noStrike" cap="none"/>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application JAR must be accessible from all the nodes in cluster deploy mode, hence it is usually put on HDFS.</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submit script can be used to launch Python programs as well. Uber-JARs can be assembled by Maven with the </a:t>
            </a:r>
            <a:r>
              <a:rPr lang="en-AU" sz="2400" b="0" i="1" u="none" strike="noStrike" cap="none">
                <a:solidFill>
                  <a:srgbClr val="000000"/>
                </a:solidFill>
                <a:latin typeface="Arial"/>
                <a:ea typeface="Arial"/>
                <a:cs typeface="Arial"/>
                <a:sym typeface="Arial"/>
              </a:rPr>
              <a:t>Shade</a:t>
            </a:r>
            <a:r>
              <a:rPr lang="en-AU" sz="2400" b="0" i="0" u="none" strike="noStrike" cap="none">
                <a:solidFill>
                  <a:srgbClr val="000000"/>
                </a:solidFill>
                <a:latin typeface="Arial"/>
                <a:ea typeface="Arial"/>
                <a:cs typeface="Arial"/>
                <a:sym typeface="Arial"/>
              </a:rPr>
              <a:t> plugin.</a:t>
            </a:r>
            <a:endParaRPr sz="2400" b="0" i="0" u="none" strike="noStrike" cap="non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6"/>
        <p:cNvGrpSpPr/>
        <p:nvPr/>
      </p:nvGrpSpPr>
      <p:grpSpPr>
        <a:xfrm>
          <a:off x="0" y="0"/>
          <a:ext cx="0" cy="0"/>
          <a:chOff x="0" y="0"/>
          <a:chExt cx="0" cy="0"/>
        </a:xfrm>
      </p:grpSpPr>
      <p:sp>
        <p:nvSpPr>
          <p:cNvPr id="577" name="Google Shape;577;p57"/>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Introducing the Resilient Distributed Dataset</a:t>
            </a:r>
            <a:endParaRPr sz="3200" b="0" i="0" u="none" strike="noStrike" cap="none">
              <a:latin typeface="Arial"/>
              <a:ea typeface="Arial"/>
              <a:cs typeface="Arial"/>
              <a:sym typeface="Arial"/>
            </a:endParaRPr>
          </a:p>
        </p:txBody>
      </p:sp>
      <p:sp>
        <p:nvSpPr>
          <p:cNvPr id="578" name="Google Shape;578;p57"/>
          <p:cNvSpPr/>
          <p:nvPr/>
        </p:nvSpPr>
        <p:spPr>
          <a:xfrm>
            <a:off x="184320" y="549360"/>
            <a:ext cx="8708760" cy="493776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Resilient Distributed Datasets (RDDs) are the way data are stored in Spark during computation, and understanding them is crucial to writing programs in Spark:</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0000"/>
                </a:solidFill>
                <a:latin typeface="Arial"/>
                <a:ea typeface="Arial"/>
                <a:cs typeface="Arial"/>
                <a:sym typeface="Arial"/>
              </a:rPr>
              <a:t>R</a:t>
            </a:r>
            <a:r>
              <a:rPr lang="en-AU" sz="2400" b="0" i="0" u="none" strike="noStrike" cap="none">
                <a:solidFill>
                  <a:srgbClr val="000000"/>
                </a:solidFill>
                <a:latin typeface="Arial"/>
                <a:ea typeface="Arial"/>
                <a:cs typeface="Arial"/>
                <a:sym typeface="Arial"/>
              </a:rPr>
              <a:t>esilient (data are stored redundantly, hence a failing node would not affect their integrity)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0000"/>
                </a:solidFill>
                <a:latin typeface="Arial"/>
                <a:ea typeface="Arial"/>
                <a:cs typeface="Arial"/>
                <a:sym typeface="Arial"/>
              </a:rPr>
              <a:t>D</a:t>
            </a:r>
            <a:r>
              <a:rPr lang="en-AU" sz="2400" b="0" i="0" u="none" strike="noStrike" cap="none">
                <a:solidFill>
                  <a:srgbClr val="000000"/>
                </a:solidFill>
                <a:latin typeface="Arial"/>
                <a:ea typeface="Arial"/>
                <a:cs typeface="Arial"/>
                <a:sym typeface="Arial"/>
              </a:rPr>
              <a:t>istributed  (data are split into chunks, and these chunks are sent to different nodes)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0000"/>
                </a:solidFill>
                <a:latin typeface="Arial"/>
                <a:ea typeface="Arial"/>
                <a:cs typeface="Arial"/>
                <a:sym typeface="Arial"/>
              </a:rPr>
              <a:t>D</a:t>
            </a:r>
            <a:r>
              <a:rPr lang="en-AU" sz="2400" b="0" i="0" u="none" strike="noStrike" cap="none">
                <a:solidFill>
                  <a:srgbClr val="000000"/>
                </a:solidFill>
                <a:latin typeface="Arial"/>
                <a:ea typeface="Arial"/>
                <a:cs typeface="Arial"/>
                <a:sym typeface="Arial"/>
              </a:rPr>
              <a:t>ataset (a dataset is just a collection of objects, hence very generic)</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8"/>
        <p:cNvGrpSpPr/>
        <p:nvPr/>
      </p:nvGrpSpPr>
      <p:grpSpPr>
        <a:xfrm>
          <a:off x="0" y="0"/>
          <a:ext cx="0" cy="0"/>
          <a:chOff x="0" y="0"/>
          <a:chExt cx="0" cy="0"/>
        </a:xfrm>
      </p:grpSpPr>
      <p:sp>
        <p:nvSpPr>
          <p:cNvPr id="589" name="Google Shape;589;p58"/>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Properties of RDDs</a:t>
            </a:r>
            <a:endParaRPr sz="3200" b="0" i="0" u="none" strike="noStrike" cap="none">
              <a:latin typeface="Arial"/>
              <a:ea typeface="Arial"/>
              <a:cs typeface="Arial"/>
              <a:sym typeface="Arial"/>
            </a:endParaRPr>
          </a:p>
        </p:txBody>
      </p:sp>
      <p:sp>
        <p:nvSpPr>
          <p:cNvPr id="590" name="Google Shape;590;p58"/>
          <p:cNvSpPr/>
          <p:nvPr/>
        </p:nvSpPr>
        <p:spPr>
          <a:xfrm>
            <a:off x="184320" y="549360"/>
            <a:ext cx="8500680" cy="615672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RDDs are </a:t>
            </a:r>
            <a:r>
              <a:rPr lang="en-AU" sz="2400" b="0" i="1" u="none" strike="noStrike" cap="none">
                <a:solidFill>
                  <a:srgbClr val="000000"/>
                </a:solidFill>
                <a:latin typeface="Arial"/>
                <a:ea typeface="Arial"/>
                <a:cs typeface="Arial"/>
                <a:sym typeface="Arial"/>
              </a:rPr>
              <a:t>immutable</a:t>
            </a:r>
            <a:r>
              <a:rPr lang="en-AU" sz="2400" b="0" i="0" u="none" strike="noStrike" cap="none">
                <a:solidFill>
                  <a:srgbClr val="000000"/>
                </a:solidFill>
                <a:latin typeface="Arial"/>
                <a:ea typeface="Arial"/>
                <a:cs typeface="Arial"/>
                <a:sym typeface="Arial"/>
              </a:rPr>
              <a:t>, once defined, they cannot be changed (this greatly simplifies parallel computations on them, and is consistent with the functional programming paradigm)</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RDDs are </a:t>
            </a:r>
            <a:r>
              <a:rPr lang="en-AU" sz="2400" b="0" i="1" u="none" strike="noStrike" cap="none">
                <a:solidFill>
                  <a:srgbClr val="000000"/>
                </a:solidFill>
                <a:latin typeface="Arial"/>
                <a:ea typeface="Arial"/>
                <a:cs typeface="Arial"/>
                <a:sym typeface="Arial"/>
              </a:rPr>
              <a:t>transient</a:t>
            </a:r>
            <a:r>
              <a:rPr lang="en-AU" sz="2400" b="0" i="0" u="none" strike="noStrike" cap="none">
                <a:solidFill>
                  <a:srgbClr val="000000"/>
                </a:solidFill>
                <a:latin typeface="Arial"/>
                <a:ea typeface="Arial"/>
                <a:cs typeface="Arial"/>
                <a:sym typeface="Arial"/>
              </a:rPr>
              <a:t>, they are meant to be used only once, then discarded (but they can be cached, if it improves performance)</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RDDs are </a:t>
            </a:r>
            <a:r>
              <a:rPr lang="en-AU" sz="2400" b="0" i="1" u="none" strike="noStrike" cap="none">
                <a:solidFill>
                  <a:srgbClr val="000000"/>
                </a:solidFill>
                <a:latin typeface="Arial"/>
                <a:ea typeface="Arial"/>
                <a:cs typeface="Arial"/>
                <a:sym typeface="Arial"/>
              </a:rPr>
              <a:t>lazily-evaluated</a:t>
            </a:r>
            <a:r>
              <a:rPr lang="en-AU" sz="2400" b="0" i="0" u="none" strike="noStrike" cap="none">
                <a:solidFill>
                  <a:srgbClr val="000000"/>
                </a:solidFill>
                <a:latin typeface="Arial"/>
                <a:ea typeface="Arial"/>
                <a:cs typeface="Arial"/>
                <a:sym typeface="Arial"/>
              </a:rPr>
              <a:t>, the evaluation process happens only when data cannot be kept in an RDD, as when the number of objects in an RDD has to be computed, or an RDD has to be written to a file (these are called </a:t>
            </a:r>
            <a:r>
              <a:rPr lang="en-AU" sz="2400" b="0" i="1" u="none" strike="noStrike" cap="none">
                <a:solidFill>
                  <a:srgbClr val="000000"/>
                </a:solidFill>
                <a:latin typeface="Arial"/>
                <a:ea typeface="Arial"/>
                <a:cs typeface="Arial"/>
                <a:sym typeface="Arial"/>
              </a:rPr>
              <a:t>actions)</a:t>
            </a:r>
            <a:r>
              <a:rPr lang="en-AU" sz="2400" b="0" i="0" u="none" strike="noStrike" cap="none">
                <a:solidFill>
                  <a:srgbClr val="000000"/>
                </a:solidFill>
                <a:latin typeface="Arial"/>
                <a:ea typeface="Arial"/>
                <a:cs typeface="Arial"/>
                <a:sym typeface="Arial"/>
              </a:rPr>
              <a:t>, but not when an RDD are transformed into another RDD (these are called </a:t>
            </a:r>
            <a:r>
              <a:rPr lang="en-AU" sz="2400" b="0" i="1" u="none" strike="noStrike" cap="none">
                <a:solidFill>
                  <a:srgbClr val="000000"/>
                </a:solidFill>
                <a:latin typeface="Arial"/>
                <a:ea typeface="Arial"/>
                <a:cs typeface="Arial"/>
                <a:sym typeface="Arial"/>
              </a:rPr>
              <a:t>transformations</a:t>
            </a:r>
            <a:r>
              <a:rPr lang="en-AU" sz="2400" b="0" i="0" u="none" strike="noStrike" cap="none">
                <a:solidFill>
                  <a:srgbClr val="000000"/>
                </a:solidFill>
                <a:latin typeface="Arial"/>
                <a:ea typeface="Arial"/>
                <a:cs typeface="Arial"/>
                <a:sym typeface="Arial"/>
              </a:rPr>
              <a:t>)</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0"/>
        <p:cNvGrpSpPr/>
        <p:nvPr/>
      </p:nvGrpSpPr>
      <p:grpSpPr>
        <a:xfrm>
          <a:off x="0" y="0"/>
          <a:ext cx="0" cy="0"/>
          <a:chOff x="0" y="0"/>
          <a:chExt cx="0" cy="0"/>
        </a:xfrm>
      </p:grpSpPr>
      <p:sp>
        <p:nvSpPr>
          <p:cNvPr id="601" name="Google Shape;601;p59"/>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How to Build an RDD</a:t>
            </a:r>
            <a:endParaRPr sz="3200" b="0" i="0" u="none" strike="noStrike" cap="none">
              <a:latin typeface="Arial"/>
              <a:ea typeface="Arial"/>
              <a:cs typeface="Arial"/>
              <a:sym typeface="Arial"/>
            </a:endParaRPr>
          </a:p>
        </p:txBody>
      </p:sp>
      <p:sp>
        <p:nvSpPr>
          <p:cNvPr id="602" name="Google Shape;602;p59"/>
          <p:cNvSpPr/>
          <p:nvPr/>
        </p:nvSpPr>
        <p:spPr>
          <a:xfrm>
            <a:off x="184320" y="549360"/>
            <a:ext cx="8500680" cy="603612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RDDs are usually created out of data stored elsewhere (HDFS, a local text file, a DBMS), as in:</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JavaRDD&lt;String&gt; lines = sc.textFile("data.txt");</a:t>
            </a:r>
            <a:endParaRPr sz="2000" b="1" i="0" u="none" strike="noStrike" cap="none"/>
          </a:p>
          <a:p>
            <a:pPr marL="457200" marR="0" lvl="0" indent="0" algn="just" rtl="0">
              <a:lnSpc>
                <a:spcPct val="100000"/>
              </a:lnSpc>
              <a:spcBef>
                <a:spcPts val="0"/>
              </a:spcBef>
              <a:spcAft>
                <a:spcPts val="0"/>
              </a:spcAft>
              <a:buNone/>
            </a:pPr>
            <a:endParaRPr sz="2000" b="1">
              <a:solidFill>
                <a:srgbClr val="006699"/>
              </a:solidFill>
              <a:latin typeface="Courier New"/>
              <a:ea typeface="Courier New"/>
              <a:cs typeface="Courier New"/>
              <a:sym typeface="Courier New"/>
            </a:endParaRPr>
          </a:p>
          <a:p>
            <a:pPr marL="45720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DataSet&lt;Row&gt; teenagers = sparkSession.sql(</a:t>
            </a:r>
            <a:endParaRPr sz="2000" b="1" i="0" u="none" strike="noStrike" cap="none"/>
          </a:p>
          <a:p>
            <a:pPr marL="45720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"SELECT name FROM table WHERE age &gt;= 13 AND age &lt;= 19");</a:t>
            </a:r>
            <a:endParaRPr sz="2000" b="1" i="0" u="none" strike="noStrike" cap="none"/>
          </a:p>
          <a:p>
            <a:pPr marL="45720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JavaRDD&lt;Row&gt; rddTeenagers= teenagers.javaRDD();</a:t>
            </a:r>
            <a:endParaRPr sz="2000" b="1" i="0" u="none" strike="noStrike" cap="none"/>
          </a:p>
          <a:p>
            <a:pPr marL="0" marR="0" lvl="0" indent="0" algn="just" rtl="0">
              <a:lnSpc>
                <a:spcPct val="100000"/>
              </a:lnSpc>
              <a:spcBef>
                <a:spcPts val="0"/>
              </a:spcBef>
              <a:spcAft>
                <a:spcPts val="0"/>
              </a:spcAft>
              <a:buNone/>
            </a:pPr>
            <a:endParaRPr sz="20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RDDs can be created out of collections too, using the parallelize function: </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List&lt;Integer&gt; data = Arrays.asList(1, 2, 3, 4, 5);</a:t>
            </a:r>
            <a:endParaRPr sz="2000" b="1" i="0" u="none" strike="noStrike" cap="none"/>
          </a:p>
          <a:p>
            <a:pPr marL="45720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JavaRDD&lt;Integer&gt; distData = sc.parallelize(data);</a:t>
            </a:r>
            <a:endParaRPr sz="2000" b="1" i="0" u="none" strike="noStrike" cap="none"/>
          </a:p>
          <a:p>
            <a:pPr marL="457200" marR="0" lvl="0" indent="0" algn="just" rtl="0">
              <a:lnSpc>
                <a:spcPct val="100000"/>
              </a:lnSpc>
              <a:spcBef>
                <a:spcPts val="0"/>
              </a:spcBef>
              <a:spcAft>
                <a:spcPts val="0"/>
              </a:spcAft>
              <a:buNone/>
            </a:pPr>
            <a:endParaRPr sz="20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000" b="0" i="0" u="none" strike="noStrike" cap="non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2"/>
        <p:cNvGrpSpPr/>
        <p:nvPr/>
      </p:nvGrpSpPr>
      <p:grpSpPr>
        <a:xfrm>
          <a:off x="0" y="0"/>
          <a:ext cx="0" cy="0"/>
          <a:chOff x="0" y="0"/>
          <a:chExt cx="0" cy="0"/>
        </a:xfrm>
      </p:grpSpPr>
      <p:sp>
        <p:nvSpPr>
          <p:cNvPr id="613" name="Google Shape;613;p60"/>
          <p:cNvSpPr/>
          <p:nvPr/>
        </p:nvSpPr>
        <p:spPr>
          <a:xfrm>
            <a:off x="0" y="0"/>
            <a:ext cx="9140400" cy="12265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An Example of a Java 8 Driver Program using RDDs (counting words)</a:t>
            </a:r>
            <a:endParaRPr sz="3200" b="0" i="0" u="none" strike="noStrike" cap="none">
              <a:latin typeface="Arial"/>
              <a:ea typeface="Arial"/>
              <a:cs typeface="Arial"/>
              <a:sym typeface="Arial"/>
            </a:endParaRPr>
          </a:p>
        </p:txBody>
      </p:sp>
      <p:sp>
        <p:nvSpPr>
          <p:cNvPr id="614" name="Google Shape;614;p60"/>
          <p:cNvSpPr/>
          <p:nvPr/>
        </p:nvSpPr>
        <p:spPr>
          <a:xfrm>
            <a:off x="108000" y="1076400"/>
            <a:ext cx="8500680" cy="578124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JavaRDD&lt;String&gt; input = sc.textFile("./README.md");</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JavaRDD&lt;String&gt; words = input.flatMap(document -&gt; {</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return Arrays.asList(document.split(" "));</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a:t>
            </a:r>
            <a:r>
              <a:rPr lang="en-AU" sz="2000" b="1">
                <a:solidFill>
                  <a:srgbClr val="006699"/>
                </a:solidFill>
                <a:latin typeface="Courier New"/>
                <a:ea typeface="Courier New"/>
                <a:cs typeface="Courier New"/>
                <a:sym typeface="Courier New"/>
              </a:rPr>
              <a:t> Yes, a Lambda expression! </a:t>
            </a:r>
            <a:endParaRPr sz="2000" b="1" i="0" u="none" strike="noStrike" cap="none"/>
          </a:p>
          <a:p>
            <a:pPr marL="216000" marR="0" lvl="0" indent="-205919" algn="just" rtl="0">
              <a:lnSpc>
                <a:spcPct val="100000"/>
              </a:lnSpc>
              <a:spcBef>
                <a:spcPts val="0"/>
              </a:spcBef>
              <a:spcAft>
                <a:spcPts val="0"/>
              </a:spcAft>
              <a:buNone/>
            </a:pPr>
            <a:endParaRPr sz="20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JavaPairRDD&lt;String, Integer&gt; wordPairs =</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words.mapToPair((String w) -&gt; {</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return new Tuple2&lt;String, Integer&gt;(w, 1);</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a:t>
            </a:r>
            <a:endParaRPr sz="2000" b="1" i="0" u="none" strike="noStrike" cap="none"/>
          </a:p>
          <a:p>
            <a:pPr marL="216000" marR="0" lvl="0" indent="-205919" algn="just" rtl="0">
              <a:lnSpc>
                <a:spcPct val="100000"/>
              </a:lnSpc>
              <a:spcBef>
                <a:spcPts val="0"/>
              </a:spcBef>
              <a:spcAft>
                <a:spcPts val="0"/>
              </a:spcAft>
              <a:buNone/>
            </a:pP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JavaPairRDD&lt;String, Integer&gt; results =</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wordPairs.reduceByKey((a, b) -&gt; {</a:t>
            </a:r>
            <a:endParaRPr sz="2000" b="1" i="0" u="none" strike="noStrike" cap="none"/>
          </a:p>
          <a:p>
            <a:pPr marL="216000" marR="0" lvl="0" indent="-205919"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return a + b;</a:t>
            </a:r>
            <a:endParaRPr sz="2000" b="1" i="0" u="none" strike="noStrike" cap="none"/>
          </a:p>
          <a:p>
            <a:pPr marL="216000" marR="0" lvl="0" indent="-20592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a:t>
            </a:r>
            <a:endParaRPr sz="2000" b="1" i="0" u="none" strike="noStrike" cap="none">
              <a:solidFill>
                <a:srgbClr val="006699"/>
              </a:solidFill>
              <a:latin typeface="Courier New"/>
              <a:ea typeface="Courier New"/>
              <a:cs typeface="Courier New"/>
              <a:sym typeface="Courier New"/>
            </a:endParaRPr>
          </a:p>
          <a:p>
            <a:pPr marL="216000" marR="0" lvl="0" indent="-205920" algn="just" rtl="0">
              <a:lnSpc>
                <a:spcPct val="100000"/>
              </a:lnSpc>
              <a:spcBef>
                <a:spcPts val="0"/>
              </a:spcBef>
              <a:spcAft>
                <a:spcPts val="0"/>
              </a:spcAft>
              <a:buNone/>
            </a:pPr>
            <a:endParaRPr sz="2000" b="1">
              <a:solidFill>
                <a:srgbClr val="006699"/>
              </a:solidFill>
              <a:latin typeface="Courier New"/>
              <a:ea typeface="Courier New"/>
              <a:cs typeface="Courier New"/>
              <a:sym typeface="Courier New"/>
            </a:endParaRPr>
          </a:p>
          <a:p>
            <a:pPr marL="216000" lvl="0" indent="-196560" algn="just" rtl="0">
              <a:spcBef>
                <a:spcPts val="0"/>
              </a:spcBef>
              <a:spcAft>
                <a:spcPts val="0"/>
              </a:spcAft>
              <a:buClr>
                <a:schemeClr val="dk1"/>
              </a:buClr>
              <a:buFont typeface="Arial"/>
              <a:buNone/>
            </a:pPr>
            <a:r>
              <a:rPr lang="en-AU" sz="2000" b="1">
                <a:solidFill>
                  <a:srgbClr val="006699"/>
                </a:solidFill>
                <a:latin typeface="Courier New"/>
                <a:ea typeface="Courier New"/>
                <a:cs typeface="Courier New"/>
                <a:sym typeface="Courier New"/>
              </a:rPr>
              <a:t>results.saveAsTextFile(outputFile);</a:t>
            </a:r>
            <a:endParaRPr sz="2000" b="1">
              <a:solidFill>
                <a:srgbClr val="006699"/>
              </a:solidFill>
              <a:latin typeface="Courier New"/>
              <a:ea typeface="Courier New"/>
              <a:cs typeface="Courier New"/>
              <a:sym typeface="Courier New"/>
            </a:endParaRPr>
          </a:p>
          <a:p>
            <a:pPr marL="216000" marR="0" lvl="0" indent="-205919" algn="just" rtl="0">
              <a:lnSpc>
                <a:spcPct val="100000"/>
              </a:lnSpc>
              <a:spcBef>
                <a:spcPts val="0"/>
              </a:spcBef>
              <a:spcAft>
                <a:spcPts val="0"/>
              </a:spcAft>
              <a:buNone/>
            </a:pPr>
            <a:endParaRPr sz="20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4"/>
        <p:cNvGrpSpPr/>
        <p:nvPr/>
      </p:nvGrpSpPr>
      <p:grpSpPr>
        <a:xfrm>
          <a:off x="0" y="0"/>
          <a:ext cx="0" cy="0"/>
          <a:chOff x="0" y="0"/>
          <a:chExt cx="0" cy="0"/>
        </a:xfrm>
      </p:grpSpPr>
      <p:sp>
        <p:nvSpPr>
          <p:cNvPr id="625" name="Google Shape;625;p61"/>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Aside: Lambda Expressions</a:t>
            </a:r>
            <a:endParaRPr sz="3200" b="0" i="0" u="none" strike="noStrike" cap="none">
              <a:latin typeface="Arial"/>
              <a:ea typeface="Arial"/>
              <a:cs typeface="Arial"/>
              <a:sym typeface="Arial"/>
            </a:endParaRPr>
          </a:p>
        </p:txBody>
      </p:sp>
      <p:sp>
        <p:nvSpPr>
          <p:cNvPr id="626" name="Google Shape;626;p61"/>
          <p:cNvSpPr/>
          <p:nvPr/>
        </p:nvSpPr>
        <p:spPr>
          <a:xfrm>
            <a:off x="108000" y="801720"/>
            <a:ext cx="8784720" cy="5703120"/>
          </a:xfrm>
          <a:prstGeom prst="rect">
            <a:avLst/>
          </a:prstGeom>
          <a:noFill/>
          <a:ln>
            <a:noFill/>
          </a:ln>
        </p:spPr>
        <p:txBody>
          <a:bodyPr spcFirstLastPara="1" wrap="square" lIns="90000" tIns="45000" rIns="90000" bIns="45000" anchor="t" anchorCtr="0">
            <a:noAutofit/>
          </a:bodyPr>
          <a:lstStyle/>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Java 8 introduced </a:t>
            </a:r>
            <a:r>
              <a:rPr lang="en-AU" sz="2400" b="0" i="1" u="none" strike="noStrike" cap="none">
                <a:solidFill>
                  <a:srgbClr val="000000"/>
                </a:solidFill>
                <a:latin typeface="Arial"/>
                <a:ea typeface="Arial"/>
                <a:cs typeface="Arial"/>
                <a:sym typeface="Arial"/>
              </a:rPr>
              <a:t>lambda expressions</a:t>
            </a:r>
            <a:r>
              <a:rPr lang="en-AU" sz="2400" b="0" i="0" u="none" strike="noStrike" cap="none">
                <a:solidFill>
                  <a:srgbClr val="000000"/>
                </a:solidFill>
                <a:latin typeface="Arial"/>
                <a:ea typeface="Arial"/>
                <a:cs typeface="Arial"/>
                <a:sym typeface="Arial"/>
              </a:rPr>
              <a:t>, which are a functional programming feature of many languages – often known as </a:t>
            </a:r>
            <a:r>
              <a:rPr lang="en-AU" sz="2400" b="0" i="1" u="none" strike="noStrike" cap="none">
                <a:solidFill>
                  <a:srgbClr val="000000"/>
                </a:solidFill>
                <a:latin typeface="Arial"/>
                <a:ea typeface="Arial"/>
                <a:cs typeface="Arial"/>
                <a:sym typeface="Arial"/>
              </a:rPr>
              <a:t>closures</a:t>
            </a:r>
            <a:r>
              <a:rPr lang="en-AU" sz="2400" b="0" i="0" u="none" strike="noStrike" cap="none">
                <a:solidFill>
                  <a:srgbClr val="000000"/>
                </a:solidFill>
                <a:latin typeface="Arial"/>
                <a:ea typeface="Arial"/>
                <a:cs typeface="Arial"/>
                <a:sym typeface="Arial"/>
              </a:rPr>
              <a:t> or</a:t>
            </a:r>
            <a:r>
              <a:rPr lang="en-AU" sz="2400" b="0" i="1" u="none" strike="noStrike" cap="none">
                <a:solidFill>
                  <a:srgbClr val="000000"/>
                </a:solidFill>
                <a:latin typeface="Arial"/>
                <a:ea typeface="Arial"/>
                <a:cs typeface="Arial"/>
                <a:sym typeface="Arial"/>
              </a:rPr>
              <a:t>,</a:t>
            </a:r>
            <a:r>
              <a:rPr lang="en-AU" sz="2400" b="0" i="0" u="none" strike="noStrike" cap="none">
                <a:solidFill>
                  <a:srgbClr val="000000"/>
                </a:solidFill>
                <a:latin typeface="Arial"/>
                <a:ea typeface="Arial"/>
                <a:cs typeface="Arial"/>
                <a:sym typeface="Arial"/>
              </a:rPr>
              <a:t> in Javascript, as </a:t>
            </a:r>
            <a:r>
              <a:rPr lang="en-AU" sz="2400" b="0" i="1" u="none" strike="noStrike" cap="none">
                <a:solidFill>
                  <a:srgbClr val="000000"/>
                </a:solidFill>
                <a:latin typeface="Arial"/>
                <a:ea typeface="Arial"/>
                <a:cs typeface="Arial"/>
                <a:sym typeface="Arial"/>
              </a:rPr>
              <a:t>callbacks</a:t>
            </a:r>
            <a:r>
              <a:rPr lang="en-AU" sz="2400" b="0" i="0" u="none" strike="noStrike" cap="none">
                <a:solidFill>
                  <a:srgbClr val="000000"/>
                </a:solidFill>
                <a:latin typeface="Arial"/>
                <a:ea typeface="Arial"/>
                <a:cs typeface="Arial"/>
                <a:sym typeface="Arial"/>
              </a:rPr>
              <a:t>, or, in Scala and Python as </a:t>
            </a:r>
            <a:r>
              <a:rPr lang="en-AU" sz="2400" b="0" i="1" u="none" strike="noStrike" cap="none">
                <a:solidFill>
                  <a:srgbClr val="000000"/>
                </a:solidFill>
                <a:latin typeface="Arial"/>
                <a:ea typeface="Arial"/>
                <a:cs typeface="Arial"/>
                <a:sym typeface="Arial"/>
              </a:rPr>
              <a:t>lambda functions</a:t>
            </a:r>
            <a:r>
              <a:rPr lang="en-AU" sz="2400" b="0" i="0" u="none" strike="noStrike" cap="none">
                <a:solidFill>
                  <a:srgbClr val="000000"/>
                </a:solidFill>
                <a:latin typeface="Arial"/>
                <a:ea typeface="Arial"/>
                <a:cs typeface="Arial"/>
                <a:sym typeface="Arial"/>
              </a:rPr>
              <a:t>.</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800" b="0" i="0" u="none" strike="noStrike" cap="none">
                <a:solidFill>
                  <a:srgbClr val="006699"/>
                </a:solidFill>
                <a:latin typeface="Courier New"/>
                <a:ea typeface="Courier New"/>
                <a:cs typeface="Courier New"/>
                <a:sym typeface="Courier New"/>
              </a:rPr>
              <a:t>   </a:t>
            </a:r>
            <a:r>
              <a:rPr lang="en-AU" sz="2000" b="1" i="0" u="none" strike="noStrike" cap="none">
                <a:solidFill>
                  <a:srgbClr val="006699"/>
                </a:solidFill>
                <a:latin typeface="Courier New"/>
                <a:ea typeface="Courier New"/>
                <a:cs typeface="Courier New"/>
                <a:sym typeface="Courier New"/>
              </a:rPr>
              <a:t>List&lt;Integer&gt; values = new ArrayList&lt;Integer&gt;();</a:t>
            </a:r>
            <a:endParaRPr sz="2000" b="1" i="0" u="none" strike="noStrike" cap="none"/>
          </a:p>
          <a:p>
            <a:pPr marL="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Integer[] array = { 10, 20, 30 };</a:t>
            </a:r>
            <a:endParaRPr sz="2000" b="1" i="0" u="none" strike="noStrike" cap="none"/>
          </a:p>
          <a:p>
            <a:pPr marL="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Collections.addAll(values, array);</a:t>
            </a:r>
            <a:endParaRPr sz="2000" b="1" i="0" u="none" strike="noStrike" cap="none"/>
          </a:p>
          <a:p>
            <a:pPr marL="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List&lt;Integer&gt; result = new ArrayList&lt;Integer&gt;();</a:t>
            </a:r>
            <a:endParaRPr sz="2000" b="1" i="0" u="none" strike="noStrike" cap="none"/>
          </a:p>
          <a:p>
            <a:pPr marL="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values.forEach((</a:t>
            </a:r>
            <a:r>
              <a:rPr lang="en-AU" sz="2000" b="1" i="0" u="sng" strike="noStrike" cap="none">
                <a:solidFill>
                  <a:srgbClr val="006699"/>
                </a:solidFill>
                <a:highlight>
                  <a:srgbClr val="FFFF00"/>
                </a:highlight>
                <a:latin typeface="Courier New"/>
                <a:ea typeface="Courier New"/>
                <a:cs typeface="Courier New"/>
                <a:sym typeface="Courier New"/>
              </a:rPr>
              <a:t>n</a:t>
            </a:r>
            <a:r>
              <a:rPr lang="en-AU" sz="2000" b="1" i="0" u="none" strike="noStrike" cap="none">
                <a:solidFill>
                  <a:srgbClr val="006699"/>
                </a:solidFill>
                <a:latin typeface="Courier New"/>
                <a:ea typeface="Courier New"/>
                <a:cs typeface="Courier New"/>
                <a:sym typeface="Courier New"/>
              </a:rPr>
              <a:t>) -&gt; {</a:t>
            </a:r>
            <a:endParaRPr sz="2000" b="1" i="0" u="none" strike="noStrike" cap="none"/>
          </a:p>
          <a:p>
            <a:pPr marL="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a:t>
            </a:r>
            <a:r>
              <a:rPr lang="en-AU" sz="2000" b="1" i="0" u="sng" strike="noStrike" cap="none">
                <a:solidFill>
                  <a:srgbClr val="006699"/>
                </a:solidFill>
                <a:highlight>
                  <a:srgbClr val="FFFF00"/>
                </a:highlight>
                <a:latin typeface="Courier New"/>
                <a:ea typeface="Courier New"/>
                <a:cs typeface="Courier New"/>
                <a:sym typeface="Courier New"/>
              </a:rPr>
              <a:t>result</a:t>
            </a:r>
            <a:r>
              <a:rPr lang="en-AU" sz="2000" b="1" i="0" u="none" strike="noStrike" cap="none">
                <a:solidFill>
                  <a:srgbClr val="006699"/>
                </a:solidFill>
                <a:latin typeface="Courier New"/>
                <a:ea typeface="Courier New"/>
                <a:cs typeface="Courier New"/>
                <a:sym typeface="Courier New"/>
              </a:rPr>
              <a:t>.add(n * 2);</a:t>
            </a:r>
            <a:endParaRPr sz="2000" b="1" i="0" u="none" strike="noStrike" cap="none"/>
          </a:p>
          <a:p>
            <a:pPr marL="0" marR="0" lvl="0" indent="0" algn="just" rtl="0">
              <a:lnSpc>
                <a:spcPct val="100000"/>
              </a:lnSpc>
              <a:spcBef>
                <a:spcPts val="0"/>
              </a:spcBef>
              <a:spcAft>
                <a:spcPts val="0"/>
              </a:spcAft>
              <a:buNone/>
            </a:pPr>
            <a:r>
              <a:rPr lang="en-AU" sz="2000" b="1" i="0" u="none" strike="noStrike" cap="none">
                <a:solidFill>
                  <a:srgbClr val="006699"/>
                </a:solidFill>
                <a:latin typeface="Courier New"/>
                <a:ea typeface="Courier New"/>
                <a:cs typeface="Courier New"/>
                <a:sym typeface="Courier New"/>
              </a:rPr>
              <a:t>   });</a:t>
            </a:r>
            <a:endParaRPr sz="2000" b="1" i="0" u="none" strike="noStrike" cap="none"/>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list of parameters to the expression are listed before the </a:t>
            </a:r>
            <a:r>
              <a:rPr lang="en-AU" sz="2400" b="0" i="1" u="none" strike="noStrike" cap="none">
                <a:solidFill>
                  <a:srgbClr val="000000"/>
                </a:solidFill>
                <a:latin typeface="Arial"/>
                <a:ea typeface="Arial"/>
                <a:cs typeface="Arial"/>
                <a:sym typeface="Arial"/>
              </a:rPr>
              <a:t>arrow token</a:t>
            </a:r>
            <a:r>
              <a:rPr lang="en-AU" sz="2400" b="0" i="0" u="none" strike="noStrike" cap="none">
                <a:solidFill>
                  <a:srgbClr val="000000"/>
                </a:solidFill>
                <a:latin typeface="Arial"/>
                <a:ea typeface="Arial"/>
                <a:cs typeface="Arial"/>
                <a:sym typeface="Arial"/>
              </a:rPr>
              <a:t> (“</a:t>
            </a:r>
            <a:r>
              <a:rPr lang="en-AU" sz="2400" b="1" i="0" u="none" strike="noStrike" cap="none">
                <a:solidFill>
                  <a:srgbClr val="006699"/>
                </a:solidFill>
                <a:latin typeface="Courier New"/>
                <a:ea typeface="Courier New"/>
                <a:cs typeface="Courier New"/>
                <a:sym typeface="Courier New"/>
              </a:rPr>
              <a:t>-&gt;</a:t>
            </a:r>
            <a:r>
              <a:rPr lang="en-AU" sz="2400" b="0" i="0" u="none" strike="noStrike" cap="none">
                <a:solidFill>
                  <a:srgbClr val="000000"/>
                </a:solidFill>
                <a:latin typeface="Arial"/>
                <a:ea typeface="Arial"/>
                <a:cs typeface="Arial"/>
                <a:sym typeface="Arial"/>
              </a:rPr>
              <a:t>”) and their data types are (usually) inferred; the body of the expression follows the arrow token. </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Lambda expressions can access variables defined in the same scope of the expression.</a:t>
            </a:r>
            <a:endParaRPr sz="2400" b="0" i="0" u="none" strike="noStrike" cap="non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6"/>
        <p:cNvGrpSpPr/>
        <p:nvPr/>
      </p:nvGrpSpPr>
      <p:grpSpPr>
        <a:xfrm>
          <a:off x="0" y="0"/>
          <a:ext cx="0" cy="0"/>
          <a:chOff x="0" y="0"/>
          <a:chExt cx="0" cy="0"/>
        </a:xfrm>
      </p:grpSpPr>
      <p:sp>
        <p:nvSpPr>
          <p:cNvPr id="637" name="Google Shape;637;p62"/>
          <p:cNvSpPr/>
          <p:nvPr/>
        </p:nvSpPr>
        <p:spPr>
          <a:xfrm>
            <a:off x="0" y="0"/>
            <a:ext cx="9140400" cy="11185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A Few Points About the Example</a:t>
            </a:r>
            <a:endParaRPr sz="3200" b="0" i="0" u="none" strike="noStrike" cap="none">
              <a:latin typeface="Arial"/>
              <a:ea typeface="Arial"/>
              <a:cs typeface="Arial"/>
              <a:sym typeface="Arial"/>
            </a:endParaRPr>
          </a:p>
        </p:txBody>
      </p:sp>
      <p:sp>
        <p:nvSpPr>
          <p:cNvPr id="638" name="Google Shape;638;p62"/>
          <p:cNvSpPr/>
          <p:nvPr/>
        </p:nvSpPr>
        <p:spPr>
          <a:xfrm>
            <a:off x="139680" y="929520"/>
            <a:ext cx="8500680" cy="562968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RDD transformations use Lambda expressions (closures) to  simplify programming and avoid side-effects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Noto Sans Symbols"/>
              <a:buChar char="●"/>
            </a:pPr>
            <a:r>
              <a:rPr lang="en-AU" sz="2400" b="0" i="0" u="none" strike="noStrike" cap="none">
                <a:solidFill>
                  <a:srgbClr val="000000"/>
                </a:solidFill>
                <a:latin typeface="Arial"/>
                <a:ea typeface="Arial"/>
                <a:cs typeface="Arial"/>
                <a:sym typeface="Arial"/>
              </a:rPr>
              <a:t>The only </a:t>
            </a:r>
            <a:r>
              <a:rPr lang="en-AU" sz="2400" b="0" i="1" u="none" strike="noStrike" cap="none">
                <a:solidFill>
                  <a:srgbClr val="000000"/>
                </a:solidFill>
                <a:latin typeface="Arial"/>
                <a:ea typeface="Arial"/>
                <a:cs typeface="Arial"/>
                <a:sym typeface="Arial"/>
              </a:rPr>
              <a:t>action</a:t>
            </a:r>
            <a:r>
              <a:rPr lang="en-AU" sz="2400" b="0" i="0" u="none" strike="noStrike" cap="none">
                <a:solidFill>
                  <a:srgbClr val="000000"/>
                </a:solidFill>
                <a:latin typeface="Arial"/>
                <a:ea typeface="Arial"/>
                <a:cs typeface="Arial"/>
                <a:sym typeface="Arial"/>
              </a:rPr>
              <a:t> in this program is </a:t>
            </a:r>
            <a:r>
              <a:rPr lang="en-AU" sz="2400" b="1" i="0" u="none" strike="noStrike" cap="none">
                <a:solidFill>
                  <a:srgbClr val="006699"/>
                </a:solidFill>
                <a:latin typeface="Courier New"/>
                <a:ea typeface="Courier New"/>
                <a:cs typeface="Courier New"/>
                <a:sym typeface="Courier New"/>
              </a:rPr>
              <a:t>saveAsTextFile</a:t>
            </a:r>
            <a:r>
              <a:rPr lang="en-AU" sz="2400" b="0" i="0" u="none" strike="noStrike" cap="none">
                <a:solidFill>
                  <a:srgbClr val="000000"/>
                </a:solidFill>
                <a:latin typeface="Arial"/>
                <a:ea typeface="Arial"/>
                <a:cs typeface="Arial"/>
                <a:sym typeface="Arial"/>
              </a:rPr>
              <a:t>, all the others are </a:t>
            </a:r>
            <a:r>
              <a:rPr lang="en-AU" sz="2400" b="0" i="1" u="none" strike="noStrike" cap="none">
                <a:solidFill>
                  <a:srgbClr val="000000"/>
                </a:solidFill>
                <a:latin typeface="Arial"/>
                <a:ea typeface="Arial"/>
                <a:cs typeface="Arial"/>
                <a:sym typeface="Arial"/>
              </a:rPr>
              <a:t>transformations</a:t>
            </a:r>
            <a:r>
              <a:rPr lang="en-AU" sz="2400" b="0" i="0" u="none" strike="noStrike" cap="none">
                <a:solidFill>
                  <a:srgbClr val="000000"/>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Noto Sans Symbols"/>
              <a:buChar char="●"/>
            </a:pPr>
            <a:r>
              <a:rPr lang="en-AU" sz="2400" b="0" i="0" u="none" strike="noStrike" cap="none">
                <a:solidFill>
                  <a:srgbClr val="000000"/>
                </a:solidFill>
                <a:latin typeface="Arial"/>
                <a:ea typeface="Arial"/>
                <a:cs typeface="Arial"/>
                <a:sym typeface="Arial"/>
              </a:rPr>
              <a:t>The transformations in the program (</a:t>
            </a:r>
            <a:r>
              <a:rPr lang="en-AU" sz="2400" b="1" i="0" u="none" strike="noStrike" cap="none">
                <a:solidFill>
                  <a:srgbClr val="006699"/>
                </a:solidFill>
                <a:latin typeface="Courier New"/>
                <a:ea typeface="Courier New"/>
                <a:cs typeface="Courier New"/>
                <a:sym typeface="Courier New"/>
              </a:rPr>
              <a:t>flatMap</a:t>
            </a:r>
            <a:r>
              <a:rPr lang="en-AU" sz="2400" b="0" i="0" u="none" strike="noStrike" cap="none">
                <a:solidFill>
                  <a:srgbClr val="000000"/>
                </a:solidFill>
                <a:latin typeface="Arial"/>
                <a:ea typeface="Arial"/>
                <a:cs typeface="Arial"/>
                <a:sym typeface="Arial"/>
              </a:rPr>
              <a:t>, </a:t>
            </a:r>
            <a:r>
              <a:rPr lang="en-AU" sz="2400" b="1" i="0" u="none" strike="noStrike" cap="none">
                <a:solidFill>
                  <a:srgbClr val="006699"/>
                </a:solidFill>
                <a:latin typeface="Courier New"/>
                <a:ea typeface="Courier New"/>
                <a:cs typeface="Courier New"/>
                <a:sym typeface="Courier New"/>
              </a:rPr>
              <a:t>mapToPair</a:t>
            </a:r>
            <a:r>
              <a:rPr lang="en-AU" sz="2400" b="0" i="0" u="none" strike="noStrike" cap="none">
                <a:solidFill>
                  <a:srgbClr val="000000"/>
                </a:solidFill>
                <a:latin typeface="Arial"/>
                <a:ea typeface="Arial"/>
                <a:cs typeface="Arial"/>
                <a:sym typeface="Arial"/>
              </a:rPr>
              <a:t>, </a:t>
            </a:r>
            <a:r>
              <a:rPr lang="en-AU" sz="2400" b="1" i="0" u="none" strike="noStrike" cap="none">
                <a:solidFill>
                  <a:srgbClr val="006699"/>
                </a:solidFill>
                <a:latin typeface="Courier New"/>
                <a:ea typeface="Courier New"/>
                <a:cs typeface="Courier New"/>
                <a:sym typeface="Courier New"/>
              </a:rPr>
              <a:t>reduceByKey</a:t>
            </a:r>
            <a:r>
              <a:rPr lang="en-AU" sz="2400" b="0" i="0" u="none" strike="noStrike" cap="none">
                <a:solidFill>
                  <a:srgbClr val="000000"/>
                </a:solidFill>
                <a:latin typeface="Arial"/>
                <a:ea typeface="Arial"/>
                <a:cs typeface="Arial"/>
                <a:sym typeface="Arial"/>
              </a:rPr>
              <a:t>) use lazy evaluation, hence Spark has the possibility of optimizing the process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RDD variables are just placeholders until the action is encountered. Remember that the Spark application is not just the driver program, but all the RDD processing that takes place on the cluster</a:t>
            </a: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8"/>
        <p:cNvGrpSpPr/>
        <p:nvPr/>
      </p:nvGrpSpPr>
      <p:grpSpPr>
        <a:xfrm>
          <a:off x="0" y="0"/>
          <a:ext cx="0" cy="0"/>
          <a:chOff x="0" y="0"/>
          <a:chExt cx="0" cy="0"/>
        </a:xfrm>
      </p:grpSpPr>
      <p:sp>
        <p:nvSpPr>
          <p:cNvPr id="649" name="Google Shape;649;p63"/>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Let's Make the Execution Order Visible</a:t>
            </a:r>
            <a:endParaRPr sz="3200" b="0" i="0" u="none" strike="noStrike" cap="none">
              <a:latin typeface="Arial"/>
              <a:ea typeface="Arial"/>
              <a:cs typeface="Arial"/>
              <a:sym typeface="Arial"/>
            </a:endParaRPr>
          </a:p>
        </p:txBody>
      </p:sp>
      <p:sp>
        <p:nvSpPr>
          <p:cNvPr id="650" name="Google Shape;650;p63"/>
          <p:cNvSpPr/>
          <p:nvPr/>
        </p:nvSpPr>
        <p:spPr>
          <a:xfrm>
            <a:off x="139680" y="1123920"/>
            <a:ext cx="6751080" cy="57337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System.out.println("</a:t>
            </a:r>
            <a:r>
              <a:rPr lang="en-AU" sz="1600" b="1" i="0" u="none" strike="noStrike" cap="none">
                <a:solidFill>
                  <a:srgbClr val="0000FF"/>
                </a:solidFill>
                <a:latin typeface="Courier New"/>
                <a:ea typeface="Courier New"/>
                <a:cs typeface="Courier New"/>
                <a:sym typeface="Courier New"/>
              </a:rPr>
              <a:t>Before read</a:t>
            </a:r>
            <a:r>
              <a:rPr lang="en-AU" sz="1600" b="1" i="0" u="none" strike="noStrike" cap="none">
                <a:solidFill>
                  <a:srgbClr val="006699"/>
                </a:solidFill>
                <a:latin typeface="Courier New"/>
                <a:ea typeface="Courier New"/>
                <a:cs typeface="Courier New"/>
                <a:sym typeface="Courier New"/>
              </a:rPr>
              <a:t>"); </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JavaRDD&lt;String&gt; input = sc.textFile("./a.txt");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System.out.println("</a:t>
            </a:r>
            <a:r>
              <a:rPr lang="en-AU" sz="1600" b="1" i="0" u="none" strike="noStrike" cap="none">
                <a:solidFill>
                  <a:srgbClr val="0000FF"/>
                </a:solidFill>
                <a:latin typeface="Courier New"/>
                <a:ea typeface="Courier New"/>
                <a:cs typeface="Courier New"/>
                <a:sym typeface="Courier New"/>
              </a:rPr>
              <a:t>After read</a:t>
            </a: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JavaRDD&lt;String&gt; words = input.flatMap(document-&gt;{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System.out.println("</a:t>
            </a:r>
            <a:r>
              <a:rPr lang="en-AU" sz="1600" b="1" i="0" u="none" strike="noStrike" cap="none">
                <a:solidFill>
                  <a:srgbClr val="0000FF"/>
                </a:solidFill>
                <a:latin typeface="Courier New"/>
                <a:ea typeface="Courier New"/>
                <a:cs typeface="Courier New"/>
                <a:sym typeface="Courier New"/>
              </a:rPr>
              <a:t>flatMap</a:t>
            </a: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return Arrays.asList(document.split(" "));</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JavaPairRDD&lt;String, Integer&gt; wordPairs =</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words.mapToPair((String w) -&gt; {</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System.out.println("</a:t>
            </a:r>
            <a:r>
              <a:rPr lang="en-AU" sz="1600" b="1" i="0" u="none" strike="noStrike" cap="none">
                <a:solidFill>
                  <a:srgbClr val="0000FF"/>
                </a:solidFill>
                <a:latin typeface="Courier New"/>
                <a:ea typeface="Courier New"/>
                <a:cs typeface="Courier New"/>
                <a:sym typeface="Courier New"/>
              </a:rPr>
              <a:t>mapToPair</a:t>
            </a: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return new Tuple2&lt;String, Integer&gt;(w, 1);</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JavaPairRDD&lt;String, Integer&gt; results =</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wordPairs.reduceByKey((a, b) -&gt; {</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System.out.println("</a:t>
            </a:r>
            <a:r>
              <a:rPr lang="en-AU" sz="1600" b="1" i="0" u="none" strike="noStrike" cap="none">
                <a:solidFill>
                  <a:srgbClr val="0000FF"/>
                </a:solidFill>
                <a:latin typeface="Courier New"/>
                <a:ea typeface="Courier New"/>
                <a:cs typeface="Courier New"/>
                <a:sym typeface="Courier New"/>
              </a:rPr>
              <a:t>reduceByKey</a:t>
            </a: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    return a + b;</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System.out.println("</a:t>
            </a:r>
            <a:r>
              <a:rPr lang="en-AU" sz="1600" b="1" i="0" u="none" strike="noStrike" cap="none">
                <a:solidFill>
                  <a:srgbClr val="0000FF"/>
                </a:solidFill>
                <a:latin typeface="Courier New"/>
                <a:ea typeface="Courier New"/>
                <a:cs typeface="Courier New"/>
                <a:sym typeface="Courier New"/>
              </a:rPr>
              <a:t>Before write</a:t>
            </a:r>
            <a:r>
              <a:rPr lang="en-AU" sz="1600" b="1" i="0" u="none" strike="noStrike" cap="none">
                <a:solidFill>
                  <a:srgbClr val="006699"/>
                </a:solidFill>
                <a:latin typeface="Courier New"/>
                <a:ea typeface="Courier New"/>
                <a:cs typeface="Courier New"/>
                <a:sym typeface="Courier New"/>
              </a:rPr>
              <a:t>"); 	</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results.saveAsTextFile("./counts");</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6699"/>
                </a:solidFill>
                <a:latin typeface="Courier New"/>
                <a:ea typeface="Courier New"/>
                <a:cs typeface="Courier New"/>
                <a:sym typeface="Courier New"/>
              </a:rPr>
              <a:t>System.out.println("</a:t>
            </a:r>
            <a:r>
              <a:rPr lang="en-AU" sz="1600" b="1" i="0" u="none" strike="noStrike" cap="none">
                <a:solidFill>
                  <a:srgbClr val="0000FF"/>
                </a:solidFill>
                <a:latin typeface="Courier New"/>
                <a:ea typeface="Courier New"/>
                <a:cs typeface="Courier New"/>
                <a:sym typeface="Courier New"/>
              </a:rPr>
              <a:t>After write</a:t>
            </a:r>
            <a:r>
              <a:rPr lang="en-AU" sz="1600" b="1" i="0" u="none" strike="noStrike" cap="none">
                <a:solidFill>
                  <a:srgbClr val="006699"/>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1600" b="0" i="0" u="none" strike="noStrike" cap="none">
              <a:latin typeface="Arial"/>
              <a:ea typeface="Arial"/>
              <a:cs typeface="Arial"/>
              <a:sym typeface="Arial"/>
            </a:endParaRPr>
          </a:p>
        </p:txBody>
      </p:sp>
      <p:sp>
        <p:nvSpPr>
          <p:cNvPr id="651" name="Google Shape;651;p63"/>
          <p:cNvSpPr/>
          <p:nvPr/>
        </p:nvSpPr>
        <p:spPr>
          <a:xfrm>
            <a:off x="6714360" y="1123920"/>
            <a:ext cx="2101320" cy="53629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Before read</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After read</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sng" strike="noStrike" cap="none">
                <a:solidFill>
                  <a:srgbClr val="0000FF"/>
                </a:solidFill>
                <a:highlight>
                  <a:srgbClr val="FFFF00"/>
                </a:highlight>
                <a:latin typeface="Courier New"/>
                <a:ea typeface="Courier New"/>
                <a:cs typeface="Courier New"/>
                <a:sym typeface="Courier New"/>
              </a:rPr>
              <a:t>Before write</a:t>
            </a:r>
            <a:endParaRPr sz="1600" b="0" i="0" u="none" strike="noStrike" cap="none">
              <a:highlight>
                <a:srgbClr val="FFFF00"/>
              </a:highlight>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flatMap</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flatMap</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reduceByKey</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reduceByKey</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flatMap</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mapToPair</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none" strike="noStrike" cap="none">
                <a:solidFill>
                  <a:srgbClr val="0000FF"/>
                </a:solidFill>
                <a:latin typeface="Courier New"/>
                <a:ea typeface="Courier New"/>
                <a:cs typeface="Courier New"/>
                <a:sym typeface="Courier New"/>
              </a:rPr>
              <a:t>reduceByKey</a:t>
            </a:r>
            <a:endParaRPr sz="16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1600" b="1" i="0" u="sng" strike="noStrike" cap="none">
                <a:solidFill>
                  <a:srgbClr val="0000FF"/>
                </a:solidFill>
                <a:highlight>
                  <a:srgbClr val="FFFF00"/>
                </a:highlight>
                <a:latin typeface="Courier New"/>
                <a:ea typeface="Courier New"/>
                <a:cs typeface="Courier New"/>
                <a:sym typeface="Courier New"/>
              </a:rPr>
              <a:t>After write</a:t>
            </a:r>
            <a:endParaRPr sz="1600" b="0" i="0" u="none" strike="noStrike" cap="none">
              <a:highlight>
                <a:srgbClr val="FFFF00"/>
              </a:highlight>
              <a:latin typeface="Arial"/>
              <a:ea typeface="Arial"/>
              <a:cs typeface="Arial"/>
              <a:sym typeface="Arial"/>
            </a:endParaRPr>
          </a:p>
          <a:p>
            <a:pPr marL="0" marR="0" lvl="0" indent="0" algn="l" rtl="0">
              <a:lnSpc>
                <a:spcPct val="94000"/>
              </a:lnSpc>
              <a:spcBef>
                <a:spcPts val="0"/>
              </a:spcBef>
              <a:spcAft>
                <a:spcPts val="0"/>
              </a:spcAft>
              <a:buNone/>
            </a:pPr>
            <a:endParaRPr sz="1600" b="0" i="0" u="none" strike="noStrike" cap="non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1"/>
        <p:cNvGrpSpPr/>
        <p:nvPr/>
      </p:nvGrpSpPr>
      <p:grpSpPr>
        <a:xfrm>
          <a:off x="0" y="0"/>
          <a:ext cx="0" cy="0"/>
          <a:chOff x="0" y="0"/>
          <a:chExt cx="0" cy="0"/>
        </a:xfrm>
      </p:grpSpPr>
      <p:sp>
        <p:nvSpPr>
          <p:cNvPr id="662" name="Google Shape;662;p64"/>
          <p:cNvSpPr/>
          <p:nvPr/>
        </p:nvSpPr>
        <p:spPr>
          <a:xfrm>
            <a:off x="0" y="0"/>
            <a:ext cx="9140400" cy="1040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Order of Execution of MapReduce Tasks</a:t>
            </a:r>
            <a:endParaRPr sz="3200" b="0" i="0" u="none" strike="noStrike" cap="none">
              <a:latin typeface="Arial"/>
              <a:ea typeface="Arial"/>
              <a:cs typeface="Arial"/>
              <a:sym typeface="Arial"/>
            </a:endParaRPr>
          </a:p>
        </p:txBody>
      </p:sp>
      <p:sp>
        <p:nvSpPr>
          <p:cNvPr id="663" name="Google Shape;663;p64"/>
          <p:cNvSpPr/>
          <p:nvPr/>
        </p:nvSpPr>
        <p:spPr>
          <a:xfrm>
            <a:off x="273550" y="929025"/>
            <a:ext cx="8808900" cy="556260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Noto Sans Symbols"/>
              <a:buChar char="●"/>
            </a:pPr>
            <a:r>
              <a:rPr lang="en-AU" sz="2400" b="0" i="0" u="none" strike="noStrike" cap="none">
                <a:solidFill>
                  <a:srgbClr val="000000"/>
                </a:solidFill>
                <a:latin typeface="Arial"/>
                <a:ea typeface="Arial"/>
                <a:cs typeface="Arial"/>
                <a:sym typeface="Arial"/>
              </a:rPr>
              <a:t>While the execution order of Hadoop MapReduce is fixed, the lazy evaluation of Spark allows the developer to stop worrying about it, and have the Spark optimizer take care of it.</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Noto Sans Symbols"/>
              <a:buChar char="●"/>
            </a:pPr>
            <a:r>
              <a:rPr lang="en-AU" sz="2400" b="0" i="0" u="none" strike="noStrike" cap="none">
                <a:solidFill>
                  <a:srgbClr val="000000"/>
                </a:solidFill>
                <a:latin typeface="Arial"/>
                <a:ea typeface="Arial"/>
                <a:cs typeface="Arial"/>
                <a:sym typeface="Arial"/>
              </a:rPr>
              <a:t>In addition, the driver program can be divided into steps that are easier to understand without sacrificing performance (as long as those steps are composed of transformations).</a:t>
            </a: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3"/>
        <p:cNvGrpSpPr/>
        <p:nvPr/>
      </p:nvGrpSpPr>
      <p:grpSpPr>
        <a:xfrm>
          <a:off x="0" y="0"/>
          <a:ext cx="0" cy="0"/>
          <a:chOff x="0" y="0"/>
          <a:chExt cx="0" cy="0"/>
        </a:xfrm>
      </p:grpSpPr>
      <p:sp>
        <p:nvSpPr>
          <p:cNvPr id="674" name="Google Shape;674;p65"/>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Example of Transformations of RDDs </a:t>
            </a:r>
            <a:endParaRPr sz="3200" b="0" i="0" u="none" strike="noStrike" cap="none">
              <a:latin typeface="Arial"/>
              <a:ea typeface="Arial"/>
              <a:cs typeface="Arial"/>
              <a:sym typeface="Arial"/>
            </a:endParaRPr>
          </a:p>
        </p:txBody>
      </p:sp>
      <p:sp>
        <p:nvSpPr>
          <p:cNvPr id="675" name="Google Shape;675;p65"/>
          <p:cNvSpPr/>
          <p:nvPr/>
        </p:nvSpPr>
        <p:spPr>
          <a:xfrm>
            <a:off x="324000" y="892600"/>
            <a:ext cx="8640300" cy="5632500"/>
          </a:xfrm>
          <a:prstGeom prst="rect">
            <a:avLst/>
          </a:prstGeom>
          <a:noFill/>
          <a:ln>
            <a:noFill/>
          </a:ln>
        </p:spPr>
        <p:txBody>
          <a:bodyPr spcFirstLastPara="1" wrap="square" lIns="90000" tIns="45000" rIns="90000" bIns="45000" anchor="t" anchorCtr="0">
            <a:noAutofit/>
          </a:bodyPr>
          <a:lstStyle/>
          <a:p>
            <a:pPr marL="457200" marR="0" lvl="0" indent="-380519"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rdd.filter(lambda)</a:t>
            </a:r>
            <a:r>
              <a:rPr lang="en-AU" sz="2400" b="0" i="0" u="none" strike="noStrike" cap="none">
                <a:solidFill>
                  <a:srgbClr val="000000"/>
                </a:solidFill>
                <a:latin typeface="Arial"/>
                <a:ea typeface="Arial"/>
                <a:cs typeface="Arial"/>
                <a:sym typeface="Arial"/>
              </a:rPr>
              <a:t> selects elements from an RDD</a:t>
            </a:r>
            <a:endParaRPr sz="24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None/>
            </a:pPr>
            <a:endParaRPr sz="2400"/>
          </a:p>
          <a:p>
            <a:pPr marL="457200" marR="0" lvl="0" indent="-380519"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rdd.distinct()</a:t>
            </a:r>
            <a:r>
              <a:rPr lang="en-AU" sz="2400" b="1" i="0" u="none" strike="noStrike" cap="none">
                <a:solidFill>
                  <a:srgbClr val="000000"/>
                </a:solidFill>
                <a:latin typeface="Arial"/>
                <a:ea typeface="Arial"/>
                <a:cs typeface="Arial"/>
                <a:sym typeface="Arial"/>
              </a:rPr>
              <a:t> </a:t>
            </a:r>
            <a:r>
              <a:rPr lang="en-AU" sz="2400" b="0" i="0" u="none" strike="noStrike" cap="none">
                <a:solidFill>
                  <a:srgbClr val="000000"/>
                </a:solidFill>
                <a:latin typeface="Arial"/>
                <a:ea typeface="Arial"/>
                <a:cs typeface="Arial"/>
                <a:sym typeface="Arial"/>
              </a:rPr>
              <a:t>returns an RDD without duplicated elements</a:t>
            </a:r>
            <a:endParaRPr sz="24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None/>
            </a:pPr>
            <a:endParaRPr sz="2400"/>
          </a:p>
          <a:p>
            <a:pPr marL="457200" marR="0" lvl="0" indent="-380519"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rdd.union(otherRdd)</a:t>
            </a:r>
            <a:r>
              <a:rPr lang="en-AU" sz="2400" b="0" i="0" u="none" strike="noStrike" cap="none">
                <a:solidFill>
                  <a:srgbClr val="000000"/>
                </a:solidFill>
                <a:latin typeface="Arial"/>
                <a:ea typeface="Arial"/>
                <a:cs typeface="Arial"/>
                <a:sym typeface="Arial"/>
              </a:rPr>
              <a:t> merges two RDDs</a:t>
            </a:r>
            <a:endParaRPr sz="24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None/>
            </a:pPr>
            <a:endParaRPr sz="2400"/>
          </a:p>
          <a:p>
            <a:pPr marL="457200" marR="0" lvl="0" indent="-380519"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rdd.intersection(otherRdd)</a:t>
            </a:r>
            <a:r>
              <a:rPr lang="en-AU" sz="2400" b="0" i="0" u="none" strike="noStrike" cap="none">
                <a:solidFill>
                  <a:srgbClr val="000000"/>
                </a:solidFill>
                <a:latin typeface="Arial"/>
                <a:ea typeface="Arial"/>
                <a:cs typeface="Arial"/>
                <a:sym typeface="Arial"/>
              </a:rPr>
              <a:t> returns elements common to both</a:t>
            </a:r>
            <a:endParaRPr sz="24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None/>
            </a:pPr>
            <a:endParaRPr sz="2400"/>
          </a:p>
          <a:p>
            <a:pPr marL="457200" marR="0" lvl="0" indent="-380519"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rdd.subtract(otherRdd)</a:t>
            </a:r>
            <a:r>
              <a:rPr lang="en-AU" sz="2400" b="0" i="0" u="none" strike="noStrike" cap="none">
                <a:solidFill>
                  <a:srgbClr val="000000"/>
                </a:solidFill>
                <a:latin typeface="Arial"/>
                <a:ea typeface="Arial"/>
                <a:cs typeface="Arial"/>
                <a:sym typeface="Arial"/>
              </a:rPr>
              <a:t> removes elements of otherRdd</a:t>
            </a:r>
            <a:endParaRPr sz="24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None/>
            </a:pPr>
            <a:endParaRPr sz="2400"/>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rdd.cartesian(otherRdd)</a:t>
            </a:r>
            <a:r>
              <a:rPr lang="en-AU" sz="2400" b="0" i="0" u="none" strike="noStrike" cap="none">
                <a:solidFill>
                  <a:srgbClr val="000000"/>
                </a:solidFill>
                <a:latin typeface="Arial"/>
                <a:ea typeface="Arial"/>
                <a:cs typeface="Arial"/>
                <a:sym typeface="Arial"/>
              </a:rPr>
              <a:t> returns the Cartesian product of both RDDs</a:t>
            </a: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2"/>
        <p:cNvGrpSpPr/>
        <p:nvPr/>
      </p:nvGrpSpPr>
      <p:grpSpPr>
        <a:xfrm>
          <a:off x="0" y="0"/>
          <a:ext cx="0" cy="0"/>
          <a:chOff x="0" y="0"/>
          <a:chExt cx="0" cy="0"/>
        </a:xfrm>
      </p:grpSpPr>
      <p:sp>
        <p:nvSpPr>
          <p:cNvPr id="163" name="Google Shape;163;p30"/>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Big Data Analytics</a:t>
            </a:r>
            <a:endParaRPr sz="3200" b="0" i="0" u="none" strike="noStrike" cap="none">
              <a:latin typeface="Arial"/>
              <a:ea typeface="Arial"/>
              <a:cs typeface="Arial"/>
              <a:sym typeface="Arial"/>
            </a:endParaRPr>
          </a:p>
        </p:txBody>
      </p:sp>
      <p:sp>
        <p:nvSpPr>
          <p:cNvPr id="164" name="Google Shape;164;p30"/>
          <p:cNvSpPr/>
          <p:nvPr/>
        </p:nvSpPr>
        <p:spPr>
          <a:xfrm>
            <a:off x="184320" y="549360"/>
            <a:ext cx="8500680" cy="4427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100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There would not be much point in amassing vast amount of data without being able to analyse </a:t>
            </a:r>
            <a:r>
              <a:rPr lang="en-AU" sz="2400"/>
              <a:t>it</a:t>
            </a:r>
            <a:r>
              <a:rPr lang="en-AU" sz="2400" b="0" i="0" u="none" strike="noStrike" cap="none">
                <a:solidFill>
                  <a:srgbClr val="000000"/>
                </a:solidFill>
                <a:latin typeface="Arial"/>
                <a:ea typeface="Arial"/>
                <a:cs typeface="Arial"/>
                <a:sym typeface="Arial"/>
              </a:rPr>
              <a:t>, hence the blossoming of large-scale </a:t>
            </a:r>
            <a:r>
              <a:rPr lang="en-AU" sz="2400" b="0" i="1" u="none" strike="noStrike" cap="none">
                <a:solidFill>
                  <a:srgbClr val="000000"/>
                </a:solidFill>
                <a:latin typeface="Arial"/>
                <a:ea typeface="Arial"/>
                <a:cs typeface="Arial"/>
                <a:sym typeface="Arial"/>
              </a:rPr>
              <a:t>business intelligence</a:t>
            </a:r>
            <a:r>
              <a:rPr lang="en-AU" sz="2400" b="0" i="0" u="none" strike="noStrike" cap="none">
                <a:solidFill>
                  <a:srgbClr val="000000"/>
                </a:solidFill>
                <a:latin typeface="Arial"/>
                <a:ea typeface="Arial"/>
                <a:cs typeface="Arial"/>
                <a:sym typeface="Arial"/>
              </a:rPr>
              <a:t> and more complex </a:t>
            </a:r>
            <a:r>
              <a:rPr lang="en-AU" sz="2400" b="0" i="1" u="none" strike="noStrike" cap="none">
                <a:solidFill>
                  <a:srgbClr val="000000"/>
                </a:solidFill>
                <a:latin typeface="Arial"/>
                <a:ea typeface="Arial"/>
                <a:cs typeface="Arial"/>
                <a:sym typeface="Arial"/>
              </a:rPr>
              <a:t>machine learning</a:t>
            </a:r>
            <a:r>
              <a:rPr lang="en-AU" sz="2400" b="0" i="0" u="none" strike="noStrike" cap="none">
                <a:solidFill>
                  <a:srgbClr val="000000"/>
                </a:solidFill>
                <a:latin typeface="Arial"/>
                <a:ea typeface="Arial"/>
                <a:cs typeface="Arial"/>
                <a:sym typeface="Arial"/>
              </a:rPr>
              <a:t> algorithms.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a:p>
          <a:p>
            <a:pPr marL="457200" marR="0" lvl="0" indent="-38100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There is a good deal of overlap and confusion among terms such as </a:t>
            </a:r>
            <a:r>
              <a:rPr lang="en-AU" sz="2400" b="0" i="1" u="none" strike="noStrike" cap="none">
                <a:solidFill>
                  <a:srgbClr val="000000"/>
                </a:solidFill>
                <a:latin typeface="Arial"/>
                <a:ea typeface="Arial"/>
                <a:cs typeface="Arial"/>
                <a:sym typeface="Arial"/>
              </a:rPr>
              <a:t>business intelligence</a:t>
            </a:r>
            <a:r>
              <a:rPr lang="en-AU" sz="2400" b="0" i="0" u="none" strike="noStrike" cap="none">
                <a:solidFill>
                  <a:srgbClr val="000000"/>
                </a:solidFill>
                <a:latin typeface="Arial"/>
                <a:ea typeface="Arial"/>
                <a:cs typeface="Arial"/>
                <a:sym typeface="Arial"/>
              </a:rPr>
              <a:t>, </a:t>
            </a:r>
            <a:r>
              <a:rPr lang="en-AU" sz="2400" b="0" i="1" u="none" strike="noStrike" cap="none">
                <a:solidFill>
                  <a:srgbClr val="000000"/>
                </a:solidFill>
                <a:latin typeface="Arial"/>
                <a:ea typeface="Arial"/>
                <a:cs typeface="Arial"/>
                <a:sym typeface="Arial"/>
              </a:rPr>
              <a:t>machine learning</a:t>
            </a:r>
            <a:r>
              <a:rPr lang="en-AU" sz="2400" b="0" i="0" u="none" strike="noStrike" cap="none">
                <a:solidFill>
                  <a:srgbClr val="000000"/>
                </a:solidFill>
                <a:latin typeface="Arial"/>
                <a:ea typeface="Arial"/>
                <a:cs typeface="Arial"/>
                <a:sym typeface="Arial"/>
              </a:rPr>
              <a:t>, </a:t>
            </a:r>
            <a:r>
              <a:rPr lang="en-AU" sz="2400" b="0" i="1" u="none" strike="noStrike" cap="none">
                <a:solidFill>
                  <a:srgbClr val="000000"/>
                </a:solidFill>
                <a:latin typeface="Arial"/>
                <a:ea typeface="Arial"/>
                <a:cs typeface="Arial"/>
                <a:sym typeface="Arial"/>
              </a:rPr>
              <a:t>statistics</a:t>
            </a:r>
            <a:r>
              <a:rPr lang="en-AU" sz="2400" b="0" i="0" u="none" strike="noStrike" cap="none">
                <a:solidFill>
                  <a:srgbClr val="000000"/>
                </a:solidFill>
                <a:latin typeface="Arial"/>
                <a:ea typeface="Arial"/>
                <a:cs typeface="Arial"/>
                <a:sym typeface="Arial"/>
              </a:rPr>
              <a:t>, and </a:t>
            </a:r>
            <a:r>
              <a:rPr lang="en-AU" sz="2400" b="0" i="1" u="none" strike="noStrike" cap="none">
                <a:solidFill>
                  <a:srgbClr val="000000"/>
                </a:solidFill>
                <a:latin typeface="Arial"/>
                <a:ea typeface="Arial"/>
                <a:cs typeface="Arial"/>
                <a:sym typeface="Arial"/>
              </a:rPr>
              <a:t>data mining</a:t>
            </a:r>
            <a:r>
              <a:rPr lang="en-AU" sz="2400" b="0" i="0" u="none" strike="noStrike" cap="none">
                <a:solidFill>
                  <a:srgbClr val="000000"/>
                </a:solidFill>
                <a:latin typeface="Arial"/>
                <a:ea typeface="Arial"/>
                <a:cs typeface="Arial"/>
                <a:sym typeface="Arial"/>
              </a:rPr>
              <a:t>. For the sake of clarity, we just use the more general term </a:t>
            </a:r>
            <a:r>
              <a:rPr lang="en-AU" sz="2400" b="0" i="1" u="none" strike="noStrike" cap="none">
                <a:solidFill>
                  <a:srgbClr val="000000"/>
                </a:solidFill>
                <a:latin typeface="Arial"/>
                <a:ea typeface="Arial"/>
                <a:cs typeface="Arial"/>
                <a:sym typeface="Arial"/>
              </a:rPr>
              <a:t>(big) data analytics.</a:t>
            </a:r>
            <a:endParaRPr sz="2400" b="0" i="0" u="none" strike="noStrike" cap="non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5"/>
        <p:cNvGrpSpPr/>
        <p:nvPr/>
      </p:nvGrpSpPr>
      <p:grpSpPr>
        <a:xfrm>
          <a:off x="0" y="0"/>
          <a:ext cx="0" cy="0"/>
          <a:chOff x="0" y="0"/>
          <a:chExt cx="0" cy="0"/>
        </a:xfrm>
      </p:grpSpPr>
      <p:sp>
        <p:nvSpPr>
          <p:cNvPr id="686" name="Google Shape;686;p66"/>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Examples of Actions</a:t>
            </a:r>
            <a:endParaRPr sz="3200" b="0" i="0" u="none" strike="noStrike" cap="none">
              <a:latin typeface="Arial"/>
              <a:ea typeface="Arial"/>
              <a:cs typeface="Arial"/>
              <a:sym typeface="Arial"/>
            </a:endParaRPr>
          </a:p>
        </p:txBody>
      </p:sp>
      <p:sp>
        <p:nvSpPr>
          <p:cNvPr id="687" name="Google Shape;687;p66"/>
          <p:cNvSpPr/>
          <p:nvPr/>
        </p:nvSpPr>
        <p:spPr>
          <a:xfrm>
            <a:off x="324000" y="1052654"/>
            <a:ext cx="8500800" cy="511650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rdd.collect()</a:t>
            </a:r>
            <a:r>
              <a:rPr lang="en-AU" sz="2400" b="0" i="0" u="none" strike="noStrike" cap="none">
                <a:solidFill>
                  <a:srgbClr val="000000"/>
                </a:solidFill>
                <a:latin typeface="Arial"/>
                <a:ea typeface="Arial"/>
                <a:cs typeface="Arial"/>
                <a:sym typeface="Arial"/>
              </a:rPr>
              <a:t> returns all elements in an RDD</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rdd.count()</a:t>
            </a:r>
            <a:r>
              <a:rPr lang="en-AU" sz="2400" b="0" i="0" u="none" strike="noStrike" cap="none">
                <a:solidFill>
                  <a:srgbClr val="000000"/>
                </a:solidFill>
                <a:latin typeface="Arial"/>
                <a:ea typeface="Arial"/>
                <a:cs typeface="Arial"/>
                <a:sym typeface="Arial"/>
              </a:rPr>
              <a:t> returns the number of elements in an RDD</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rdd.reduce(lambda)</a:t>
            </a:r>
            <a:r>
              <a:rPr lang="en-AU" sz="2400" b="0" i="0" u="none" strike="noStrike" cap="none">
                <a:solidFill>
                  <a:srgbClr val="000000"/>
                </a:solidFill>
                <a:latin typeface="Arial"/>
                <a:ea typeface="Arial"/>
                <a:cs typeface="Arial"/>
                <a:sym typeface="Arial"/>
              </a:rPr>
              <a:t> applies the function to all elements repeatedly, resulting in one result (say, the sum of all elements. Not to be confused with the </a:t>
            </a:r>
            <a:r>
              <a:rPr lang="en-AU" sz="2400" b="1" i="0" u="none" strike="noStrike" cap="none">
                <a:solidFill>
                  <a:srgbClr val="006699"/>
                </a:solidFill>
                <a:latin typeface="Courier New"/>
                <a:ea typeface="Courier New"/>
                <a:cs typeface="Courier New"/>
                <a:sym typeface="Courier New"/>
              </a:rPr>
              <a:t>reduceByKey</a:t>
            </a:r>
            <a:r>
              <a:rPr lang="en-AU" sz="2400" b="0" i="0" u="none" strike="noStrike" cap="none">
                <a:solidFill>
                  <a:srgbClr val="000000"/>
                </a:solidFill>
                <a:latin typeface="Arial"/>
                <a:ea typeface="Arial"/>
                <a:cs typeface="Arial"/>
                <a:sym typeface="Arial"/>
              </a:rPr>
              <a:t> transformation)</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rdd.foreach(lambda)</a:t>
            </a:r>
            <a:r>
              <a:rPr lang="en-AU" sz="2400" b="1" i="0" u="none" strike="noStrike" cap="none">
                <a:solidFill>
                  <a:srgbClr val="000000"/>
                </a:solidFill>
                <a:latin typeface="Arial"/>
                <a:ea typeface="Arial"/>
                <a:cs typeface="Arial"/>
                <a:sym typeface="Arial"/>
              </a:rPr>
              <a:t> </a:t>
            </a:r>
            <a:r>
              <a:rPr lang="en-AU" sz="2400" b="0" i="0" u="none" strike="noStrike" cap="none">
                <a:solidFill>
                  <a:srgbClr val="000000"/>
                </a:solidFill>
                <a:latin typeface="Arial"/>
                <a:ea typeface="Arial"/>
                <a:cs typeface="Arial"/>
                <a:sym typeface="Arial"/>
              </a:rPr>
              <a:t>applies lambda to all elements of an RDD</a:t>
            </a: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7"/>
        <p:cNvGrpSpPr/>
        <p:nvPr/>
      </p:nvGrpSpPr>
      <p:grpSpPr>
        <a:xfrm>
          <a:off x="0" y="0"/>
          <a:ext cx="0" cy="0"/>
          <a:chOff x="0" y="0"/>
          <a:chExt cx="0" cy="0"/>
        </a:xfrm>
      </p:grpSpPr>
      <p:sp>
        <p:nvSpPr>
          <p:cNvPr id="698" name="Google Shape;698;p67"/>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Examples of Key/Value Pairs Transformations</a:t>
            </a:r>
            <a:endParaRPr sz="3200" b="0" i="0" u="none" strike="noStrike" cap="none">
              <a:latin typeface="Arial"/>
              <a:ea typeface="Arial"/>
              <a:cs typeface="Arial"/>
              <a:sym typeface="Arial"/>
            </a:endParaRPr>
          </a:p>
        </p:txBody>
      </p:sp>
      <p:sp>
        <p:nvSpPr>
          <p:cNvPr id="699" name="Google Shape;699;p67"/>
          <p:cNvSpPr/>
          <p:nvPr/>
        </p:nvSpPr>
        <p:spPr>
          <a:xfrm>
            <a:off x="139680" y="984960"/>
            <a:ext cx="8500680" cy="5695560"/>
          </a:xfrm>
          <a:prstGeom prst="rect">
            <a:avLst/>
          </a:prstGeom>
          <a:noFill/>
          <a:ln>
            <a:noFill/>
          </a:ln>
        </p:spPr>
        <p:txBody>
          <a:bodyPr spcFirstLastPara="1" wrap="square" lIns="90000" tIns="45000" rIns="90000" bIns="45000" anchor="t" anchorCtr="0">
            <a:noAutofit/>
          </a:bodyPr>
          <a:lstStyle/>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rdd.map(lambda)</a:t>
            </a:r>
            <a:r>
              <a:rPr lang="en-AU" sz="2400" b="0" i="0" u="none" strike="noStrike" cap="none">
                <a:solidFill>
                  <a:srgbClr val="000000"/>
                </a:solidFill>
                <a:latin typeface="Arial"/>
                <a:ea typeface="Arial"/>
                <a:cs typeface="Arial"/>
                <a:sym typeface="Arial"/>
              </a:rPr>
              <a:t> creates a key/value pair RDD by applying function lambda and returning one pair for element</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rdd.flatMap(lambda)</a:t>
            </a:r>
            <a:r>
              <a:rPr lang="en-AU" sz="2400" b="0" i="0" u="none" strike="noStrike" cap="none">
                <a:solidFill>
                  <a:srgbClr val="000000"/>
                </a:solidFill>
                <a:latin typeface="Arial"/>
                <a:ea typeface="Arial"/>
                <a:cs typeface="Arial"/>
                <a:sym typeface="Arial"/>
              </a:rPr>
              <a:t> applies a function to RDD elements and returns zero, one, or more pairs for element</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rdd.reduceByKey(lambda)</a:t>
            </a:r>
            <a:r>
              <a:rPr lang="en-AU" sz="2400" b="0" i="0" u="none" strike="noStrike" cap="none">
                <a:solidFill>
                  <a:srgbClr val="000000"/>
                </a:solidFill>
                <a:latin typeface="Arial"/>
                <a:ea typeface="Arial"/>
                <a:cs typeface="Arial"/>
                <a:sym typeface="Arial"/>
              </a:rPr>
              <a:t> processes all the pairs with the same key into one pair</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1" i="0" u="none" strike="noStrike" cap="none">
                <a:solidFill>
                  <a:srgbClr val="006699"/>
                </a:solidFill>
                <a:latin typeface="Courier New"/>
                <a:ea typeface="Courier New"/>
                <a:cs typeface="Courier New"/>
                <a:sym typeface="Courier New"/>
              </a:rPr>
              <a:t>rdd.join(otherRdd)</a:t>
            </a:r>
            <a:r>
              <a:rPr lang="en-AU" sz="2400" b="0" i="0" u="none" strike="noStrike" cap="none">
                <a:solidFill>
                  <a:srgbClr val="000000"/>
                </a:solidFill>
                <a:latin typeface="Arial"/>
                <a:ea typeface="Arial"/>
                <a:cs typeface="Arial"/>
                <a:sym typeface="Arial"/>
              </a:rPr>
              <a:t> merges two key/value pair RDDs based on a key</a:t>
            </a: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9"/>
        <p:cNvGrpSpPr/>
        <p:nvPr/>
      </p:nvGrpSpPr>
      <p:grpSpPr>
        <a:xfrm>
          <a:off x="0" y="0"/>
          <a:ext cx="0" cy="0"/>
          <a:chOff x="0" y="0"/>
          <a:chExt cx="0" cy="0"/>
        </a:xfrm>
      </p:grpSpPr>
      <p:sp>
        <p:nvSpPr>
          <p:cNvPr id="710" name="Google Shape;710;p68"/>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Caching Intermediate Results</a:t>
            </a:r>
            <a:endParaRPr sz="3200" b="0" i="0" u="none" strike="noStrike" cap="none">
              <a:latin typeface="Arial"/>
              <a:ea typeface="Arial"/>
              <a:cs typeface="Arial"/>
              <a:sym typeface="Arial"/>
            </a:endParaRPr>
          </a:p>
        </p:txBody>
      </p:sp>
      <p:sp>
        <p:nvSpPr>
          <p:cNvPr id="711" name="Google Shape;711;p68"/>
          <p:cNvSpPr/>
          <p:nvPr/>
        </p:nvSpPr>
        <p:spPr>
          <a:xfrm>
            <a:off x="139680" y="547560"/>
            <a:ext cx="8500680" cy="539748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Noto Sans Symbols"/>
              <a:buChar char="●"/>
            </a:pPr>
            <a:r>
              <a:rPr lang="en-AU" sz="2400" b="1" i="0" u="none" strike="noStrike" cap="none">
                <a:solidFill>
                  <a:srgbClr val="006699"/>
                </a:solidFill>
                <a:latin typeface="Courier New"/>
                <a:ea typeface="Courier New"/>
                <a:cs typeface="Courier New"/>
                <a:sym typeface="Courier New"/>
              </a:rPr>
              <a:t>rdd.persist(storageLevel)</a:t>
            </a:r>
            <a:r>
              <a:rPr lang="en-AU" sz="2400" b="0" i="0" u="none" strike="noStrike" cap="none">
                <a:solidFill>
                  <a:srgbClr val="006699"/>
                </a:solidFill>
                <a:latin typeface="Courier New"/>
                <a:ea typeface="Courier New"/>
                <a:cs typeface="Courier New"/>
                <a:sym typeface="Courier New"/>
              </a:rPr>
              <a:t> </a:t>
            </a:r>
            <a:r>
              <a:rPr lang="en-AU" sz="2400" b="0" i="0" u="none" strike="noStrike" cap="none">
                <a:solidFill>
                  <a:srgbClr val="000000"/>
                </a:solidFill>
                <a:latin typeface="Arial"/>
                <a:ea typeface="Arial"/>
                <a:cs typeface="Arial"/>
                <a:sym typeface="Arial"/>
              </a:rPr>
              <a:t>can be used to save an RDD either in memory and/or disk. The </a:t>
            </a:r>
            <a:r>
              <a:rPr lang="en-AU" sz="2400" b="1" i="0" u="none" strike="noStrike" cap="none">
                <a:solidFill>
                  <a:srgbClr val="006699"/>
                </a:solidFill>
                <a:latin typeface="Courier New"/>
                <a:ea typeface="Courier New"/>
                <a:cs typeface="Courier New"/>
                <a:sym typeface="Courier New"/>
              </a:rPr>
              <a:t>storageLevel</a:t>
            </a:r>
            <a:r>
              <a:rPr lang="en-AU" sz="2400" b="0" i="0" u="none" strike="noStrike" cap="none">
                <a:solidFill>
                  <a:srgbClr val="000000"/>
                </a:solidFill>
                <a:latin typeface="Arial"/>
                <a:ea typeface="Arial"/>
                <a:cs typeface="Arial"/>
                <a:sym typeface="Arial"/>
              </a:rPr>
              <a:t> can be tuned to a different mix of use of RAM or disk to store the RDD</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Note: since RDDs are immutable, the result of the final transformation is cached, not the input RDD. In other words, when this statement is executed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rddB = rddA.persist(DISK_ONLY)</a:t>
            </a:r>
            <a:r>
              <a:rPr lang="en-AU" sz="2400" b="1" i="0" u="none" strike="noStrike" cap="none">
                <a:solidFill>
                  <a:srgbClr val="000000"/>
                </a:solidFill>
              </a:rPr>
              <a:t>  </a:t>
            </a:r>
            <a:endParaRPr sz="2400" b="1" i="0" u="none" strike="noStrike" cap="none"/>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a:t>     </a:t>
            </a:r>
            <a:r>
              <a:rPr lang="en-AU" sz="2400" b="0" i="0" u="none" strike="noStrike" cap="none">
                <a:solidFill>
                  <a:srgbClr val="000000"/>
                </a:solidFill>
                <a:latin typeface="Arial"/>
                <a:ea typeface="Arial"/>
                <a:cs typeface="Arial"/>
                <a:sym typeface="Arial"/>
              </a:rPr>
              <a:t> only </a:t>
            </a:r>
            <a:r>
              <a:rPr lang="en-AU" sz="2400" b="1" i="0" u="none" strike="noStrike" cap="none">
                <a:solidFill>
                  <a:srgbClr val="006699"/>
                </a:solidFill>
                <a:latin typeface="Courier New"/>
                <a:ea typeface="Courier New"/>
                <a:cs typeface="Courier New"/>
                <a:sym typeface="Courier New"/>
              </a:rPr>
              <a:t>rddB</a:t>
            </a:r>
            <a:r>
              <a:rPr lang="en-AU" sz="2400" b="0" i="0" u="none" strike="noStrike" cap="none">
                <a:solidFill>
                  <a:srgbClr val="000000"/>
                </a:solidFill>
                <a:latin typeface="Arial"/>
                <a:ea typeface="Arial"/>
                <a:cs typeface="Arial"/>
                <a:sym typeface="Arial"/>
              </a:rPr>
              <a:t> has been written to disk.</a:t>
            </a: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1"/>
        <p:cNvGrpSpPr/>
        <p:nvPr/>
      </p:nvGrpSpPr>
      <p:grpSpPr>
        <a:xfrm>
          <a:off x="0" y="0"/>
          <a:ext cx="0" cy="0"/>
          <a:chOff x="0" y="0"/>
          <a:chExt cx="0" cy="0"/>
        </a:xfrm>
      </p:grpSpPr>
      <p:sp>
        <p:nvSpPr>
          <p:cNvPr id="722" name="Google Shape;722;p69"/>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Tuning the Degree of Parallelism</a:t>
            </a:r>
            <a:endParaRPr sz="3200" b="0" i="0" u="none" strike="noStrike" cap="none">
              <a:latin typeface="Arial"/>
              <a:ea typeface="Arial"/>
              <a:cs typeface="Arial"/>
              <a:sym typeface="Arial"/>
            </a:endParaRPr>
          </a:p>
        </p:txBody>
      </p:sp>
      <p:sp>
        <p:nvSpPr>
          <p:cNvPr id="723" name="Google Shape;723;p69"/>
          <p:cNvSpPr/>
          <p:nvPr/>
        </p:nvSpPr>
        <p:spPr>
          <a:xfrm>
            <a:off x="139680" y="476280"/>
            <a:ext cx="8824320" cy="648072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Spark partitions data across the cluster according to some heuristic. However, sometimes it is useful to force it to partition data in a given number of pieces.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Some transformations allow for a second parameter containing the desired number of partitions, e.g.</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sc.textFile(“bigfile.csv”,10)</a:t>
            </a:r>
            <a:endParaRPr sz="2400" b="1" i="0" u="none" strike="noStrike" cap="none"/>
          </a:p>
          <a:p>
            <a:pPr marL="45720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An RDD can also be re-partitioned explicitly:</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rdd.repartion(partitionNum)</a:t>
            </a:r>
            <a:r>
              <a:rPr lang="en-AU" sz="2400" b="1" i="0" u="none" strike="noStrike" cap="none">
                <a:solidFill>
                  <a:srgbClr val="000000"/>
                </a:solidFill>
              </a:rPr>
              <a:t>  </a:t>
            </a:r>
            <a:endParaRPr sz="2400" b="1" i="0" u="none" strike="noStrike" cap="none"/>
          </a:p>
          <a:p>
            <a:pPr marL="45720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Noto Sans Symbols"/>
              <a:buChar char="●"/>
            </a:pPr>
            <a:r>
              <a:rPr lang="en-AU" sz="2400" b="0" i="0" u="none" strike="noStrike" cap="none">
                <a:solidFill>
                  <a:srgbClr val="000000"/>
                </a:solidFill>
                <a:latin typeface="Arial"/>
                <a:ea typeface="Arial"/>
                <a:cs typeface="Arial"/>
                <a:sym typeface="Arial"/>
              </a:rPr>
              <a:t>Another way to partition an RDD is to provide a </a:t>
            </a:r>
            <a:r>
              <a:rPr lang="en-AU" sz="2400" b="0" i="1" u="none" strike="noStrike" cap="none">
                <a:solidFill>
                  <a:srgbClr val="000000"/>
                </a:solidFill>
                <a:latin typeface="Arial"/>
                <a:ea typeface="Arial"/>
                <a:cs typeface="Arial"/>
                <a:sym typeface="Arial"/>
              </a:rPr>
              <a:t>partitioner</a:t>
            </a:r>
            <a:r>
              <a:rPr lang="en-AU" sz="2400" b="0" i="0" u="none" strike="noStrike" cap="none">
                <a:solidFill>
                  <a:srgbClr val="000000"/>
                </a:solidFill>
                <a:latin typeface="Arial"/>
                <a:ea typeface="Arial"/>
                <a:cs typeface="Arial"/>
                <a:sym typeface="Arial"/>
              </a:rPr>
              <a:t>, that is, a strategy to guide the partitioning. For instance,</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rdd.partitionBy(new HashPartitioner(100))</a:t>
            </a:r>
            <a:endParaRPr sz="2400"/>
          </a:p>
          <a:p>
            <a:pPr marL="457200" marR="0" lvl="0" indent="0" algn="just" rtl="0">
              <a:lnSpc>
                <a:spcPct val="100000"/>
              </a:lnSpc>
              <a:spcBef>
                <a:spcPts val="0"/>
              </a:spcBef>
              <a:spcAft>
                <a:spcPts val="0"/>
              </a:spcAft>
              <a:buNone/>
            </a:pPr>
            <a:r>
              <a:rPr lang="en-AU" sz="2400"/>
              <a:t>splits</a:t>
            </a:r>
            <a:r>
              <a:rPr lang="en-AU" sz="2400" b="0" i="0" u="none" strike="noStrike" cap="none">
                <a:solidFill>
                  <a:srgbClr val="000000"/>
                </a:solidFill>
                <a:latin typeface="Arial"/>
                <a:ea typeface="Arial"/>
                <a:cs typeface="Arial"/>
                <a:sym typeface="Arial"/>
              </a:rPr>
              <a:t> RDD elements into 100</a:t>
            </a:r>
            <a:r>
              <a:rPr lang="en-AU" sz="2400"/>
              <a:t> partitions</a:t>
            </a:r>
            <a:r>
              <a:rPr lang="en-AU" sz="2400" b="0" i="0" u="none" strike="noStrike" cap="none">
                <a:solidFill>
                  <a:srgbClr val="000000"/>
                </a:solidFill>
                <a:latin typeface="Arial"/>
                <a:ea typeface="Arial"/>
                <a:cs typeface="Arial"/>
                <a:sym typeface="Arial"/>
              </a:rPr>
              <a:t> according to theit keys</a:t>
            </a: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3"/>
        <p:cNvGrpSpPr/>
        <p:nvPr/>
      </p:nvGrpSpPr>
      <p:grpSpPr>
        <a:xfrm>
          <a:off x="0" y="0"/>
          <a:ext cx="0" cy="0"/>
          <a:chOff x="0" y="0"/>
          <a:chExt cx="0" cy="0"/>
        </a:xfrm>
      </p:grpSpPr>
      <p:sp>
        <p:nvSpPr>
          <p:cNvPr id="734" name="Google Shape;734;p70"/>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Spark Jobs, Tasks, and Stages</a:t>
            </a:r>
            <a:endParaRPr sz="3200" b="0" i="0" u="none" strike="noStrike" cap="none">
              <a:latin typeface="Arial"/>
              <a:ea typeface="Arial"/>
              <a:cs typeface="Arial"/>
              <a:sym typeface="Arial"/>
            </a:endParaRPr>
          </a:p>
        </p:txBody>
      </p:sp>
      <p:sp>
        <p:nvSpPr>
          <p:cNvPr id="735" name="Google Shape;735;p70"/>
          <p:cNvSpPr/>
          <p:nvPr/>
        </p:nvSpPr>
        <p:spPr>
          <a:xfrm>
            <a:off x="139680" y="772920"/>
            <a:ext cx="8500680" cy="552672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 </a:t>
            </a:r>
            <a:r>
              <a:rPr lang="en-AU" sz="2400" b="1" i="1" u="none" strike="noStrike" cap="none">
                <a:solidFill>
                  <a:srgbClr val="000000"/>
                </a:solidFill>
              </a:rPr>
              <a:t>Job</a:t>
            </a:r>
            <a:r>
              <a:rPr lang="en-AU" sz="2400" b="0" i="0" u="none" strike="noStrike" cap="none">
                <a:solidFill>
                  <a:srgbClr val="000000"/>
                </a:solidFill>
                <a:latin typeface="Arial"/>
                <a:ea typeface="Arial"/>
                <a:cs typeface="Arial"/>
                <a:sym typeface="Arial"/>
              </a:rPr>
              <a:t> is the overall processing that Spark is directed to perform by a driver program</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 </a:t>
            </a:r>
            <a:r>
              <a:rPr lang="en-AU" sz="2400" b="1" i="1" u="none" strike="noStrike" cap="none">
                <a:solidFill>
                  <a:srgbClr val="000000"/>
                </a:solidFill>
              </a:rPr>
              <a:t>Task</a:t>
            </a:r>
            <a:r>
              <a:rPr lang="en-AU" sz="2400" b="0" i="1" u="none" strike="noStrike" cap="none">
                <a:solidFill>
                  <a:srgbClr val="000000"/>
                </a:solidFill>
                <a:latin typeface="Arial"/>
                <a:ea typeface="Arial"/>
                <a:cs typeface="Arial"/>
                <a:sym typeface="Arial"/>
              </a:rPr>
              <a:t> </a:t>
            </a:r>
            <a:r>
              <a:rPr lang="en-AU" sz="2400" b="0" i="0" u="none" strike="noStrike" cap="none">
                <a:solidFill>
                  <a:srgbClr val="000000"/>
                </a:solidFill>
                <a:latin typeface="Arial"/>
                <a:ea typeface="Arial"/>
                <a:cs typeface="Arial"/>
                <a:sym typeface="Arial"/>
              </a:rPr>
              <a:t>is a single transformation operating on a single partition of data on a single node</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 </a:t>
            </a:r>
            <a:r>
              <a:rPr lang="en-AU" sz="2400" b="1" i="1" u="none" strike="noStrike" cap="none">
                <a:solidFill>
                  <a:srgbClr val="000000"/>
                </a:solidFill>
              </a:rPr>
              <a:t>Stage</a:t>
            </a:r>
            <a:r>
              <a:rPr lang="en-AU" sz="2400" b="0" i="0" u="none" strike="noStrike" cap="none">
                <a:solidFill>
                  <a:srgbClr val="000000"/>
                </a:solidFill>
                <a:latin typeface="Arial"/>
                <a:ea typeface="Arial"/>
                <a:cs typeface="Arial"/>
                <a:sym typeface="Arial"/>
              </a:rPr>
              <a:t> is a set of tasks operating on a single partition</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 Job is composed of more than one stage when data are to be transferred </a:t>
            </a:r>
            <a:r>
              <a:rPr lang="en-AU" sz="2400"/>
              <a:t>across</a:t>
            </a:r>
            <a:r>
              <a:rPr lang="en-AU" sz="2400" b="0" i="0" u="none" strike="noStrike" cap="none">
                <a:solidFill>
                  <a:srgbClr val="000000"/>
                </a:solidFill>
                <a:latin typeface="Arial"/>
                <a:ea typeface="Arial"/>
                <a:cs typeface="Arial"/>
                <a:sym typeface="Arial"/>
              </a:rPr>
              <a:t> nodes (shuffling)</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fewer the number of stages, the faster the computation (shuffling data across the cluster is slow)</a:t>
            </a: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5"/>
        <p:cNvGrpSpPr/>
        <p:nvPr/>
      </p:nvGrpSpPr>
      <p:grpSpPr>
        <a:xfrm>
          <a:off x="0" y="0"/>
          <a:ext cx="0" cy="0"/>
          <a:chOff x="0" y="0"/>
          <a:chExt cx="0" cy="0"/>
        </a:xfrm>
      </p:grpSpPr>
      <p:sp>
        <p:nvSpPr>
          <p:cNvPr id="746" name="Google Shape;746;p71"/>
          <p:cNvSpPr/>
          <p:nvPr/>
        </p:nvSpPr>
        <p:spPr>
          <a:xfrm>
            <a:off x="-181080" y="276372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2800" b="1" i="0" u="none" strike="noStrike" cap="none">
                <a:solidFill>
                  <a:srgbClr val="000000"/>
                </a:solidFill>
                <a:latin typeface="Arial"/>
                <a:ea typeface="Arial"/>
                <a:cs typeface="Arial"/>
                <a:sym typeface="Arial"/>
              </a:rPr>
              <a:t>Part 4: Apache Spark Workshop</a:t>
            </a:r>
            <a:endParaRPr sz="2800" b="0" i="0" u="none" strike="noStrike" cap="non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6"/>
        <p:cNvGrpSpPr/>
        <p:nvPr/>
      </p:nvGrpSpPr>
      <p:grpSpPr>
        <a:xfrm>
          <a:off x="0" y="0"/>
          <a:ext cx="0" cy="0"/>
          <a:chOff x="0" y="0"/>
          <a:chExt cx="0" cy="0"/>
        </a:xfrm>
      </p:grpSpPr>
      <p:sp>
        <p:nvSpPr>
          <p:cNvPr id="757" name="Google Shape;757;p72"/>
          <p:cNvSpPr/>
          <p:nvPr/>
        </p:nvSpPr>
        <p:spPr>
          <a:xfrm>
            <a:off x="0" y="334440"/>
            <a:ext cx="9140400" cy="7016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Starting Spark With Docker</a:t>
            </a:r>
            <a:endParaRPr sz="3200" b="0" i="0" u="none" strike="noStrike" cap="none">
              <a:latin typeface="Arial"/>
              <a:ea typeface="Arial"/>
              <a:cs typeface="Arial"/>
              <a:sym typeface="Arial"/>
            </a:endParaRPr>
          </a:p>
        </p:txBody>
      </p:sp>
      <p:sp>
        <p:nvSpPr>
          <p:cNvPr id="758" name="Google Shape;758;p72"/>
          <p:cNvSpPr/>
          <p:nvPr/>
        </p:nvSpPr>
        <p:spPr>
          <a:xfrm>
            <a:off x="139680" y="1238040"/>
            <a:ext cx="8500680" cy="506160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instructions on how to build a mini-cluster (a Spark master and one Spark worker Docker containers), and an example of how to run a word-count MapReduce job is at:</a:t>
            </a:r>
            <a:endParaRPr sz="2400" b="0" i="0" u="none" strike="noStrike" cap="none">
              <a:latin typeface="Arial"/>
              <a:ea typeface="Arial"/>
              <a:cs typeface="Arial"/>
              <a:sym typeface="Arial"/>
            </a:endParaRPr>
          </a:p>
          <a:p>
            <a:pPr marL="7632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 </a:t>
            </a:r>
            <a:endParaRPr sz="2400" b="0" i="0" u="none" strike="noStrike" cap="none">
              <a:latin typeface="Arial"/>
              <a:ea typeface="Arial"/>
              <a:cs typeface="Arial"/>
              <a:sym typeface="Arial"/>
            </a:endParaRPr>
          </a:p>
          <a:p>
            <a:pPr marL="457200" marR="0" lvl="0" indent="0" algn="just" rtl="0">
              <a:lnSpc>
                <a:spcPct val="100000"/>
              </a:lnSpc>
              <a:spcBef>
                <a:spcPts val="0"/>
              </a:spcBef>
              <a:spcAft>
                <a:spcPts val="0"/>
              </a:spcAft>
              <a:buNone/>
            </a:pPr>
            <a:r>
              <a:rPr lang="en-AU" sz="2400" b="1" i="0" u="none" strike="noStrike" cap="none">
                <a:solidFill>
                  <a:srgbClr val="006699"/>
                </a:solidFill>
                <a:latin typeface="Courier New"/>
                <a:ea typeface="Courier New"/>
                <a:cs typeface="Courier New"/>
                <a:sym typeface="Courier New"/>
              </a:rPr>
              <a:t>https://github.com/AURIN/comp90024/tree/master/spark</a:t>
            </a:r>
            <a:endParaRPr sz="2400" b="1" i="0" u="none" strike="noStrike" cap="none"/>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8"/>
        <p:cNvGrpSpPr/>
        <p:nvPr/>
      </p:nvGrpSpPr>
      <p:grpSpPr>
        <a:xfrm>
          <a:off x="0" y="0"/>
          <a:ext cx="0" cy="0"/>
          <a:chOff x="0" y="0"/>
          <a:chExt cx="0" cy="0"/>
        </a:xfrm>
      </p:grpSpPr>
      <p:sp>
        <p:nvSpPr>
          <p:cNvPr id="769" name="Google Shape;769;p73"/>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Visualizing a Spark </a:t>
            </a:r>
            <a:r>
              <a:rPr lang="en-AU" sz="3200" b="1"/>
              <a:t>Cluster</a:t>
            </a:r>
            <a:endParaRPr sz="3200" b="0" i="0" u="none" strike="noStrike" cap="none">
              <a:latin typeface="Arial"/>
              <a:ea typeface="Arial"/>
              <a:cs typeface="Arial"/>
              <a:sym typeface="Arial"/>
            </a:endParaRPr>
          </a:p>
        </p:txBody>
      </p:sp>
      <p:sp>
        <p:nvSpPr>
          <p:cNvPr id="770" name="Google Shape;770;p73"/>
          <p:cNvSpPr/>
          <p:nvPr/>
        </p:nvSpPr>
        <p:spPr>
          <a:xfrm>
            <a:off x="164438" y="617057"/>
            <a:ext cx="8500800" cy="81750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Clr>
                <a:srgbClr val="000000"/>
              </a:buClr>
              <a:buSzPts val="2400"/>
              <a:buFont typeface="Noto Sans Symbols"/>
              <a:buChar char="●"/>
            </a:pPr>
            <a:r>
              <a:rPr lang="en-AU" sz="2400" b="0" i="0" u="none" strike="noStrike" cap="none">
                <a:solidFill>
                  <a:srgbClr val="000000"/>
                </a:solidFill>
                <a:latin typeface="Arial"/>
                <a:ea typeface="Arial"/>
                <a:cs typeface="Arial"/>
                <a:sym typeface="Arial"/>
              </a:rPr>
              <a:t>Spark </a:t>
            </a:r>
            <a:r>
              <a:rPr lang="en-AU" sz="2400" b="0" i="1" u="none" strike="noStrike" cap="none">
                <a:solidFill>
                  <a:srgbClr val="000000"/>
                </a:solidFill>
                <a:latin typeface="Arial"/>
                <a:ea typeface="Arial"/>
                <a:cs typeface="Arial"/>
                <a:sym typeface="Arial"/>
              </a:rPr>
              <a:t>Web-UI</a:t>
            </a:r>
            <a:r>
              <a:rPr lang="en-AU" sz="2400" b="0" i="0" u="none" strike="noStrike" cap="none">
                <a:solidFill>
                  <a:srgbClr val="000000"/>
                </a:solidFill>
                <a:latin typeface="Arial"/>
                <a:ea typeface="Arial"/>
                <a:cs typeface="Arial"/>
                <a:sym typeface="Arial"/>
              </a:rPr>
              <a:t> allows to graphically see nodes (port 8080)</a:t>
            </a: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pic>
        <p:nvPicPr>
          <p:cNvPr id="771" name="Google Shape;771;p73"/>
          <p:cNvPicPr preferRelativeResize="0"/>
          <p:nvPr/>
        </p:nvPicPr>
        <p:blipFill>
          <a:blip r:embed="rId3">
            <a:alphaModFix/>
          </a:blip>
          <a:stretch>
            <a:fillRect/>
          </a:stretch>
        </p:blipFill>
        <p:spPr>
          <a:xfrm>
            <a:off x="76200" y="1830450"/>
            <a:ext cx="8991600" cy="428984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1"/>
        <p:cNvGrpSpPr/>
        <p:nvPr/>
      </p:nvGrpSpPr>
      <p:grpSpPr>
        <a:xfrm>
          <a:off x="0" y="0"/>
          <a:ext cx="0" cy="0"/>
          <a:chOff x="0" y="0"/>
          <a:chExt cx="0" cy="0"/>
        </a:xfrm>
      </p:grpSpPr>
      <p:sp>
        <p:nvSpPr>
          <p:cNvPr id="782" name="Google Shape;782;p74"/>
          <p:cNvSpPr/>
          <p:nvPr/>
        </p:nvSpPr>
        <p:spPr>
          <a:xfrm>
            <a:off x="0" y="0"/>
            <a:ext cx="9140400" cy="6171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Visualizing Spark Jobs: Executors</a:t>
            </a:r>
            <a:endParaRPr sz="3200" b="0" i="0" u="none" strike="noStrike" cap="none">
              <a:latin typeface="Arial"/>
              <a:ea typeface="Arial"/>
              <a:cs typeface="Arial"/>
              <a:sym typeface="Arial"/>
            </a:endParaRPr>
          </a:p>
        </p:txBody>
      </p:sp>
      <p:sp>
        <p:nvSpPr>
          <p:cNvPr id="783" name="Google Shape;783;p74"/>
          <p:cNvSpPr/>
          <p:nvPr/>
        </p:nvSpPr>
        <p:spPr>
          <a:xfrm>
            <a:off x="150850" y="569901"/>
            <a:ext cx="8500800" cy="1230900"/>
          </a:xfrm>
          <a:prstGeom prst="rect">
            <a:avLst/>
          </a:prstGeom>
          <a:noFill/>
          <a:ln>
            <a:noFill/>
          </a:ln>
        </p:spPr>
        <p:txBody>
          <a:bodyPr spcFirstLastPara="1" wrap="square" lIns="90000" tIns="45000" rIns="90000" bIns="45000" anchor="t" anchorCtr="0">
            <a:noAutofit/>
          </a:bodyPr>
          <a:lstStyle/>
          <a:p>
            <a:pPr marL="216000" marR="0" lvl="0" indent="-205920" algn="just" rtl="0">
              <a:lnSpc>
                <a:spcPct val="100000"/>
              </a:lnSpc>
              <a:spcBef>
                <a:spcPts val="0"/>
              </a:spcBef>
              <a:spcAft>
                <a:spcPts val="0"/>
              </a:spcAft>
              <a:buClr>
                <a:srgbClr val="000000"/>
              </a:buClr>
              <a:buSzPts val="2400"/>
              <a:buFont typeface="Noto Sans Symbols"/>
              <a:buChar char="●"/>
            </a:pPr>
            <a:r>
              <a:rPr lang="en-AU" sz="2400" b="0" i="0" u="none" strike="noStrike" cap="none">
                <a:solidFill>
                  <a:srgbClr val="000000"/>
                </a:solidFill>
                <a:latin typeface="Arial"/>
                <a:ea typeface="Arial"/>
                <a:cs typeface="Arial"/>
                <a:sym typeface="Arial"/>
              </a:rPr>
              <a:t>Spark </a:t>
            </a:r>
            <a:r>
              <a:rPr lang="en-AU" sz="2400" b="0" i="1" u="none" strike="noStrike" cap="none">
                <a:solidFill>
                  <a:srgbClr val="000000"/>
                </a:solidFill>
                <a:latin typeface="Arial"/>
                <a:ea typeface="Arial"/>
                <a:cs typeface="Arial"/>
                <a:sym typeface="Arial"/>
              </a:rPr>
              <a:t>Web-UI</a:t>
            </a:r>
            <a:r>
              <a:rPr lang="en-AU" sz="2400" b="0" i="0" u="none" strike="noStrike" cap="none">
                <a:solidFill>
                  <a:srgbClr val="000000"/>
                </a:solidFill>
                <a:latin typeface="Arial"/>
                <a:ea typeface="Arial"/>
                <a:cs typeface="Arial"/>
                <a:sym typeface="Arial"/>
              </a:rPr>
              <a:t> allows </a:t>
            </a:r>
            <a:r>
              <a:rPr lang="en-AU" sz="2400"/>
              <a:t>as well to</a:t>
            </a:r>
            <a:r>
              <a:rPr lang="en-AU" sz="2400" b="0" i="0" u="none" strike="noStrike" cap="none">
                <a:solidFill>
                  <a:srgbClr val="000000"/>
                </a:solidFill>
                <a:latin typeface="Arial"/>
                <a:ea typeface="Arial"/>
                <a:cs typeface="Arial"/>
                <a:sym typeface="Arial"/>
              </a:rPr>
              <a:t> see the division of j</a:t>
            </a:r>
            <a:r>
              <a:rPr lang="en-AU" sz="2400"/>
              <a:t>obs in</a:t>
            </a:r>
            <a:r>
              <a:rPr lang="en-AU" sz="2400" b="0" i="0" u="none" strike="noStrike" cap="none">
                <a:solidFill>
                  <a:srgbClr val="000000"/>
                </a:solidFill>
                <a:latin typeface="Arial"/>
                <a:ea typeface="Arial"/>
                <a:cs typeface="Arial"/>
                <a:sym typeface="Arial"/>
              </a:rPr>
              <a:t> stages and tasks, and the allocation of executors to nodes (port 4040)</a:t>
            </a:r>
            <a:endParaRPr sz="2400" b="0" i="0" u="none" strike="noStrike" cap="none">
              <a:latin typeface="Arial"/>
              <a:ea typeface="Arial"/>
              <a:cs typeface="Arial"/>
              <a:sym typeface="Arial"/>
            </a:endParaRPr>
          </a:p>
          <a:p>
            <a:pPr marL="216000" marR="0" lvl="0" indent="-205920" algn="just" rtl="0">
              <a:lnSpc>
                <a:spcPct val="100000"/>
              </a:lnSpc>
              <a:spcBef>
                <a:spcPts val="0"/>
              </a:spcBef>
              <a:spcAft>
                <a:spcPts val="0"/>
              </a:spcAft>
              <a:buNone/>
            </a:pPr>
            <a:endParaRPr sz="2400" b="0" i="0" u="none" strike="noStrike" cap="none">
              <a:latin typeface="Arial"/>
              <a:ea typeface="Arial"/>
              <a:cs typeface="Arial"/>
              <a:sym typeface="Arial"/>
            </a:endParaRPr>
          </a:p>
          <a:p>
            <a:pPr marL="216000" marR="0" lvl="0" indent="-205920" algn="just"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pic>
        <p:nvPicPr>
          <p:cNvPr id="784" name="Google Shape;784;p74"/>
          <p:cNvPicPr preferRelativeResize="0"/>
          <p:nvPr/>
        </p:nvPicPr>
        <p:blipFill>
          <a:blip r:embed="rId3">
            <a:alphaModFix/>
          </a:blip>
          <a:stretch>
            <a:fillRect/>
          </a:stretch>
        </p:blipFill>
        <p:spPr>
          <a:xfrm>
            <a:off x="564525" y="1863375"/>
            <a:ext cx="8014949" cy="50657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4"/>
        <p:cNvGrpSpPr/>
        <p:nvPr/>
      </p:nvGrpSpPr>
      <p:grpSpPr>
        <a:xfrm>
          <a:off x="0" y="0"/>
          <a:ext cx="0" cy="0"/>
          <a:chOff x="0" y="0"/>
          <a:chExt cx="0" cy="0"/>
        </a:xfrm>
      </p:grpSpPr>
      <p:sp>
        <p:nvSpPr>
          <p:cNvPr id="795" name="Google Shape;795;p75"/>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Visualizing Spark Jobs: </a:t>
            </a:r>
            <a:r>
              <a:rPr lang="en-AU" sz="3200" b="1"/>
              <a:t>Jobs</a:t>
            </a:r>
            <a:endParaRPr sz="3200" b="0" i="0" u="none" strike="noStrike" cap="none">
              <a:latin typeface="Arial"/>
              <a:ea typeface="Arial"/>
              <a:cs typeface="Arial"/>
              <a:sym typeface="Arial"/>
            </a:endParaRPr>
          </a:p>
        </p:txBody>
      </p:sp>
      <p:sp>
        <p:nvSpPr>
          <p:cNvPr id="796" name="Google Shape;796;p75"/>
          <p:cNvSpPr/>
          <p:nvPr/>
        </p:nvSpPr>
        <p:spPr>
          <a:xfrm>
            <a:off x="139680" y="547560"/>
            <a:ext cx="8500680" cy="301572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p:txBody>
      </p:sp>
      <p:pic>
        <p:nvPicPr>
          <p:cNvPr id="797" name="Google Shape;797;p75"/>
          <p:cNvPicPr preferRelativeResize="0"/>
          <p:nvPr/>
        </p:nvPicPr>
        <p:blipFill>
          <a:blip r:embed="rId3">
            <a:alphaModFix/>
          </a:blip>
          <a:stretch>
            <a:fillRect/>
          </a:stretch>
        </p:blipFill>
        <p:spPr>
          <a:xfrm>
            <a:off x="0" y="1191267"/>
            <a:ext cx="9144000" cy="51230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31"/>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Examples of Analytics</a:t>
            </a:r>
            <a:endParaRPr sz="3200" b="0" i="0" u="none" strike="noStrike" cap="none">
              <a:latin typeface="Arial"/>
              <a:ea typeface="Arial"/>
              <a:cs typeface="Arial"/>
              <a:sym typeface="Arial"/>
            </a:endParaRPr>
          </a:p>
        </p:txBody>
      </p:sp>
      <p:sp>
        <p:nvSpPr>
          <p:cNvPr id="176" name="Google Shape;176;p31"/>
          <p:cNvSpPr/>
          <p:nvPr/>
        </p:nvSpPr>
        <p:spPr>
          <a:xfrm>
            <a:off x="184320" y="549360"/>
            <a:ext cx="8500680" cy="539604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A non-exhaustive list of analysis typically performed on big</a:t>
            </a:r>
            <a:r>
              <a:rPr lang="en-AU" sz="2400"/>
              <a:t> </a:t>
            </a:r>
            <a:r>
              <a:rPr lang="en-AU" sz="2400" b="0" i="0" u="none" strike="noStrike" cap="none">
                <a:solidFill>
                  <a:srgbClr val="000000"/>
                </a:solidFill>
                <a:latin typeface="Arial"/>
                <a:ea typeface="Arial"/>
                <a:cs typeface="Arial"/>
                <a:sym typeface="Arial"/>
              </a:rPr>
              <a:t>data:</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2" indent="-380520" algn="just" rtl="0">
              <a:lnSpc>
                <a:spcPct val="100000"/>
              </a:lnSpc>
              <a:spcBef>
                <a:spcPts val="0"/>
              </a:spcBef>
              <a:spcAft>
                <a:spcPts val="0"/>
              </a:spcAft>
              <a:buClr>
                <a:srgbClr val="000000"/>
              </a:buClr>
              <a:buSzPts val="2000"/>
              <a:buFont typeface="Arial"/>
              <a:buChar char="●"/>
            </a:pPr>
            <a:r>
              <a:rPr lang="en-AU" sz="2400"/>
              <a:t>Full-text searching (similar to the Google search engine)</a:t>
            </a:r>
            <a:endParaRPr sz="2400"/>
          </a:p>
          <a:p>
            <a:pPr marL="457200" marR="0" lvl="2" indent="-380520" algn="just" rtl="0">
              <a:lnSpc>
                <a:spcPct val="100000"/>
              </a:lnSpc>
              <a:spcBef>
                <a:spcPts val="0"/>
              </a:spcBef>
              <a:spcAft>
                <a:spcPts val="0"/>
              </a:spcAft>
              <a:buClr>
                <a:srgbClr val="000000"/>
              </a:buClr>
              <a:buSzPts val="2000"/>
              <a:buFont typeface="Arial"/>
              <a:buChar char="●"/>
            </a:pPr>
            <a:r>
              <a:rPr lang="en-AU" sz="2400"/>
              <a:t>Aggregation of data (e.g. summing up the number of hits by web-page, day, month, etc.)</a:t>
            </a:r>
            <a:endParaRPr sz="2400"/>
          </a:p>
          <a:p>
            <a:pPr marL="457200" marR="0" lvl="2" indent="-380520" algn="just" rtl="0">
              <a:lnSpc>
                <a:spcPct val="100000"/>
              </a:lnSpc>
              <a:spcBef>
                <a:spcPts val="0"/>
              </a:spcBef>
              <a:spcAft>
                <a:spcPts val="0"/>
              </a:spcAft>
              <a:buClr>
                <a:srgbClr val="000000"/>
              </a:buClr>
              <a:buSzPts val="2000"/>
              <a:buFont typeface="Arial"/>
              <a:buChar char="●"/>
            </a:pPr>
            <a:r>
              <a:rPr lang="en-AU" sz="2400"/>
              <a:t>Clustering (e.g. grouping customer into classes based on their spending habits)</a:t>
            </a:r>
            <a:endParaRPr sz="2400"/>
          </a:p>
          <a:p>
            <a:pPr marL="457200" marR="0" lvl="2" indent="-380520" algn="just" rtl="0">
              <a:lnSpc>
                <a:spcPct val="100000"/>
              </a:lnSpc>
              <a:spcBef>
                <a:spcPts val="0"/>
              </a:spcBef>
              <a:spcAft>
                <a:spcPts val="0"/>
              </a:spcAft>
              <a:buClr>
                <a:srgbClr val="000000"/>
              </a:buClr>
              <a:buSzPts val="2000"/>
              <a:buFont typeface="Arial"/>
              <a:buChar char="●"/>
            </a:pPr>
            <a:r>
              <a:rPr lang="en-AU" sz="2400"/>
              <a:t>Sentiment analysis (e.g. deciding whether a tweet on a given topic express a positive or negative sentiment)</a:t>
            </a:r>
            <a:endParaRPr sz="2400"/>
          </a:p>
          <a:p>
            <a:pPr marL="457200" marR="0" lvl="2" indent="-380520" algn="just" rtl="0">
              <a:lnSpc>
                <a:spcPct val="100000"/>
              </a:lnSpc>
              <a:spcBef>
                <a:spcPts val="0"/>
              </a:spcBef>
              <a:spcAft>
                <a:spcPts val="0"/>
              </a:spcAft>
              <a:buClr>
                <a:srgbClr val="000000"/>
              </a:buClr>
              <a:buSzPts val="2000"/>
              <a:buFont typeface="Arial"/>
              <a:buChar char="●"/>
            </a:pPr>
            <a:r>
              <a:rPr lang="en-AU" sz="2400"/>
              <a:t>Recommendations (suggesting additional products to a client during checkout based on the choices made by other clients who bought a similar product)</a:t>
            </a:r>
            <a:endParaRPr sz="20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000" b="0" i="0" u="none" strike="noStrike" cap="none">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7"/>
        <p:cNvGrpSpPr/>
        <p:nvPr/>
      </p:nvGrpSpPr>
      <p:grpSpPr>
        <a:xfrm>
          <a:off x="0" y="0"/>
          <a:ext cx="0" cy="0"/>
          <a:chOff x="0" y="0"/>
          <a:chExt cx="0" cy="0"/>
        </a:xfrm>
      </p:grpSpPr>
      <p:sp>
        <p:nvSpPr>
          <p:cNvPr id="808" name="Google Shape;808;p76"/>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Visualizing Spark Jobs: Single Job</a:t>
            </a:r>
            <a:endParaRPr sz="3200" b="0" i="0" u="none" strike="noStrike" cap="none">
              <a:latin typeface="Arial"/>
              <a:ea typeface="Arial"/>
              <a:cs typeface="Arial"/>
              <a:sym typeface="Arial"/>
            </a:endParaRPr>
          </a:p>
        </p:txBody>
      </p:sp>
      <p:sp>
        <p:nvSpPr>
          <p:cNvPr id="809" name="Google Shape;809;p76"/>
          <p:cNvSpPr/>
          <p:nvPr/>
        </p:nvSpPr>
        <p:spPr>
          <a:xfrm>
            <a:off x="139675" y="547541"/>
            <a:ext cx="8500800" cy="39270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p:txBody>
      </p:sp>
      <p:pic>
        <p:nvPicPr>
          <p:cNvPr id="810" name="Google Shape;810;p76"/>
          <p:cNvPicPr preferRelativeResize="0"/>
          <p:nvPr/>
        </p:nvPicPr>
        <p:blipFill>
          <a:blip r:embed="rId3">
            <a:alphaModFix/>
          </a:blip>
          <a:stretch>
            <a:fillRect/>
          </a:stretch>
        </p:blipFill>
        <p:spPr>
          <a:xfrm>
            <a:off x="1348500" y="713925"/>
            <a:ext cx="6633149" cy="6002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0"/>
        <p:cNvGrpSpPr/>
        <p:nvPr/>
      </p:nvGrpSpPr>
      <p:grpSpPr>
        <a:xfrm>
          <a:off x="0" y="0"/>
          <a:ext cx="0" cy="0"/>
          <a:chOff x="0" y="0"/>
          <a:chExt cx="0" cy="0"/>
        </a:xfrm>
      </p:grpSpPr>
      <p:sp>
        <p:nvSpPr>
          <p:cNvPr id="821" name="Google Shape;821;p77"/>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Visualizing Spark Jobs: Tasks of a Stage</a:t>
            </a:r>
            <a:endParaRPr sz="3200" b="0" i="0" u="none" strike="noStrike" cap="none">
              <a:latin typeface="Arial"/>
              <a:ea typeface="Arial"/>
              <a:cs typeface="Arial"/>
              <a:sym typeface="Arial"/>
            </a:endParaRPr>
          </a:p>
        </p:txBody>
      </p:sp>
      <p:sp>
        <p:nvSpPr>
          <p:cNvPr id="822" name="Google Shape;822;p77"/>
          <p:cNvSpPr/>
          <p:nvPr/>
        </p:nvSpPr>
        <p:spPr>
          <a:xfrm>
            <a:off x="139680" y="547560"/>
            <a:ext cx="8500680" cy="3015720"/>
          </a:xfrm>
          <a:prstGeom prst="rect">
            <a:avLst/>
          </a:prstGeom>
          <a:noFill/>
          <a:ln>
            <a:noFill/>
          </a:ln>
        </p:spPr>
        <p:txBody>
          <a:bodyPr spcFirstLastPara="1" wrap="square" lIns="90000" tIns="45000" rIns="90000" bIns="45000" anchor="t" anchorCtr="0">
            <a:noAutofit/>
          </a:bodyPr>
          <a:lstStyle/>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216000" marR="0" lvl="0" indent="-205919" algn="just"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1800" b="0" i="0" u="none" strike="noStrike" cap="none">
              <a:latin typeface="Arial"/>
              <a:ea typeface="Arial"/>
              <a:cs typeface="Arial"/>
              <a:sym typeface="Arial"/>
            </a:endParaRPr>
          </a:p>
        </p:txBody>
      </p:sp>
      <p:pic>
        <p:nvPicPr>
          <p:cNvPr id="823" name="Google Shape;823;p77"/>
          <p:cNvPicPr preferRelativeResize="0"/>
          <p:nvPr/>
        </p:nvPicPr>
        <p:blipFill>
          <a:blip r:embed="rId3">
            <a:alphaModFix/>
          </a:blip>
          <a:stretch>
            <a:fillRect/>
          </a:stretch>
        </p:blipFill>
        <p:spPr>
          <a:xfrm>
            <a:off x="1851525" y="936775"/>
            <a:ext cx="5638276" cy="56570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3"/>
        <p:cNvGrpSpPr/>
        <p:nvPr/>
      </p:nvGrpSpPr>
      <p:grpSpPr>
        <a:xfrm>
          <a:off x="0" y="0"/>
          <a:ext cx="0" cy="0"/>
          <a:chOff x="0" y="0"/>
          <a:chExt cx="0" cy="0"/>
        </a:xfrm>
      </p:grpSpPr>
      <p:sp>
        <p:nvSpPr>
          <p:cNvPr id="834" name="Google Shape;834;p78"/>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References</a:t>
            </a:r>
            <a:endParaRPr sz="3200" b="0" i="0" u="none" strike="noStrike" cap="none">
              <a:latin typeface="Arial"/>
              <a:ea typeface="Arial"/>
              <a:cs typeface="Arial"/>
              <a:sym typeface="Arial"/>
            </a:endParaRPr>
          </a:p>
        </p:txBody>
      </p:sp>
      <p:sp>
        <p:nvSpPr>
          <p:cNvPr id="835" name="Google Shape;835;p78"/>
          <p:cNvSpPr/>
          <p:nvPr/>
        </p:nvSpPr>
        <p:spPr>
          <a:xfrm>
            <a:off x="182520" y="731880"/>
            <a:ext cx="8959320" cy="5665320"/>
          </a:xfrm>
          <a:prstGeom prst="rect">
            <a:avLst/>
          </a:prstGeom>
          <a:noFill/>
          <a:ln>
            <a:noFill/>
          </a:ln>
        </p:spPr>
        <p:txBody>
          <a:bodyPr spcFirstLastPara="1" wrap="square" lIns="90000" tIns="45000" rIns="90000" bIns="45000" anchor="t" anchorCtr="0">
            <a:noAutofit/>
          </a:bodyPr>
          <a:lstStyle/>
          <a:p>
            <a:pPr marL="457200" marR="0" lvl="0" indent="-380520" algn="l" rtl="0">
              <a:lnSpc>
                <a:spcPct val="100000"/>
              </a:lnSpc>
              <a:spcBef>
                <a:spcPts val="0"/>
              </a:spcBef>
              <a:spcAft>
                <a:spcPts val="0"/>
              </a:spcAft>
              <a:buClr>
                <a:srgbClr val="000000"/>
              </a:buClr>
              <a:buSzPts val="2400"/>
              <a:buFont typeface="Arial"/>
              <a:buChar char="●"/>
            </a:pPr>
            <a:r>
              <a:rPr lang="en-AU" sz="2400" b="0" i="1" u="none" strike="noStrike" cap="none">
                <a:solidFill>
                  <a:srgbClr val="000000"/>
                </a:solidFill>
                <a:latin typeface="Arial"/>
                <a:ea typeface="Arial"/>
                <a:cs typeface="Arial"/>
                <a:sym typeface="Arial"/>
              </a:rPr>
              <a:t>Hadoop: The Definitive Guide, 4th edition</a:t>
            </a:r>
            <a:r>
              <a:rPr lang="en-AU" sz="2400" b="0" i="0" u="none" strike="noStrike" cap="none">
                <a:solidFill>
                  <a:srgbClr val="000000"/>
                </a:solidFill>
                <a:latin typeface="Arial"/>
                <a:ea typeface="Arial"/>
                <a:cs typeface="Arial"/>
                <a:sym typeface="Arial"/>
              </a:rPr>
              <a:t>, Chris White, O'Reilly, 2015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l" rtl="0">
              <a:lnSpc>
                <a:spcPct val="100000"/>
              </a:lnSpc>
              <a:spcBef>
                <a:spcPts val="0"/>
              </a:spcBef>
              <a:spcAft>
                <a:spcPts val="0"/>
              </a:spcAft>
              <a:buClr>
                <a:srgbClr val="000000"/>
              </a:buClr>
              <a:buSzPts val="2400"/>
              <a:buFont typeface="Arial"/>
              <a:buChar char="●"/>
            </a:pPr>
            <a:r>
              <a:rPr lang="en-AU" sz="2400" b="0" i="1" u="none" strike="noStrike" cap="none">
                <a:solidFill>
                  <a:srgbClr val="000000"/>
                </a:solidFill>
                <a:latin typeface="Arial"/>
                <a:ea typeface="Arial"/>
                <a:cs typeface="Arial"/>
                <a:sym typeface="Arial"/>
              </a:rPr>
              <a:t>Learning Spark, </a:t>
            </a:r>
            <a:r>
              <a:rPr lang="en-AU" sz="2400" b="0" i="0" u="none" strike="noStrike" cap="none">
                <a:solidFill>
                  <a:srgbClr val="000000"/>
                </a:solidFill>
                <a:latin typeface="Arial"/>
                <a:ea typeface="Arial"/>
                <a:cs typeface="Arial"/>
                <a:sym typeface="Arial"/>
              </a:rPr>
              <a:t> H. Karau, A. Konwinski, P. Wendell, M. Zaharia, O'Reilly, 2015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l" rtl="0">
              <a:lnSpc>
                <a:spcPct val="100000"/>
              </a:lnSpc>
              <a:spcBef>
                <a:spcPts val="0"/>
              </a:spcBef>
              <a:spcAft>
                <a:spcPts val="0"/>
              </a:spcAft>
              <a:buClr>
                <a:srgbClr val="000000"/>
              </a:buClr>
              <a:buSzPts val="2400"/>
              <a:buFont typeface="Arial"/>
              <a:buChar char="●"/>
            </a:pPr>
            <a:r>
              <a:rPr lang="en-AU" sz="2400" b="0" i="1" u="none" strike="noStrike" cap="none">
                <a:solidFill>
                  <a:srgbClr val="000000"/>
                </a:solidFill>
                <a:latin typeface="Arial"/>
                <a:ea typeface="Arial"/>
                <a:cs typeface="Arial"/>
                <a:sym typeface="Arial"/>
              </a:rPr>
              <a:t>Java The Complete Reference - Tenth Edition</a:t>
            </a:r>
            <a:r>
              <a:rPr lang="en-AU" sz="2400" b="0" i="0" u="none" strike="noStrike" cap="none">
                <a:solidFill>
                  <a:srgbClr val="000000"/>
                </a:solidFill>
                <a:latin typeface="Arial"/>
                <a:ea typeface="Arial"/>
                <a:cs typeface="Arial"/>
                <a:sym typeface="Arial"/>
              </a:rPr>
              <a:t>, by Herbert Schildt, Oracle Press, 2017</a:t>
            </a:r>
            <a:endParaRPr sz="2400" b="0" i="0" u="none" strike="noStrike" cap="none">
              <a:latin typeface="Arial"/>
              <a:ea typeface="Arial"/>
              <a:cs typeface="Arial"/>
              <a:sym typeface="Arial"/>
            </a:endParaRPr>
          </a:p>
          <a:p>
            <a:pPr marL="196920" marR="0" lvl="0" indent="-196560" algn="l" rtl="0">
              <a:lnSpc>
                <a:spcPct val="100000"/>
              </a:lnSpc>
              <a:spcBef>
                <a:spcPts val="0"/>
              </a:spcBef>
              <a:spcAft>
                <a:spcPts val="0"/>
              </a:spcAft>
              <a:buNone/>
            </a:pPr>
            <a:endParaRPr sz="2400" b="0" i="0" u="none" strike="noStrike" cap="none">
              <a:latin typeface="Arial"/>
              <a:ea typeface="Arial"/>
              <a:cs typeface="Arial"/>
              <a:sym typeface="Arial"/>
            </a:endParaRPr>
          </a:p>
          <a:p>
            <a:pPr marL="196920" marR="0" lvl="0" indent="-196560" algn="l"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l" rtl="0">
              <a:lnSpc>
                <a:spcPct val="94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
        <p:cNvGrpSpPr/>
        <p:nvPr/>
      </p:nvGrpSpPr>
      <p:grpSpPr>
        <a:xfrm>
          <a:off x="0" y="0"/>
          <a:ext cx="0" cy="0"/>
          <a:chOff x="0" y="0"/>
          <a:chExt cx="0" cy="0"/>
        </a:xfrm>
      </p:grpSpPr>
      <p:sp>
        <p:nvSpPr>
          <p:cNvPr id="187" name="Google Shape;187;p32"/>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Challenges of Big Data Analytics</a:t>
            </a:r>
            <a:endParaRPr sz="3200" b="0" i="0" u="none" strike="noStrike" cap="none">
              <a:latin typeface="Arial"/>
              <a:ea typeface="Arial"/>
              <a:cs typeface="Arial"/>
              <a:sym typeface="Arial"/>
            </a:endParaRPr>
          </a:p>
        </p:txBody>
      </p:sp>
      <p:sp>
        <p:nvSpPr>
          <p:cNvPr id="188" name="Google Shape;188;p32"/>
          <p:cNvSpPr/>
          <p:nvPr/>
        </p:nvSpPr>
        <p:spPr>
          <a:xfrm>
            <a:off x="184320" y="549360"/>
            <a:ext cx="8500680" cy="570708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AU" sz="2400" b="0" i="0" u="none" strike="noStrike" cap="none">
                <a:solidFill>
                  <a:srgbClr val="000000"/>
                </a:solidFill>
                <a:latin typeface="Arial"/>
                <a:ea typeface="Arial"/>
                <a:cs typeface="Arial"/>
                <a:sym typeface="Arial"/>
              </a:rPr>
              <a:t>A framework for analysing big data has to distribute both data and processing over many nodes, which implies:</a:t>
            </a:r>
            <a:endParaRPr sz="2400" b="0" i="0" u="none" strike="noStrike" cap="none">
              <a:latin typeface="Arial"/>
              <a:ea typeface="Arial"/>
              <a:cs typeface="Arial"/>
              <a:sym typeface="Arial"/>
            </a:endParaRPr>
          </a:p>
          <a:p>
            <a:pPr marL="216000" marR="0" lvl="0" indent="-196560" algn="just" rtl="0">
              <a:lnSpc>
                <a:spcPct val="100000"/>
              </a:lnSpc>
              <a:spcBef>
                <a:spcPts val="0"/>
              </a:spcBef>
              <a:spcAft>
                <a:spcPts val="0"/>
              </a:spcAft>
              <a:buNone/>
            </a:pPr>
            <a:endParaRPr sz="2400"/>
          </a:p>
          <a:p>
            <a:pPr marL="457200" marR="0" lvl="0" indent="-380520" algn="just" rtl="0">
              <a:lnSpc>
                <a:spcPct val="100000"/>
              </a:lnSpc>
              <a:spcBef>
                <a:spcPts val="0"/>
              </a:spcBef>
              <a:spcAft>
                <a:spcPts val="0"/>
              </a:spcAft>
              <a:buClr>
                <a:srgbClr val="000000"/>
              </a:buClr>
              <a:buSzPts val="2000"/>
              <a:buFont typeface="Arial"/>
              <a:buChar char="●"/>
            </a:pPr>
            <a:r>
              <a:rPr lang="en-AU" sz="2400"/>
              <a:t>Reading and writing distributed datasets</a:t>
            </a:r>
            <a:endParaRPr sz="2400"/>
          </a:p>
          <a:p>
            <a:pPr marL="457200" marR="0" lvl="0" indent="-380520" algn="just" rtl="0">
              <a:lnSpc>
                <a:spcPct val="100000"/>
              </a:lnSpc>
              <a:spcBef>
                <a:spcPts val="0"/>
              </a:spcBef>
              <a:spcAft>
                <a:spcPts val="0"/>
              </a:spcAft>
              <a:buClr>
                <a:srgbClr val="000000"/>
              </a:buClr>
              <a:buSzPts val="2000"/>
              <a:buFont typeface="Arial"/>
              <a:buChar char="●"/>
            </a:pPr>
            <a:r>
              <a:rPr lang="en-AU" sz="2400"/>
              <a:t>Preserving data in the presence of failing data nodes</a:t>
            </a:r>
            <a:endParaRPr sz="2400"/>
          </a:p>
          <a:p>
            <a:pPr marL="457200" marR="0" lvl="0" indent="-380520" algn="just" rtl="0">
              <a:lnSpc>
                <a:spcPct val="100000"/>
              </a:lnSpc>
              <a:spcBef>
                <a:spcPts val="0"/>
              </a:spcBef>
              <a:spcAft>
                <a:spcPts val="0"/>
              </a:spcAft>
              <a:buClr>
                <a:srgbClr val="000000"/>
              </a:buClr>
              <a:buSzPts val="2000"/>
              <a:buFont typeface="Arial"/>
              <a:buChar char="●"/>
            </a:pPr>
            <a:r>
              <a:rPr lang="en-AU" sz="2400"/>
              <a:t>Supporting the execution of MapReduce tasks</a:t>
            </a:r>
            <a:endParaRPr sz="2400"/>
          </a:p>
          <a:p>
            <a:pPr marL="457200" marR="0" lvl="0" indent="-380520" algn="just" rtl="0">
              <a:lnSpc>
                <a:spcPct val="100000"/>
              </a:lnSpc>
              <a:spcBef>
                <a:spcPts val="0"/>
              </a:spcBef>
              <a:spcAft>
                <a:spcPts val="0"/>
              </a:spcAft>
              <a:buClr>
                <a:srgbClr val="000000"/>
              </a:buClr>
              <a:buSzPts val="2000"/>
              <a:buFont typeface="Arial"/>
              <a:buChar char="●"/>
            </a:pPr>
            <a:r>
              <a:rPr lang="en-AU" sz="2400"/>
              <a:t>Being fault-tolerant (a few failing compute nodes may slow down the processing, but not stop it)</a:t>
            </a:r>
            <a:endParaRPr sz="2400"/>
          </a:p>
          <a:p>
            <a:pPr marL="457200" marR="0" lvl="0" indent="-380520" algn="just" rtl="0">
              <a:lnSpc>
                <a:spcPct val="100000"/>
              </a:lnSpc>
              <a:spcBef>
                <a:spcPts val="0"/>
              </a:spcBef>
              <a:spcAft>
                <a:spcPts val="0"/>
              </a:spcAft>
              <a:buClr>
                <a:srgbClr val="000000"/>
              </a:buClr>
              <a:buSzPts val="2000"/>
              <a:buFont typeface="Arial"/>
              <a:buChar char="●"/>
            </a:pPr>
            <a:r>
              <a:rPr lang="en-AU" sz="2400"/>
              <a:t>Coordinating the execution of tasks across a cluster</a:t>
            </a:r>
            <a:endParaRPr sz="2000" b="0" i="0" u="none" strike="noStrike" cap="non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p33"/>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Tools for Analytics</a:t>
            </a:r>
            <a:endParaRPr sz="3200" b="0" i="0" u="none" strike="noStrike" cap="none">
              <a:latin typeface="Arial"/>
              <a:ea typeface="Arial"/>
              <a:cs typeface="Arial"/>
              <a:sym typeface="Arial"/>
            </a:endParaRPr>
          </a:p>
        </p:txBody>
      </p:sp>
      <p:sp>
        <p:nvSpPr>
          <p:cNvPr id="200" name="Google Shape;200;p33"/>
          <p:cNvSpPr/>
          <p:nvPr/>
        </p:nvSpPr>
        <p:spPr>
          <a:xfrm>
            <a:off x="184320" y="549360"/>
            <a:ext cx="8635680" cy="5862960"/>
          </a:xfrm>
          <a:prstGeom prst="rect">
            <a:avLst/>
          </a:prstGeom>
          <a:noFill/>
          <a:ln>
            <a:noFill/>
          </a:ln>
        </p:spPr>
        <p:txBody>
          <a:bodyPr spcFirstLastPara="1" wrap="square" lIns="90000" tIns="45000" rIns="90000" bIns="45000" anchor="t" anchorCtr="0">
            <a:noAutofit/>
          </a:bodyPr>
          <a:lstStyle/>
          <a:p>
            <a:pPr marL="216000" marR="0" lvl="0" indent="-19656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19"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There are many tools that can perform data analytics, such as:</a:t>
            </a:r>
            <a:endParaRPr sz="2400" b="0" i="0" u="none" strike="noStrike" cap="none">
              <a:latin typeface="Arial"/>
              <a:ea typeface="Arial"/>
              <a:cs typeface="Arial"/>
              <a:sym typeface="Arial"/>
            </a:endParaRPr>
          </a:p>
          <a:p>
            <a:pPr marL="914400" marR="0" lvl="1" indent="-380520" algn="just" rtl="0">
              <a:lnSpc>
                <a:spcPct val="100000"/>
              </a:lnSpc>
              <a:spcBef>
                <a:spcPts val="0"/>
              </a:spcBef>
              <a:spcAft>
                <a:spcPts val="0"/>
              </a:spcAft>
              <a:buClr>
                <a:srgbClr val="000000"/>
              </a:buClr>
              <a:buSzPts val="2000"/>
              <a:buFont typeface="Arial"/>
              <a:buChar char="○"/>
            </a:pPr>
            <a:r>
              <a:rPr lang="en-AU" sz="2400"/>
              <a:t>Statistical packages (R, Stata, SAS, SPSS, …)</a:t>
            </a:r>
            <a:endParaRPr sz="2400"/>
          </a:p>
          <a:p>
            <a:pPr marL="914400" marR="0" lvl="1" indent="-380520" algn="just" rtl="0">
              <a:lnSpc>
                <a:spcPct val="100000"/>
              </a:lnSpc>
              <a:spcBef>
                <a:spcPts val="0"/>
              </a:spcBef>
              <a:spcAft>
                <a:spcPts val="0"/>
              </a:spcAft>
              <a:buClr>
                <a:srgbClr val="000000"/>
              </a:buClr>
              <a:buSzPts val="2000"/>
              <a:buFont typeface="Arial"/>
              <a:buChar char="○"/>
            </a:pPr>
            <a:r>
              <a:rPr lang="en-AU" sz="2400"/>
              <a:t>Business Intelligence tools (Tableau, Business Objects, Pentaho, …)</a:t>
            </a:r>
            <a:endParaRPr sz="2400"/>
          </a:p>
          <a:p>
            <a:pPr marL="914400" marR="0" lvl="1" indent="-380520" algn="just" rtl="0">
              <a:lnSpc>
                <a:spcPct val="100000"/>
              </a:lnSpc>
              <a:spcBef>
                <a:spcPts val="0"/>
              </a:spcBef>
              <a:spcAft>
                <a:spcPts val="0"/>
              </a:spcAft>
              <a:buClr>
                <a:srgbClr val="000000"/>
              </a:buClr>
              <a:buSzPts val="2000"/>
              <a:buFont typeface="Arial"/>
              <a:buChar char="○"/>
            </a:pPr>
            <a:r>
              <a:rPr lang="en-AU" sz="2400"/>
              <a:t>Information retrieval tools (ElasticSearch, IBM TextExtender, …)</a:t>
            </a:r>
            <a:r>
              <a:rPr lang="en-AU" sz="2000" b="0" i="0" u="none" strike="noStrike" cap="none">
                <a:solidFill>
                  <a:srgbClr val="000000"/>
                </a:solidFill>
                <a:latin typeface="Arial"/>
                <a:ea typeface="Arial"/>
                <a:cs typeface="Arial"/>
                <a:sym typeface="Arial"/>
              </a:rPr>
              <a:t> </a:t>
            </a:r>
            <a:endParaRPr sz="20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0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However, when it comes to big data, the majority of applications are built on top of an open-source framework: </a:t>
            </a:r>
            <a:r>
              <a:rPr lang="en-AU" sz="2400" b="1" i="0" u="none" strike="noStrike" cap="none">
                <a:solidFill>
                  <a:srgbClr val="000000"/>
                </a:solidFill>
                <a:latin typeface="Arial"/>
                <a:ea typeface="Arial"/>
                <a:cs typeface="Arial"/>
                <a:sym typeface="Arial"/>
              </a:rPr>
              <a:t>Apache Hadoop</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In the following sections, the basics of Hadoop are presented</a:t>
            </a:r>
            <a:endParaRPr sz="24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
        <p:cNvGrpSpPr/>
        <p:nvPr/>
      </p:nvGrpSpPr>
      <p:grpSpPr>
        <a:xfrm>
          <a:off x="0" y="0"/>
          <a:ext cx="0" cy="0"/>
          <a:chOff x="0" y="0"/>
          <a:chExt cx="0" cy="0"/>
        </a:xfrm>
      </p:grpSpPr>
      <p:sp>
        <p:nvSpPr>
          <p:cNvPr id="211" name="Google Shape;211;p34"/>
          <p:cNvSpPr/>
          <p:nvPr/>
        </p:nvSpPr>
        <p:spPr>
          <a:xfrm>
            <a:off x="-181080" y="276372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2800" b="1" i="0" u="none" strike="noStrike" cap="none">
                <a:solidFill>
                  <a:srgbClr val="000000"/>
                </a:solidFill>
                <a:latin typeface="Arial"/>
                <a:ea typeface="Arial"/>
                <a:cs typeface="Arial"/>
                <a:sym typeface="Arial"/>
              </a:rPr>
              <a:t>Part 2: Apache Hadoop</a:t>
            </a:r>
            <a:endParaRPr sz="2800" b="0" i="0" u="none" strike="noStrike" cap="non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1"/>
        <p:cNvGrpSpPr/>
        <p:nvPr/>
      </p:nvGrpSpPr>
      <p:grpSpPr>
        <a:xfrm>
          <a:off x="0" y="0"/>
          <a:ext cx="0" cy="0"/>
          <a:chOff x="0" y="0"/>
          <a:chExt cx="0" cy="0"/>
        </a:xfrm>
      </p:grpSpPr>
      <p:sp>
        <p:nvSpPr>
          <p:cNvPr id="222" name="Google Shape;222;p35"/>
          <p:cNvSpPr/>
          <p:nvPr/>
        </p:nvSpPr>
        <p:spPr>
          <a:xfrm>
            <a:off x="0" y="0"/>
            <a:ext cx="9140400" cy="617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AU" sz="3200" b="1" i="0" u="none" strike="noStrike" cap="none">
                <a:solidFill>
                  <a:srgbClr val="000000"/>
                </a:solidFill>
                <a:latin typeface="Arial"/>
                <a:ea typeface="Arial"/>
                <a:cs typeface="Arial"/>
                <a:sym typeface="Arial"/>
              </a:rPr>
              <a:t>A bit of History</a:t>
            </a:r>
            <a:endParaRPr sz="3200" b="0" i="0" u="none" strike="noStrike" cap="none">
              <a:latin typeface="Arial"/>
              <a:ea typeface="Arial"/>
              <a:cs typeface="Arial"/>
              <a:sym typeface="Arial"/>
            </a:endParaRPr>
          </a:p>
        </p:txBody>
      </p:sp>
      <p:sp>
        <p:nvSpPr>
          <p:cNvPr id="223" name="Google Shape;223;p35"/>
          <p:cNvSpPr/>
          <p:nvPr/>
        </p:nvSpPr>
        <p:spPr>
          <a:xfrm>
            <a:off x="184320" y="549360"/>
            <a:ext cx="8500680" cy="592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Apache Hadoop started as an offshoot of the Apache Nutch project (circa 2005) which aimed at developing a complete open source search engine based on Lucene</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It become apparent that the amount of parallelism needed by web searches required a framework dedicated to managing hundreds (if not thousands) of nodes, hence the birth of Hadoop, later to be adopted by Yahoo!</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The Nutch project spawned another big data tool we mentioned: ElasticSearch</a:t>
            </a:r>
            <a:endParaRPr sz="2400" b="0" i="0" u="none" strike="noStrike" cap="none">
              <a:latin typeface="Arial"/>
              <a:ea typeface="Arial"/>
              <a:cs typeface="Arial"/>
              <a:sym typeface="Arial"/>
            </a:endParaRPr>
          </a:p>
          <a:p>
            <a:pPr marL="457200" marR="0" lvl="0" indent="-380520" algn="just" rtl="0">
              <a:lnSpc>
                <a:spcPct val="100000"/>
              </a:lnSpc>
              <a:spcBef>
                <a:spcPts val="0"/>
              </a:spcBef>
              <a:spcAft>
                <a:spcPts val="0"/>
              </a:spcAft>
              <a:buClr>
                <a:srgbClr val="000000"/>
              </a:buClr>
              <a:buSzPts val="2400"/>
              <a:buFont typeface="Arial"/>
              <a:buChar char="●"/>
            </a:pPr>
            <a:r>
              <a:rPr lang="en-AU" sz="2400" b="0" i="0" u="none" strike="noStrike" cap="none">
                <a:solidFill>
                  <a:srgbClr val="000000"/>
                </a:solidFill>
                <a:latin typeface="Arial"/>
                <a:ea typeface="Arial"/>
                <a:cs typeface="Arial"/>
                <a:sym typeface="Arial"/>
              </a:rPr>
              <a:t>Hadoop has kept on growing, and it is now the foundation of many big data solutions, both open source and proprietary</a:t>
            </a:r>
            <a:endParaRPr sz="2400" b="0" i="0" u="none" strike="noStrike" cap="non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4365</Words>
  <Application>Microsoft Macintosh PowerPoint</Application>
  <PresentationFormat>On-screen Show (4:3)</PresentationFormat>
  <Paragraphs>556</Paragraphs>
  <Slides>52</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52</vt:i4>
      </vt:variant>
    </vt:vector>
  </HeadingPairs>
  <TitlesOfParts>
    <vt:vector size="58" baseType="lpstr">
      <vt:lpstr>Arial</vt:lpstr>
      <vt:lpstr>Courier New</vt:lpstr>
      <vt:lpstr>Noto Sans Symbols</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Sinnott</cp:lastModifiedBy>
  <cp:revision>1</cp:revision>
  <dcterms:modified xsi:type="dcterms:W3CDTF">2019-04-21T12:50:25Z</dcterms:modified>
</cp:coreProperties>
</file>