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4253" r:id="rId2"/>
  </p:sldMasterIdLst>
  <p:notesMasterIdLst>
    <p:notesMasterId r:id="rId26"/>
  </p:notesMasterIdLst>
  <p:handoutMasterIdLst>
    <p:handoutMasterId r:id="rId27"/>
  </p:handoutMasterIdLst>
  <p:sldIdLst>
    <p:sldId id="256" r:id="rId3"/>
    <p:sldId id="619" r:id="rId4"/>
    <p:sldId id="631" r:id="rId5"/>
    <p:sldId id="621" r:id="rId6"/>
    <p:sldId id="620" r:id="rId7"/>
    <p:sldId id="622" r:id="rId8"/>
    <p:sldId id="624" r:id="rId9"/>
    <p:sldId id="636" r:id="rId10"/>
    <p:sldId id="625" r:id="rId11"/>
    <p:sldId id="647" r:id="rId12"/>
    <p:sldId id="650" r:id="rId13"/>
    <p:sldId id="634" r:id="rId14"/>
    <p:sldId id="635" r:id="rId15"/>
    <p:sldId id="637" r:id="rId16"/>
    <p:sldId id="633" r:id="rId17"/>
    <p:sldId id="632" r:id="rId18"/>
    <p:sldId id="640" r:id="rId19"/>
    <p:sldId id="651" r:id="rId20"/>
    <p:sldId id="639" r:id="rId21"/>
    <p:sldId id="643" r:id="rId22"/>
    <p:sldId id="644" r:id="rId23"/>
    <p:sldId id="645" r:id="rId24"/>
    <p:sldId id="646" r:id="rId25"/>
  </p:sldIdLst>
  <p:sldSz cx="9144000" cy="6858000" type="screen4x3"/>
  <p:notesSz cx="10234613" cy="70993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9"/>
  </p:normalViewPr>
  <p:slideViewPr>
    <p:cSldViewPr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224" y="-104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48B4D-BA37-2A4F-B5F6-266C889E61CA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773DD-85AB-3340-BD6D-334F21FF5950}">
      <dgm:prSet phldrT="[Text]" custT="1"/>
      <dgm:spPr/>
      <dgm:t>
        <a:bodyPr/>
        <a:lstStyle/>
        <a:p>
          <a:pPr algn="ctr"/>
          <a:r>
            <a:rPr lang="en-US" sz="1300" dirty="0"/>
            <a:t>JSON</a:t>
          </a:r>
          <a:r>
            <a:rPr lang="en-US" sz="1300" baseline="0" dirty="0"/>
            <a:t> </a:t>
          </a:r>
          <a:r>
            <a:rPr lang="en-US" sz="1300" dirty="0"/>
            <a:t>(similar to Amazon's CloudFormation)</a:t>
          </a:r>
        </a:p>
      </dgm:t>
    </dgm:pt>
    <dgm:pt modelId="{20A4E6A4-6511-0E4B-9230-BC6BF0491FE8}" type="parTrans" cxnId="{D4FEEA16-EED0-2B40-BD5A-6A68EA5F1B1F}">
      <dgm:prSet/>
      <dgm:spPr/>
      <dgm:t>
        <a:bodyPr/>
        <a:lstStyle/>
        <a:p>
          <a:endParaRPr lang="en-US"/>
        </a:p>
      </dgm:t>
    </dgm:pt>
    <dgm:pt modelId="{C65A9A2C-EAA9-A747-B06B-7EC7DC054188}" type="sibTrans" cxnId="{D4FEEA16-EED0-2B40-BD5A-6A68EA5F1B1F}">
      <dgm:prSet/>
      <dgm:spPr/>
      <dgm:t>
        <a:bodyPr/>
        <a:lstStyle/>
        <a:p>
          <a:endParaRPr lang="en-US"/>
        </a:p>
      </dgm:t>
    </dgm:pt>
    <dgm:pt modelId="{00E5A1CC-82A4-314B-81C6-F5D084A14303}">
      <dgm:prSet phldrT="[Text]" custT="1"/>
      <dgm:spPr/>
      <dgm:t>
        <a:bodyPr/>
        <a:lstStyle/>
        <a:p>
          <a:pPr algn="ctr"/>
          <a:r>
            <a:rPr lang="en-US" sz="1400" dirty="0"/>
            <a:t>YAML</a:t>
          </a:r>
        </a:p>
        <a:p>
          <a:pPr algn="ctr"/>
          <a:r>
            <a:rPr lang="en-US" sz="1400" dirty="0"/>
            <a:t>(HOT)</a:t>
          </a:r>
        </a:p>
      </dgm:t>
    </dgm:pt>
    <dgm:pt modelId="{4BE5A6D5-15E3-2745-B838-C63271E9CD0F}" type="parTrans" cxnId="{3F3566EB-CBE6-1344-B2B0-262508EE5207}">
      <dgm:prSet/>
      <dgm:spPr/>
      <dgm:t>
        <a:bodyPr/>
        <a:lstStyle/>
        <a:p>
          <a:endParaRPr lang="en-US"/>
        </a:p>
      </dgm:t>
    </dgm:pt>
    <dgm:pt modelId="{7D50434E-E116-5842-A3F7-614A7482BCE7}" type="sibTrans" cxnId="{3F3566EB-CBE6-1344-B2B0-262508EE5207}">
      <dgm:prSet/>
      <dgm:spPr/>
      <dgm:t>
        <a:bodyPr/>
        <a:lstStyle/>
        <a:p>
          <a:pPr rtl="0"/>
          <a:endParaRPr lang="en-US"/>
        </a:p>
      </dgm:t>
    </dgm:pt>
    <dgm:pt modelId="{B801A042-F9A3-A24E-95F0-E2F1FEE54F4E}" type="pres">
      <dgm:prSet presAssocID="{79C48B4D-BA37-2A4F-B5F6-266C889E61CA}" presName="Name0" presStyleCnt="0">
        <dgm:presLayoutVars>
          <dgm:chMax val="2"/>
          <dgm:chPref val="2"/>
          <dgm:animLvl val="lvl"/>
        </dgm:presLayoutVars>
      </dgm:prSet>
      <dgm:spPr/>
    </dgm:pt>
    <dgm:pt modelId="{A7502B10-6100-5045-96EE-E2E8F3422EB0}" type="pres">
      <dgm:prSet presAssocID="{79C48B4D-BA37-2A4F-B5F6-266C889E61CA}" presName="LeftText" presStyleLbl="revTx" presStyleIdx="0" presStyleCnt="0">
        <dgm:presLayoutVars>
          <dgm:bulletEnabled val="1"/>
        </dgm:presLayoutVars>
      </dgm:prSet>
      <dgm:spPr/>
    </dgm:pt>
    <dgm:pt modelId="{24215EC7-9093-B946-93FF-6D6ABAC722C4}" type="pres">
      <dgm:prSet presAssocID="{79C48B4D-BA37-2A4F-B5F6-266C889E61CA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4200FB2D-479C-C44C-9001-5C476518D207}" type="pres">
      <dgm:prSet presAssocID="{79C48B4D-BA37-2A4F-B5F6-266C889E61CA}" presName="RightText" presStyleLbl="revTx" presStyleIdx="0" presStyleCnt="0">
        <dgm:presLayoutVars>
          <dgm:bulletEnabled val="1"/>
        </dgm:presLayoutVars>
      </dgm:prSet>
      <dgm:spPr/>
    </dgm:pt>
    <dgm:pt modelId="{6591C7A1-8EE7-4248-9836-C1D8A61E3075}" type="pres">
      <dgm:prSet presAssocID="{79C48B4D-BA37-2A4F-B5F6-266C889E61CA}" presName="RightNode" presStyleLbl="bgImgPlace1" presStyleIdx="1" presStyleCnt="2" custLinFactNeighborX="-2270" custLinFactNeighborY="93">
        <dgm:presLayoutVars>
          <dgm:chMax val="0"/>
          <dgm:chPref val="0"/>
        </dgm:presLayoutVars>
      </dgm:prSet>
      <dgm:spPr/>
    </dgm:pt>
    <dgm:pt modelId="{2473FF9B-C2DB-E849-809F-1FD9F8C15094}" type="pres">
      <dgm:prSet presAssocID="{79C48B4D-BA37-2A4F-B5F6-266C889E61CA}" presName="TopArrow" presStyleLbl="node1" presStyleIdx="0" presStyleCnt="2"/>
      <dgm:spPr/>
    </dgm:pt>
    <dgm:pt modelId="{6874760E-69AC-8948-A74D-E90080B2C82C}" type="pres">
      <dgm:prSet presAssocID="{79C48B4D-BA37-2A4F-B5F6-266C889E61CA}" presName="BottomArrow" presStyleLbl="node1" presStyleIdx="1" presStyleCnt="2"/>
      <dgm:spPr/>
    </dgm:pt>
  </dgm:ptLst>
  <dgm:cxnLst>
    <dgm:cxn modelId="{933BBD05-D13D-F543-BAEA-1C069AC18223}" type="presOf" srcId="{BB5773DD-85AB-3340-BD6D-334F21FF5950}" destId="{A7502B10-6100-5045-96EE-E2E8F3422EB0}" srcOrd="0" destOrd="0" presId="urn:microsoft.com/office/officeart/2009/layout/ReverseList"/>
    <dgm:cxn modelId="{3C4FB60C-B14C-4A46-BE11-D0DC52897C84}" type="presOf" srcId="{BB5773DD-85AB-3340-BD6D-334F21FF5950}" destId="{24215EC7-9093-B946-93FF-6D6ABAC722C4}" srcOrd="1" destOrd="0" presId="urn:microsoft.com/office/officeart/2009/layout/ReverseList"/>
    <dgm:cxn modelId="{D4FEEA16-EED0-2B40-BD5A-6A68EA5F1B1F}" srcId="{79C48B4D-BA37-2A4F-B5F6-266C889E61CA}" destId="{BB5773DD-85AB-3340-BD6D-334F21FF5950}" srcOrd="0" destOrd="0" parTransId="{20A4E6A4-6511-0E4B-9230-BC6BF0491FE8}" sibTransId="{C65A9A2C-EAA9-A747-B06B-7EC7DC054188}"/>
    <dgm:cxn modelId="{5EE20035-4FAB-2B43-854D-F594F73B9DCC}" type="presOf" srcId="{00E5A1CC-82A4-314B-81C6-F5D084A14303}" destId="{6591C7A1-8EE7-4248-9836-C1D8A61E3075}" srcOrd="1" destOrd="0" presId="urn:microsoft.com/office/officeart/2009/layout/ReverseList"/>
    <dgm:cxn modelId="{B829D7EA-A269-164A-9339-A47A63DE9C26}" type="presOf" srcId="{79C48B4D-BA37-2A4F-B5F6-266C889E61CA}" destId="{B801A042-F9A3-A24E-95F0-E2F1FEE54F4E}" srcOrd="0" destOrd="0" presId="urn:microsoft.com/office/officeart/2009/layout/ReverseList"/>
    <dgm:cxn modelId="{3F3566EB-CBE6-1344-B2B0-262508EE5207}" srcId="{79C48B4D-BA37-2A4F-B5F6-266C889E61CA}" destId="{00E5A1CC-82A4-314B-81C6-F5D084A14303}" srcOrd="1" destOrd="0" parTransId="{4BE5A6D5-15E3-2745-B838-C63271E9CD0F}" sibTransId="{7D50434E-E116-5842-A3F7-614A7482BCE7}"/>
    <dgm:cxn modelId="{64E476FB-C8E1-8E46-B17D-02D5E8C5F552}" type="presOf" srcId="{00E5A1CC-82A4-314B-81C6-F5D084A14303}" destId="{4200FB2D-479C-C44C-9001-5C476518D207}" srcOrd="0" destOrd="0" presId="urn:microsoft.com/office/officeart/2009/layout/ReverseList"/>
    <dgm:cxn modelId="{8C6A3157-D045-8146-851F-3A0CA1B86A30}" type="presParOf" srcId="{B801A042-F9A3-A24E-95F0-E2F1FEE54F4E}" destId="{A7502B10-6100-5045-96EE-E2E8F3422EB0}" srcOrd="0" destOrd="0" presId="urn:microsoft.com/office/officeart/2009/layout/ReverseList"/>
    <dgm:cxn modelId="{731FF94B-2EE4-A143-B6DA-E33E6E6B902C}" type="presParOf" srcId="{B801A042-F9A3-A24E-95F0-E2F1FEE54F4E}" destId="{24215EC7-9093-B946-93FF-6D6ABAC722C4}" srcOrd="1" destOrd="0" presId="urn:microsoft.com/office/officeart/2009/layout/ReverseList"/>
    <dgm:cxn modelId="{D53F7900-DCA9-C344-99D7-07671AFED113}" type="presParOf" srcId="{B801A042-F9A3-A24E-95F0-E2F1FEE54F4E}" destId="{4200FB2D-479C-C44C-9001-5C476518D207}" srcOrd="2" destOrd="0" presId="urn:microsoft.com/office/officeart/2009/layout/ReverseList"/>
    <dgm:cxn modelId="{280BBBAC-96BF-1E49-B0EB-9E0ADE91647D}" type="presParOf" srcId="{B801A042-F9A3-A24E-95F0-E2F1FEE54F4E}" destId="{6591C7A1-8EE7-4248-9836-C1D8A61E3075}" srcOrd="3" destOrd="0" presId="urn:microsoft.com/office/officeart/2009/layout/ReverseList"/>
    <dgm:cxn modelId="{C8486689-9331-174A-80B8-F63DDBD3DFFF}" type="presParOf" srcId="{B801A042-F9A3-A24E-95F0-E2F1FEE54F4E}" destId="{2473FF9B-C2DB-E849-809F-1FD9F8C15094}" srcOrd="4" destOrd="0" presId="urn:microsoft.com/office/officeart/2009/layout/ReverseList"/>
    <dgm:cxn modelId="{5366697D-F203-D74C-BE03-3CC1645968A5}" type="presParOf" srcId="{B801A042-F9A3-A24E-95F0-E2F1FEE54F4E}" destId="{6874760E-69AC-8948-A74D-E90080B2C82C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15EC7-9093-B946-93FF-6D6ABAC722C4}">
      <dsp:nvSpPr>
        <dsp:cNvPr id="0" name=""/>
        <dsp:cNvSpPr/>
      </dsp:nvSpPr>
      <dsp:spPr>
        <a:xfrm rot="16200000">
          <a:off x="911155" y="761275"/>
          <a:ext cx="1612014" cy="9851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82550" rIns="74295" bIns="8255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JSON</a:t>
          </a:r>
          <a:r>
            <a:rPr lang="en-US" sz="1300" kern="1200" baseline="0" dirty="0"/>
            <a:t> </a:t>
          </a:r>
          <a:r>
            <a:rPr lang="en-US" sz="1300" kern="1200" dirty="0"/>
            <a:t>(similar to Amazon's CloudFormation)</a:t>
          </a:r>
        </a:p>
      </dsp:txBody>
      <dsp:txXfrm rot="5400000">
        <a:off x="1272704" y="495922"/>
        <a:ext cx="937013" cy="1515818"/>
      </dsp:txXfrm>
    </dsp:sp>
    <dsp:sp modelId="{6591C7A1-8EE7-4248-9836-C1D8A61E3075}">
      <dsp:nvSpPr>
        <dsp:cNvPr id="0" name=""/>
        <dsp:cNvSpPr/>
      </dsp:nvSpPr>
      <dsp:spPr>
        <a:xfrm rot="5400000">
          <a:off x="1918637" y="762774"/>
          <a:ext cx="1612014" cy="98511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8900" rIns="53340" bIns="8890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YAML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(HOT)</a:t>
          </a:r>
        </a:p>
      </dsp:txBody>
      <dsp:txXfrm rot="-5400000">
        <a:off x="2232088" y="497421"/>
        <a:ext cx="937013" cy="1515818"/>
      </dsp:txXfrm>
    </dsp:sp>
    <dsp:sp modelId="{2473FF9B-C2DB-E849-809F-1FD9F8C15094}">
      <dsp:nvSpPr>
        <dsp:cNvPr id="0" name=""/>
        <dsp:cNvSpPr/>
      </dsp:nvSpPr>
      <dsp:spPr>
        <a:xfrm>
          <a:off x="1717062" y="0"/>
          <a:ext cx="1029843" cy="102979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74760E-69AC-8948-A74D-E90080B2C82C}">
      <dsp:nvSpPr>
        <dsp:cNvPr id="0" name=""/>
        <dsp:cNvSpPr/>
      </dsp:nvSpPr>
      <dsp:spPr>
        <a:xfrm rot="10800000">
          <a:off x="1717062" y="1477617"/>
          <a:ext cx="1029843" cy="102979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E02D152-4CD6-9442-96C0-B84DDDCC44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0C124A4-5451-1648-B150-C1D99A6326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147E126C-5D3A-DC42-B9A9-213297C9D6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C11ABA39-A116-5E48-A811-19CC9AAEAC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C42A36A-89C9-904C-BF60-481A4954EA98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86C39E5-6AFB-F94A-9285-78ED145737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7B6AC61-2D24-1343-97E8-E97C92DA5E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7B817C4-EA33-864E-A565-BB108E0318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4795244-3D0E-CB48-950D-BA928289F0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6B9FB60-153B-CD4F-AB30-4099975EAF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725B9791-FED3-D242-A2F1-B8FAECB57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A2AE500-F419-054B-9AE2-52D11000D3CB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DDFD91-8C9F-7641-8F2E-B8CECFED4F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B6AE82-58F8-D541-8F89-027B6D18FD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15DE7A-FBD8-374D-ABFC-0323E3B162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D1F7929-6A1E-BE46-9D13-40D9D097C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1692D1-7216-5349-A025-D3F1DD7ED79F}" type="slidenum">
              <a:rPr lang="en-AU" altLang="en-US" sz="1300"/>
              <a:pPr eaLnBrk="1" hangingPunct="1"/>
              <a:t>1</a:t>
            </a:fld>
            <a:endParaRPr lang="en-AU" altLang="en-US" sz="13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44EEBE8-6D55-FC47-89B2-397D055E6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8675F0B-C9F8-0D4C-9792-C977DA0A3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C83D67D2-4436-8D47-AD44-FB4A849FDB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4005263"/>
            <a:ext cx="4967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9F6D38CC-BA7F-4749-B2A8-7D3552962B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3213" y="4149725"/>
            <a:ext cx="576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555875" y="4076700"/>
            <a:ext cx="5684838" cy="1470025"/>
          </a:xfrm>
        </p:spPr>
        <p:txBody>
          <a:bodyPr/>
          <a:lstStyle>
            <a:lvl1pPr algn="r"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78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2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647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B794-F6CF-5A4B-A41D-401B5FE2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63FB6-504B-4742-8333-2B5D561CB2A0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166D-79FB-4B4E-98D4-870FB545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5A24-9829-EF47-9E91-FF1ECC41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5E97D-83E8-2B48-91D2-6F747F7A7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9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9BAC3-3D44-8342-8171-67FECD15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DD7D7C-3956-5F4F-BCA5-8EFA0AD136DA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CCE8-00D6-DF47-A0BC-D8B52D64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54F17-0E90-EB4F-BD7D-AF9C09F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7552D-FBE6-484F-9F66-E9DB87ECC7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79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C076-9A03-EC4D-A73C-764950A0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C9710-0C35-704A-A92E-2EA906C2A8D1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D1F0-FEA3-6B43-9E3D-801701FB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EA00-853C-344F-B794-C58CDF56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96864-BEC3-A94F-B361-E2FA2AD15E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961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D4CAB-3B9A-5E4C-B077-699EE5F7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2875F-6023-064F-A67E-AB3983CE691F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B97337-092F-2642-831E-20C1E4B5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9D24A7-9A21-1D4F-93FD-C3C9715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F98AE-4226-1C46-9B1D-69F8E7EC52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527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54C6E5-06C5-A341-9422-BE93C177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496D0-5E49-D548-8242-5073978E0362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5FC172-2CCD-AD4C-A499-5D549E6B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1F8E58-ACC8-584E-ABBA-DEE013AF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84A60-64EB-FE46-85FE-4EABA17D17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1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05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7171E9B-1C2D-B940-986A-DAE7E77B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5805A9-6A0F-D345-9EEF-144AEE5320B1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73E665-4BCF-9C49-92FD-B45B6D8D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AF10B2-D583-A341-BB04-E824730B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D4E7E-8630-564D-8A8E-02C4355B4A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248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A0DC9E-822E-3044-8BCD-8F78E2B1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47D4D8-1EBC-6043-8200-625F8A6FA61B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0FB9D24-BF9F-F44D-ADEF-5820E1BD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03A2D1-5F9A-BB4D-9059-9AA13C5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DECC0-69D7-D847-A6FB-76BDA770F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955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0B98CC-F763-7242-B84B-6167DE7A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1957B-5663-D648-BDA2-2C641E9EA7F2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46B7A5-78C6-A640-B2DF-3DD51826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9C617C-2A26-CB48-830F-0E227762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1249E-B56E-D141-9A8E-362800324B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31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548EAC-44E4-6E43-AAC3-11BEDF11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70E00D-F38C-9243-B505-A13F207F72CB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2DA93C-FB42-6044-B6ED-5AD42F02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B64B1E-DBDC-3342-BC07-644228DF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CB9C6-5000-C249-97AA-7950C742BD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691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9AC6-6543-3F47-AECF-1851151B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F6EE4-C48F-6840-8113-0CCD910A5B6B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59A9-6B68-ED40-A71B-58B73047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AE8E-A299-3846-A856-AA608E91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005C3-C7D8-9C44-846B-402622AF20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820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A5EB-B071-184D-AF24-85E9DBBC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9ED6B-3985-FE4F-8290-DF3972CDD5AD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96F9-7E29-B340-952D-0C388D67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BF0-72F9-9149-BDF1-FF2F5425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1AAF0-90B8-394E-8139-474402AB8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88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4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3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06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9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AF0E8ABD-4814-1846-BA48-4A88F0089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22CE3C2-182F-0F4D-85B4-9FF27866A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288465F-E4EB-BF48-A774-CC852310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40465294-A918-1849-BF14-39E7D881BFA9}" type="slidenum">
              <a:rPr lang="en-AU" altLang="en-US" sz="180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MS Reference Sans Serif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MS Reference Sans Serif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MS Reference Sans Serif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MS Reference Sans Serif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56BFE8C9-C95E-BE48-8269-CEA0F7B253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  <a:endParaRPr lang="en-US" altLang="en-US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D92A544-B676-9A41-9A3B-95E828118E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81FB-AD06-C64F-A8C8-A88B4D454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630E47E-3CAA-7A4E-BCF5-AAA2FCE9DC4E}" type="datetimeFigureOut">
              <a:rPr lang="en-US" altLang="en-US"/>
              <a:pPr/>
              <a:t>5/7/19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82B9-BFFE-B84D-9BC6-39B90B942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D8432-D913-AE40-95FF-0D5D155D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8B939B3-E307-7941-8D60-C234492153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sinnott@unimelb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CTAR-RC/heat-templates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>
            <a:extLst>
              <a:ext uri="{FF2B5EF4-FFF2-40B4-BE49-F238E27FC236}">
                <a16:creationId xmlns:a16="http://schemas.microsoft.com/office/drawing/2014/main" id="{CA659317-46B5-6841-B382-877A082962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813" y="3933825"/>
            <a:ext cx="6764337" cy="18002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AU" sz="2200" i="1" dirty="0">
                <a:solidFill>
                  <a:schemeClr val="tx1"/>
                </a:solidFill>
                <a:cs typeface="+mj-cs"/>
              </a:rPr>
              <a:t>Lecture 9.2 – OpenStack &amp; Comparing and Contrasting AWS with </a:t>
            </a:r>
            <a:r>
              <a:rPr lang="en-AU" sz="2200" i="1" dirty="0" err="1">
                <a:solidFill>
                  <a:schemeClr val="tx1"/>
                </a:solidFill>
                <a:cs typeface="+mj-cs"/>
              </a:rPr>
              <a:t>NeCTAR</a:t>
            </a:r>
            <a:r>
              <a:rPr lang="en-AU" sz="2200" i="1" dirty="0">
                <a:solidFill>
                  <a:schemeClr val="tx1"/>
                </a:solidFill>
                <a:cs typeface="+mj-cs"/>
              </a:rPr>
              <a:t> Cloud</a:t>
            </a:r>
            <a:br>
              <a:rPr lang="en-AU" sz="2200" i="1" dirty="0">
                <a:solidFill>
                  <a:schemeClr val="tx1"/>
                </a:solidFill>
                <a:cs typeface="+mj-cs"/>
              </a:rPr>
            </a:br>
            <a:r>
              <a:rPr lang="en-AU" sz="1800" dirty="0">
                <a:solidFill>
                  <a:schemeClr val="tx1"/>
                </a:solidFill>
                <a:cs typeface="+mj-cs"/>
              </a:rPr>
              <a:t>Professor Richard O. Sinnott &amp; Farzad Khodadadi</a:t>
            </a:r>
            <a:br>
              <a:rPr lang="en-AU" sz="1800" dirty="0">
                <a:solidFill>
                  <a:schemeClr val="tx1"/>
                </a:solidFill>
                <a:cs typeface="+mj-cs"/>
              </a:rPr>
            </a:br>
            <a:r>
              <a:rPr lang="en-AU" sz="1800" dirty="0">
                <a:solidFill>
                  <a:schemeClr val="tx1"/>
                </a:solidFill>
                <a:cs typeface="+mj-cs"/>
              </a:rPr>
              <a:t> University of Melbourne</a:t>
            </a:r>
            <a:br>
              <a:rPr lang="en-AU" sz="1800" dirty="0">
                <a:solidFill>
                  <a:schemeClr val="tx1"/>
                </a:solidFill>
                <a:cs typeface="+mj-cs"/>
              </a:rPr>
            </a:br>
            <a:r>
              <a:rPr lang="en-AU" sz="1800" dirty="0">
                <a:solidFill>
                  <a:schemeClr val="tx1"/>
                </a:solidFill>
                <a:cs typeface="+mj-cs"/>
                <a:hlinkClick r:id="rId3"/>
              </a:rPr>
              <a:t>rsinnott@unimelb.edu.au</a:t>
            </a:r>
            <a:r>
              <a:rPr lang="en-AU" sz="1800" dirty="0">
                <a:solidFill>
                  <a:schemeClr val="tx1"/>
                </a:solidFill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31D4-4108-9340-AFA6-33303F85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03A5-4B25-344F-B046-906A3B43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00675"/>
          </a:xfrm>
        </p:spPr>
        <p:txBody>
          <a:bodyPr/>
          <a:lstStyle/>
          <a:p>
            <a:r>
              <a:rPr lang="en-US" altLang="en-US">
                <a:solidFill>
                  <a:srgbClr val="008000"/>
                </a:solidFill>
              </a:rPr>
              <a:t>Nova</a:t>
            </a:r>
          </a:p>
          <a:p>
            <a:pPr lvl="1"/>
            <a:r>
              <a:rPr lang="en-US" altLang="en-US"/>
              <a:t>API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Nova-api </a:t>
            </a:r>
            <a:r>
              <a:rPr lang="en-US" altLang="en-US"/>
              <a:t>- accepts/responds to end user API calls; supports openStack Compute &amp; EC2 &amp; admin APIs</a:t>
            </a:r>
          </a:p>
          <a:p>
            <a:pPr lvl="1"/>
            <a:r>
              <a:rPr lang="en-US" altLang="en-US"/>
              <a:t>Compute Core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Nova-compute - </a:t>
            </a:r>
            <a:r>
              <a:rPr lang="en-US" altLang="en-US"/>
              <a:t>Daemon that creates/terminates VMs through hypervisor APIs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Nova-scheduler </a:t>
            </a:r>
            <a:r>
              <a:rPr lang="en-US" altLang="en-US"/>
              <a:t>- schedules VM instance requests from queue and determines which server host to run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Nova-conductor </a:t>
            </a:r>
            <a:r>
              <a:rPr lang="en-US" altLang="en-US"/>
              <a:t>- Mediates interactions between compute services and other components, e.g. image database</a:t>
            </a:r>
          </a:p>
          <a:p>
            <a:pPr lvl="1"/>
            <a:r>
              <a:rPr lang="en-US" altLang="en-US"/>
              <a:t>Networking</a:t>
            </a:r>
          </a:p>
          <a:p>
            <a:pPr lvl="2"/>
            <a:r>
              <a:rPr lang="en-US" altLang="en-US">
                <a:solidFill>
                  <a:srgbClr val="008000"/>
                </a:solidFill>
              </a:rPr>
              <a:t>Nova-network </a:t>
            </a:r>
            <a:r>
              <a:rPr lang="en-US" altLang="en-US"/>
              <a:t>- Accepts network tasks from queue and manipulates network, e.g. changing IPtable rules</a:t>
            </a:r>
          </a:p>
          <a:p>
            <a:pPr lvl="1"/>
            <a:r>
              <a:rPr lang="en-US" altLang="en-US"/>
              <a:t>Image Mgt, Client Tools,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A975-F0BE-D34F-9E52-7ACD4C15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50"/>
            <a:ext cx="92519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Simplified (Scalable) Nova Architecture</a:t>
            </a:r>
          </a:p>
        </p:txBody>
      </p:sp>
      <p:pic>
        <p:nvPicPr>
          <p:cNvPr id="28674" name="Picture 3">
            <a:extLst>
              <a:ext uri="{FF2B5EF4-FFF2-40B4-BE49-F238E27FC236}">
                <a16:creationId xmlns:a16="http://schemas.microsoft.com/office/drawing/2014/main" id="{776FC440-A91F-0146-9E28-6A144BDD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196975"/>
            <a:ext cx="61595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3AEB8-39F8-EC4C-8D9D-BC0DCA64E1C8}"/>
              </a:ext>
            </a:extLst>
          </p:cNvPr>
          <p:cNvSpPr txBox="1"/>
          <p:nvPr/>
        </p:nvSpPr>
        <p:spPr>
          <a:xfrm>
            <a:off x="6192838" y="2420938"/>
            <a:ext cx="2987675" cy="1754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 need a VM with: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64Gb memory,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8vCPUs,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in Melbourne,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running Ubuntu 12.04,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/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3D068-7030-4047-995F-FD75B247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96" y="5229200"/>
            <a:ext cx="2464084" cy="1593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E284-1CEC-544E-9D09-822268EA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Services::Object Storage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71B6-2D25-BB45-AD8A-44DEDCDD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Swift</a:t>
            </a:r>
          </a:p>
          <a:p>
            <a:pPr lvl="1"/>
            <a:r>
              <a:rPr lang="en-US" altLang="en-US" dirty="0"/>
              <a:t>Stores and retrieves arbitrary unstructured data objects via RESTful API, e.g. VM images and data</a:t>
            </a:r>
          </a:p>
          <a:p>
            <a:pPr lvl="2"/>
            <a:r>
              <a:rPr lang="en-US" altLang="en-US" dirty="0"/>
              <a:t>Not POSIX (atomic operations); eventual consistency</a:t>
            </a:r>
          </a:p>
          <a:p>
            <a:pPr lvl="1"/>
            <a:r>
              <a:rPr lang="en-US" altLang="en-US" dirty="0"/>
              <a:t>Fault tolerant with data replication and scale-out architecture. </a:t>
            </a:r>
          </a:p>
          <a:p>
            <a:pPr lvl="2"/>
            <a:r>
              <a:rPr lang="en-US" altLang="en-US" dirty="0"/>
              <a:t>Available from anywhere; persists until deleted</a:t>
            </a:r>
          </a:p>
          <a:p>
            <a:pPr lvl="2"/>
            <a:r>
              <a:rPr lang="en-US" altLang="en-US" dirty="0"/>
              <a:t>Allows to write objects and files to multiple drives, ensuring the data is replicated across a server cluster</a:t>
            </a:r>
          </a:p>
          <a:p>
            <a:pPr lvl="1"/>
            <a:r>
              <a:rPr lang="en-US" altLang="en-US" dirty="0"/>
              <a:t>Can be used with/without Nova/compute</a:t>
            </a:r>
          </a:p>
          <a:p>
            <a:pPr lvl="1"/>
            <a:r>
              <a:rPr lang="en-US" altLang="en-US" dirty="0"/>
              <a:t>Client; admin support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</a:rPr>
              <a:t>e.g. </a:t>
            </a:r>
            <a:r>
              <a:rPr lang="en-US" altLang="en-US" dirty="0">
                <a:solidFill>
                  <a:srgbClr val="008000"/>
                </a:solidFill>
              </a:rPr>
              <a:t>Swift client </a:t>
            </a:r>
            <a:r>
              <a:rPr lang="en-US" altLang="en-US" dirty="0"/>
              <a:t>– allows users to </a:t>
            </a:r>
          </a:p>
          <a:p>
            <a:pPr lvl="2">
              <a:buFontTx/>
              <a:buNone/>
            </a:pPr>
            <a:r>
              <a:rPr lang="en-US" altLang="en-US" dirty="0"/>
              <a:t>  submit commands to </a:t>
            </a:r>
            <a:r>
              <a:rPr lang="en-US" altLang="en-US" dirty="0" err="1"/>
              <a:t>ReST</a:t>
            </a:r>
            <a:r>
              <a:rPr lang="en-US" altLang="en-US" dirty="0"/>
              <a:t> API through </a:t>
            </a:r>
          </a:p>
          <a:p>
            <a:pPr lvl="2">
              <a:buFontTx/>
              <a:buNone/>
            </a:pPr>
            <a:r>
              <a:rPr lang="en-US" altLang="en-US" dirty="0"/>
              <a:t>  command line clients to configure/</a:t>
            </a:r>
          </a:p>
          <a:p>
            <a:pPr lvl="2">
              <a:buFontTx/>
              <a:buNone/>
            </a:pPr>
            <a:r>
              <a:rPr lang="en-US" altLang="en-US" dirty="0"/>
              <a:t>  connect object storage to VMs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D63BE-2226-6643-94CC-4EB3BF36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0AE6-EE49-0540-AEB3-7F7DBCDF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Services::Block Storage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66DB-EBE5-A64A-888E-C5F8CA807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774700"/>
            <a:ext cx="8569325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Cinder</a:t>
            </a:r>
          </a:p>
          <a:p>
            <a:pPr lvl="1"/>
            <a:r>
              <a:rPr lang="en-US" altLang="en-US" dirty="0"/>
              <a:t>Provides persistent block storage to virtual machines (instances) and supports creation and management of block storage devices</a:t>
            </a:r>
          </a:p>
          <a:p>
            <a:pPr lvl="1"/>
            <a:r>
              <a:rPr lang="en-US" altLang="en-US" dirty="0"/>
              <a:t>Cinder access associated with a VM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Cinder-</a:t>
            </a:r>
            <a:r>
              <a:rPr lang="en-US" altLang="en-US" dirty="0" err="1">
                <a:solidFill>
                  <a:srgbClr val="008000"/>
                </a:solidFill>
              </a:rPr>
              <a:t>api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/>
              <a:t>– routes requests to cinder-volume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Cinder-volume </a:t>
            </a:r>
            <a:r>
              <a:rPr lang="en-US" altLang="en-US" dirty="0"/>
              <a:t>– interacts with block storage service and scheduler to read/write requests; can interact with multiple </a:t>
            </a:r>
            <a:r>
              <a:rPr lang="en-US" altLang="en-US" dirty="0" err="1"/>
              <a:t>flavours</a:t>
            </a:r>
            <a:r>
              <a:rPr lang="en-US" altLang="en-US" dirty="0"/>
              <a:t> of storage (flexible driver architecture)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Cinder-scheduler </a:t>
            </a:r>
            <a:r>
              <a:rPr lang="en-US" altLang="en-US" dirty="0"/>
              <a:t>– selects optimal storage provider node to create volumes (ala nova-scheduler)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Cinder-backup </a:t>
            </a:r>
            <a:r>
              <a:rPr lang="en-US" altLang="en-US" dirty="0"/>
              <a:t>– provides backup to any types of volume to backup storage provider</a:t>
            </a:r>
          </a:p>
          <a:p>
            <a:pPr lvl="3"/>
            <a:r>
              <a:rPr lang="en-US" altLang="en-US" dirty="0"/>
              <a:t>Can interact with variety of storage solutions</a:t>
            </a:r>
          </a:p>
          <a:p>
            <a:pPr lvl="1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2E702-1260-9242-9AF8-66273A22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24" y="5300663"/>
            <a:ext cx="2018756" cy="15222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58F9-2E91-D64C-BC50-3F8122A1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Services::Image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BA0-749F-E148-8F94-A84A81A8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5041900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Glance</a:t>
            </a:r>
          </a:p>
          <a:p>
            <a:pPr lvl="1"/>
            <a:r>
              <a:rPr lang="en-US" altLang="en-US" dirty="0"/>
              <a:t>Accepts requests for disk or server images and their associated metadata (from Swift) and retrieves / installs (through Nova)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Glance-</a:t>
            </a:r>
            <a:r>
              <a:rPr lang="en-US" altLang="en-US" dirty="0" err="1">
                <a:solidFill>
                  <a:srgbClr val="008000"/>
                </a:solidFill>
              </a:rPr>
              <a:t>api</a:t>
            </a:r>
            <a:r>
              <a:rPr lang="en-US" altLang="en-US" dirty="0">
                <a:solidFill>
                  <a:srgbClr val="008000"/>
                </a:solidFill>
              </a:rPr>
              <a:t> </a:t>
            </a:r>
            <a:r>
              <a:rPr lang="en-US" altLang="en-US" dirty="0"/>
              <a:t>– image discovery, retrieval and storage requests</a:t>
            </a:r>
          </a:p>
          <a:p>
            <a:pPr lvl="2"/>
            <a:r>
              <a:rPr lang="en-US" altLang="en-US" dirty="0">
                <a:solidFill>
                  <a:srgbClr val="008000"/>
                </a:solidFill>
              </a:rPr>
              <a:t>Glance-registry </a:t>
            </a:r>
            <a:r>
              <a:rPr lang="en-US" altLang="en-US" dirty="0"/>
              <a:t>– stores, processes and retrieves metadata about images, e.g. size and type</a:t>
            </a:r>
          </a:p>
          <a:p>
            <a:pPr lvl="3"/>
            <a:r>
              <a:rPr lang="en-US" altLang="en-US" dirty="0"/>
              <a:t>Ubuntu 14.04…?</a:t>
            </a:r>
          </a:p>
          <a:p>
            <a:pPr lvl="3"/>
            <a:r>
              <a:rPr lang="en-US" altLang="en-US" dirty="0"/>
              <a:t>My last good snapshot…?</a:t>
            </a:r>
          </a:p>
          <a:p>
            <a:pPr lvl="2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65E02-EAD1-9649-9EF0-6F58832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28E7-D7D1-B847-B6FB-322ED84C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Services::Networking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40D5-0939-A847-BF29-31571D59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964612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Neutron</a:t>
            </a:r>
          </a:p>
          <a:p>
            <a:pPr lvl="1"/>
            <a:r>
              <a:rPr lang="en-US" altLang="en-US" dirty="0"/>
              <a:t>Supports networking of OpenStack services </a:t>
            </a:r>
          </a:p>
          <a:p>
            <a:pPr lvl="1"/>
            <a:r>
              <a:rPr lang="en-US" altLang="en-US" dirty="0"/>
              <a:t>Offers an API for users to define networks and the attachments into them, e.g. switches, routers </a:t>
            </a:r>
          </a:p>
          <a:p>
            <a:pPr lvl="1"/>
            <a:r>
              <a:rPr lang="en-US" altLang="en-US" dirty="0"/>
              <a:t>Pluggable architecture that supports multiple networking vendors and technologies</a:t>
            </a:r>
          </a:p>
          <a:p>
            <a:pPr lvl="1"/>
            <a:r>
              <a:rPr lang="en-US" altLang="en-US" dirty="0">
                <a:solidFill>
                  <a:srgbClr val="008000"/>
                </a:solidFill>
              </a:rPr>
              <a:t>Neutron-server </a:t>
            </a:r>
            <a:r>
              <a:rPr lang="en-US" altLang="en-US" dirty="0"/>
              <a:t>– accepts and routes API requests to appropriate plug-ins for action</a:t>
            </a:r>
          </a:p>
          <a:p>
            <a:pPr lvl="2"/>
            <a:r>
              <a:rPr lang="en-US" altLang="en-US" dirty="0"/>
              <a:t>Port management, e.g. default SSH, VM-specific rules, …</a:t>
            </a:r>
          </a:p>
          <a:p>
            <a:pPr lvl="2"/>
            <a:r>
              <a:rPr lang="en-US" altLang="en-US" dirty="0"/>
              <a:t>More broadly configuration of availability zone networking, e.g. subnets, DHCP, …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83AD8-8068-0742-B1E5-29D418D2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301208"/>
            <a:ext cx="2447256" cy="15217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30D5-56C1-4B4D-A2B0-FC24F6A6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Services::Dashboard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9450-EB38-294B-A56E-3615F0D7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Horizon</a:t>
            </a:r>
          </a:p>
          <a:p>
            <a:pPr lvl="1"/>
            <a:r>
              <a:rPr lang="en-US" altLang="en-US" dirty="0"/>
              <a:t>Provides a web-based self-service portal to interact with underlying OpenStack services, such as launching an instance, assigning IP addresses and configuring access controls.</a:t>
            </a:r>
          </a:p>
          <a:p>
            <a:pPr lvl="1"/>
            <a:r>
              <a:rPr lang="en-US" altLang="en-US" dirty="0"/>
              <a:t>Based on Python/Django web application</a:t>
            </a:r>
          </a:p>
          <a:p>
            <a:pPr lvl="1"/>
            <a:r>
              <a:rPr lang="en-US" altLang="en-US" dirty="0" err="1"/>
              <a:t>Mod_wsgi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Apache plug </a:t>
            </a:r>
            <a:r>
              <a:rPr lang="en-US" altLang="en-US" dirty="0" err="1"/>
              <a:t>realising</a:t>
            </a:r>
            <a:r>
              <a:rPr lang="en-US" altLang="en-US" dirty="0"/>
              <a:t> web service gateway interface</a:t>
            </a:r>
          </a:p>
          <a:p>
            <a:pPr lvl="1"/>
            <a:r>
              <a:rPr lang="en-US" altLang="en-US" dirty="0"/>
              <a:t>Requires Nova, Keystone, Glance, Neutron</a:t>
            </a:r>
          </a:p>
          <a:p>
            <a:pPr lvl="1"/>
            <a:r>
              <a:rPr lang="en-US" altLang="en-US" dirty="0"/>
              <a:t>Other services optional…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5582-8F61-9C4E-893D-5A6BAD1B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4669-7795-484D-9461-A8E2E1B3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0"/>
            <a:ext cx="8785225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Services::Database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C518-B8B7-B940-84BA-23016F77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4525963"/>
          </a:xfrm>
        </p:spPr>
        <p:txBody>
          <a:bodyPr/>
          <a:lstStyle/>
          <a:p>
            <a:r>
              <a:rPr lang="en-US" altLang="en-US">
                <a:solidFill>
                  <a:srgbClr val="008000"/>
                </a:solidFill>
              </a:rPr>
              <a:t>Trove</a:t>
            </a:r>
          </a:p>
          <a:p>
            <a:pPr lvl="1"/>
            <a:r>
              <a:rPr lang="en-US" altLang="en-US"/>
              <a:t>Provides scalable and reliable Cloud database (DBaaS) functionality for both relational and non-relational database engines (for the masses!)</a:t>
            </a:r>
          </a:p>
          <a:p>
            <a:pPr lvl="2"/>
            <a:r>
              <a:rPr lang="en-US" altLang="en-US"/>
              <a:t>Resource isolation, high performance, automates deployment, config, patching, backups, restores, monitoring…</a:t>
            </a:r>
          </a:p>
          <a:p>
            <a:pPr lvl="3"/>
            <a:r>
              <a:rPr lang="en-US" altLang="en-US"/>
              <a:t>e.g. Set up 3 VMs with mySQL, CouchDB, MongoDB</a:t>
            </a:r>
          </a:p>
          <a:p>
            <a:pPr lvl="2"/>
            <a:r>
              <a:rPr lang="en-US" altLang="en-US"/>
              <a:t>Use image service for each DB type and </a:t>
            </a:r>
            <a:r>
              <a:rPr lang="en-US" altLang="en-US">
                <a:solidFill>
                  <a:srgbClr val="008000"/>
                </a:solidFill>
              </a:rPr>
              <a:t>trove-manage </a:t>
            </a:r>
            <a:r>
              <a:rPr lang="en-US" altLang="en-US"/>
              <a:t>to offer them to tenants/user communities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A5365-7BEC-194A-9C24-DED8CDFA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E7A8-0E76-F440-8184-F4E98532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Services::Data Processing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07FB-10A2-E44D-B10D-CF1899BB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713787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Sahara</a:t>
            </a:r>
          </a:p>
          <a:p>
            <a:pPr lvl="1">
              <a:defRPr/>
            </a:pPr>
            <a:r>
              <a:rPr lang="en-US" dirty="0"/>
              <a:t>Provides capabilities to provision and scale Hadoop clusters in OpenStack by specifying parameters such as Hadoop version, cluster topology and node hardware details</a:t>
            </a:r>
          </a:p>
          <a:p>
            <a:pPr lvl="2">
              <a:defRPr/>
            </a:pPr>
            <a:r>
              <a:rPr lang="en-US" dirty="0"/>
              <a:t>User fills in details and Sahara supports the automated deployment of infrastructure with support for addition/removal of worker nodes on demand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DDD1D-85A2-6C46-93B3-60080F9F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17D7-1D15-BE4C-B95A-E7DECE01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0"/>
            <a:ext cx="8785225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Services::Orchestration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4E74-A5AA-6A4E-9D37-8D99A42D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4963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Heat</a:t>
            </a:r>
          </a:p>
          <a:p>
            <a:pPr lvl="1">
              <a:defRPr/>
            </a:pPr>
            <a:r>
              <a:rPr lang="en-US" dirty="0"/>
              <a:t>Template-driven service to manage lifecycle of applications deployed on </a:t>
            </a:r>
            <a:r>
              <a:rPr lang="en-US" dirty="0" err="1"/>
              <a:t>Openstack</a:t>
            </a:r>
            <a:endParaRPr lang="en-US" dirty="0"/>
          </a:p>
          <a:p>
            <a:pPr lvl="1">
              <a:defRPr/>
            </a:pPr>
            <a:r>
              <a:rPr lang="en-US" i="1" dirty="0"/>
              <a:t>Stack</a:t>
            </a:r>
            <a:r>
              <a:rPr lang="en-US" dirty="0"/>
              <a:t>: Another name for the template and procedure behind creating infrastructure and the required resources from the template file</a:t>
            </a:r>
          </a:p>
          <a:p>
            <a:pPr lvl="1">
              <a:defRPr/>
            </a:pPr>
            <a:r>
              <a:rPr lang="en-US" dirty="0"/>
              <a:t>Can be integrated with automation tools such as Chef, Puppet, </a:t>
            </a:r>
            <a:r>
              <a:rPr lang="en-US" dirty="0" err="1"/>
              <a:t>Ansible</a:t>
            </a:r>
            <a:r>
              <a:rPr lang="en-US" dirty="0"/>
              <a:t>, etc.</a:t>
            </a:r>
          </a:p>
          <a:p>
            <a:pPr lvl="1">
              <a:defRPr/>
            </a:pPr>
            <a:r>
              <a:rPr lang="en-US" dirty="0"/>
              <a:t>Template format: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05EDD7-9913-6943-A367-6E9EE1B18238}"/>
              </a:ext>
            </a:extLst>
          </p:cNvPr>
          <p:cNvGraphicFramePr/>
          <p:nvPr/>
        </p:nvGraphicFramePr>
        <p:xfrm>
          <a:off x="2412086" y="4233957"/>
          <a:ext cx="4464170" cy="2507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E718AD4-0D0E-B241-A3BB-B5EECF415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3175-0F7F-2E4F-BB6B-3B52AD86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71438"/>
            <a:ext cx="7294562" cy="693737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4C0F-B701-A548-8754-B2BDF466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UniMelb</a:t>
            </a:r>
            <a:r>
              <a:rPr lang="en-US" dirty="0"/>
              <a:t>/</a:t>
            </a:r>
            <a:r>
              <a:rPr lang="en-US" dirty="0" err="1"/>
              <a:t>NeCTAR</a:t>
            </a:r>
            <a:r>
              <a:rPr lang="en-US" dirty="0"/>
              <a:t> Research Cloud</a:t>
            </a:r>
          </a:p>
          <a:p>
            <a:pPr lvl="1">
              <a:defRPr/>
            </a:pPr>
            <a:r>
              <a:rPr lang="en-US" dirty="0"/>
              <a:t>open source Cloud platform</a:t>
            </a:r>
          </a:p>
          <a:p>
            <a:pPr lvl="2">
              <a:defRPr/>
            </a:pPr>
            <a:r>
              <a:rPr lang="en-US" dirty="0" err="1"/>
              <a:t>openStack</a:t>
            </a:r>
            <a:endParaRPr lang="en-US" dirty="0"/>
          </a:p>
          <a:p>
            <a:pPr lvl="3">
              <a:defRPr/>
            </a:pPr>
            <a:r>
              <a:rPr lang="en-US" dirty="0"/>
              <a:t>overview of the major services*</a:t>
            </a:r>
          </a:p>
          <a:p>
            <a:pPr>
              <a:defRPr/>
            </a:pPr>
            <a:r>
              <a:rPr lang="en-US" dirty="0"/>
              <a:t>AWS (http://</a:t>
            </a:r>
            <a:r>
              <a:rPr lang="en-US" dirty="0" err="1"/>
              <a:t>aws.amazon.com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mainstream Cloud platform</a:t>
            </a:r>
          </a:p>
          <a:p>
            <a:pPr lvl="2">
              <a:defRPr/>
            </a:pPr>
            <a:r>
              <a:rPr lang="en-US" dirty="0"/>
              <a:t>Examples of the kinds of services that are available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marL="114300" indent="0">
              <a:buFontTx/>
              <a:buNone/>
              <a:defRPr/>
            </a:pPr>
            <a:r>
              <a:rPr lang="en-US" sz="2000" dirty="0"/>
              <a:t>*note that not all </a:t>
            </a:r>
            <a:r>
              <a:rPr lang="en-US" sz="2000" dirty="0" err="1"/>
              <a:t>openstack</a:t>
            </a:r>
            <a:r>
              <a:rPr lang="en-US" sz="2000" dirty="0"/>
              <a:t> services are available (yet!?) on the </a:t>
            </a:r>
            <a:r>
              <a:rPr lang="en-US" sz="2000" dirty="0" err="1"/>
              <a:t>NeCTAR</a:t>
            </a:r>
            <a:r>
              <a:rPr lang="en-US" sz="2000" dirty="0"/>
              <a:t> Research Cloud</a:t>
            </a:r>
          </a:p>
          <a:p>
            <a:pPr lvl="2">
              <a:defRPr/>
            </a:pPr>
            <a:endParaRPr lang="en-US" dirty="0"/>
          </a:p>
        </p:txBody>
      </p:sp>
      <p:pic>
        <p:nvPicPr>
          <p:cNvPr id="19459" name="Picture 4" descr="Screen Shot 2016-05-03 at 1.42.01 pm.png">
            <a:extLst>
              <a:ext uri="{FF2B5EF4-FFF2-40B4-BE49-F238E27FC236}">
                <a16:creationId xmlns:a16="http://schemas.microsoft.com/office/drawing/2014/main" id="{328C11FE-0FD1-CA40-98FC-192858919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15888"/>
            <a:ext cx="11588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>
            <a:extLst>
              <a:ext uri="{FF2B5EF4-FFF2-40B4-BE49-F238E27FC236}">
                <a16:creationId xmlns:a16="http://schemas.microsoft.com/office/drawing/2014/main" id="{613FD827-031D-A641-AC5D-614386DB4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5888"/>
            <a:ext cx="26638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62E2-C7C4-6C42-A912-83208B7A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Services::Orchestration Service</a:t>
            </a:r>
            <a:endParaRPr lang="en-US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76DA-6815-3E4C-9D72-2DBD2402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640763" cy="4929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Heat details</a:t>
            </a:r>
          </a:p>
          <a:p>
            <a:pPr lvl="1">
              <a:defRPr/>
            </a:pPr>
            <a:r>
              <a:rPr lang="en-US" i="1" dirty="0" err="1"/>
              <a:t>heat_template_version</a:t>
            </a:r>
            <a:r>
              <a:rPr lang="en-US" dirty="0"/>
              <a:t>: allows to specify which version of Heat, the template was written for (</a:t>
            </a:r>
            <a:r>
              <a:rPr lang="en-US" i="1" dirty="0">
                <a:solidFill>
                  <a:srgbClr val="FF660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i="1" dirty="0"/>
              <a:t>Description</a:t>
            </a:r>
            <a:r>
              <a:rPr lang="en-US" dirty="0"/>
              <a:t>: describes the intent of the template to a human audience (</a:t>
            </a:r>
            <a:r>
              <a:rPr lang="en-US" i="1" dirty="0">
                <a:solidFill>
                  <a:srgbClr val="FF660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i="1" dirty="0"/>
              <a:t>Parameters</a:t>
            </a:r>
            <a:r>
              <a:rPr lang="en-US" dirty="0"/>
              <a:t>: the arguments that the user might be required to provide (</a:t>
            </a:r>
            <a:r>
              <a:rPr lang="en-US" i="1" dirty="0">
                <a:solidFill>
                  <a:srgbClr val="FF660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i="1" dirty="0"/>
              <a:t>Resources</a:t>
            </a:r>
            <a:r>
              <a:rPr lang="en-US" dirty="0"/>
              <a:t>: the specifications of resources that are to be created (</a:t>
            </a:r>
            <a:r>
              <a:rPr lang="en-US" i="1" dirty="0">
                <a:solidFill>
                  <a:srgbClr val="008000"/>
                </a:solidFill>
              </a:rPr>
              <a:t>mandatory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i="1" dirty="0"/>
              <a:t>Outputs</a:t>
            </a:r>
            <a:r>
              <a:rPr lang="en-US" dirty="0"/>
              <a:t>: any expected values that are to be returned once the template has been processed (</a:t>
            </a:r>
            <a:r>
              <a:rPr lang="en-US" i="1" dirty="0">
                <a:solidFill>
                  <a:srgbClr val="FF660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0495-42F2-9C4F-9862-46231F19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Abadi MT Condensed Extra Bold" charset="0"/>
                <a:cs typeface="Abadi MT Condensed Extra Bold" charset="0"/>
              </a:rPr>
              <a:t>Creating Stacks in NeCTAR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C973-9E47-C446-A229-B01B838D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713788" cy="45259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Create the template file according to your requirements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Provide environment details (name of key file, image id, etc)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Select a name for your stack and confirm the parameters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Make sure rollback checkbox is marked, so if anything goes wrong, all partially created resources get dumped too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sz="2400" dirty="0"/>
              <a:t>Wait for the magic to happen! </a:t>
            </a:r>
          </a:p>
          <a:p>
            <a:pPr marL="514350" indent="-514350">
              <a:buFont typeface="+mj-lt"/>
              <a:buAutoNum type="arabicParenR"/>
              <a:defRPr/>
            </a:pPr>
            <a:endParaRPr lang="en-US" sz="2400" dirty="0"/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BB69-8358-3D42-964A-9D12783B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350"/>
            <a:ext cx="8229600" cy="85090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ea typeface="Abadi MT Condensed Extra Bold" charset="0"/>
                <a:cs typeface="Abadi MT Condensed Extra Bold" charset="0"/>
              </a:rPr>
              <a:t>Demonstration of HEAT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D9DE-D41E-B545-B0A4-733948E0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Creating a Wordpress website </a:t>
            </a:r>
            <a:r>
              <a:rPr lang="en-US" dirty="0" err="1"/>
              <a:t>NeCTAR</a:t>
            </a:r>
            <a:r>
              <a:rPr lang="en-US" dirty="0"/>
              <a:t>-style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Creating a </a:t>
            </a:r>
            <a:r>
              <a:rPr lang="en-US" dirty="0" err="1"/>
              <a:t>Wordpress</a:t>
            </a:r>
            <a:r>
              <a:rPr lang="en-US" dirty="0"/>
              <a:t> website AWS-style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7BFA-747A-BD4A-851B-86D9943A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>
                <a:ea typeface="Abadi MT Condensed Extra Bold" charset="0"/>
                <a:cs typeface="Abadi MT Condensed Extra Bold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2ACF-78DA-DD4F-ABC4-28B5E695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  <a:defRPr/>
            </a:pPr>
            <a:r>
              <a:rPr lang="en-US" dirty="0"/>
              <a:t>NeCTAR sample template repository 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https://github.com/NeCTAR-RC/heat-templates)</a:t>
            </a:r>
            <a:endParaRPr lang="en-US" sz="2400" dirty="0"/>
          </a:p>
          <a:p>
            <a:pPr marL="514350" indent="-514350">
              <a:buFont typeface="+mj-lt"/>
              <a:buAutoNum type="arabicParenR"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Screen Shot 2016-05-04 at 3.10.26 pm.png">
            <a:extLst>
              <a:ext uri="{FF2B5EF4-FFF2-40B4-BE49-F238E27FC236}">
                <a16:creationId xmlns:a16="http://schemas.microsoft.com/office/drawing/2014/main" id="{A73ABB19-01A7-1847-8E40-E2F4C1875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A5F426-5674-1944-A440-5E8E1E88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71438"/>
            <a:ext cx="7294562" cy="693737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&amp;</a:t>
            </a:r>
          </a:p>
        </p:txBody>
      </p:sp>
      <p:pic>
        <p:nvPicPr>
          <p:cNvPr id="20483" name="Picture 4" descr="Screen Shot 2016-05-03 at 1.42.01 pm.png">
            <a:extLst>
              <a:ext uri="{FF2B5EF4-FFF2-40B4-BE49-F238E27FC236}">
                <a16:creationId xmlns:a16="http://schemas.microsoft.com/office/drawing/2014/main" id="{B31317DA-608B-0048-BF9C-78EF681A5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15888"/>
            <a:ext cx="11588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>
            <a:extLst>
              <a:ext uri="{FF2B5EF4-FFF2-40B4-BE49-F238E27FC236}">
                <a16:creationId xmlns:a16="http://schemas.microsoft.com/office/drawing/2014/main" id="{865BA082-B754-FA48-8876-712229142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5888"/>
            <a:ext cx="26638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E63EC-D75B-5049-9230-FE2AE199A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200"/>
            <a:ext cx="9144000" cy="614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A5D9-75A4-FC4B-8715-EA02B240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0"/>
            <a:ext cx="5616575" cy="620713"/>
          </a:xfrm>
        </p:spPr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OpenStack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BDBE-BD3E-CF4E-BB25-FAE171F8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47738"/>
            <a:ext cx="8713787" cy="492918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Began in 2010 as a joint project between Rackspace and NASA</a:t>
            </a:r>
          </a:p>
          <a:p>
            <a:pPr>
              <a:defRPr/>
            </a:pPr>
            <a:r>
              <a:rPr lang="en-US" sz="2400" dirty="0"/>
              <a:t>Offers free and open-source software platform for cloud computing for (mostly) </a:t>
            </a:r>
            <a:r>
              <a:rPr lang="en-US" sz="2400" dirty="0" err="1"/>
              <a:t>IaaS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Consists of interrelated components (services) that control / support compute, storage, and networking resources</a:t>
            </a:r>
          </a:p>
          <a:p>
            <a:pPr>
              <a:defRPr/>
            </a:pPr>
            <a:r>
              <a:rPr lang="en-US" sz="2400" dirty="0"/>
              <a:t>Often used through web-based dashboards, through command-line tools, or programmatically through </a:t>
            </a:r>
            <a:r>
              <a:rPr lang="en-US" sz="2400" dirty="0" err="1"/>
              <a:t>ReSTful</a:t>
            </a:r>
            <a:r>
              <a:rPr lang="en-US" sz="2400" dirty="0"/>
              <a:t> APIs</a:t>
            </a:r>
          </a:p>
          <a:p>
            <a:pPr>
              <a:defRPr/>
            </a:pPr>
            <a:r>
              <a:rPr lang="en-US" sz="2400" dirty="0"/>
              <a:t>Released under the terms of the Apache License</a:t>
            </a:r>
          </a:p>
          <a:p>
            <a:pPr>
              <a:defRPr/>
            </a:pPr>
            <a:r>
              <a:rPr lang="en-US" sz="2400" dirty="0"/>
              <a:t>Managed/coordinated by the </a:t>
            </a:r>
            <a:r>
              <a:rPr lang="en-US" sz="2400" dirty="0" err="1"/>
              <a:t>OpenStack</a:t>
            </a:r>
            <a:r>
              <a:rPr lang="en-US" sz="2400" dirty="0"/>
              <a:t> Foundation</a:t>
            </a:r>
          </a:p>
          <a:p>
            <a:pPr lvl="1">
              <a:defRPr/>
            </a:pPr>
            <a:r>
              <a:rPr lang="en-US" sz="2000" dirty="0"/>
              <a:t>non-profit corporate entity established in 2012 to promote </a:t>
            </a:r>
            <a:r>
              <a:rPr lang="en-US" sz="2000" dirty="0" err="1"/>
              <a:t>OpenStack</a:t>
            </a:r>
            <a:r>
              <a:rPr lang="en-US" sz="2000" dirty="0"/>
              <a:t> software and its community</a:t>
            </a:r>
          </a:p>
          <a:p>
            <a:pPr lvl="1">
              <a:defRPr/>
            </a:pPr>
            <a:r>
              <a:rPr lang="en-US" sz="2000" dirty="0"/>
              <a:t>Over 500 companies have since joined the project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49385669-BD23-1C43-8AF5-D3FB6812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5888"/>
            <a:ext cx="20891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>
            <a:extLst>
              <a:ext uri="{FF2B5EF4-FFF2-40B4-BE49-F238E27FC236}">
                <a16:creationId xmlns:a16="http://schemas.microsoft.com/office/drawing/2014/main" id="{72E16156-F0D2-C54D-9142-4C66A5066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985837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D99B-25A7-4641-AC00-D1FE5DC8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-27384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 err="1"/>
              <a:t>OpenStack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7357-C5EE-E54D-BDA5-A64AACF1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548680"/>
            <a:ext cx="8661400" cy="5688013"/>
          </a:xfrm>
        </p:spPr>
        <p:txBody>
          <a:bodyPr/>
          <a:lstStyle/>
          <a:p>
            <a:r>
              <a:rPr lang="en-US" altLang="en-US" dirty="0"/>
              <a:t>Many associated/underpinning services</a:t>
            </a:r>
          </a:p>
          <a:p>
            <a:pPr lvl="1"/>
            <a:r>
              <a:rPr lang="en-US" altLang="en-US" dirty="0"/>
              <a:t>Compute Service (code-named </a:t>
            </a:r>
            <a:r>
              <a:rPr lang="en-US" altLang="en-US" dirty="0">
                <a:solidFill>
                  <a:srgbClr val="008000"/>
                </a:solidFill>
              </a:rPr>
              <a:t>Nova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Image Service (code-named </a:t>
            </a:r>
            <a:r>
              <a:rPr lang="en-US" altLang="en-US" dirty="0">
                <a:solidFill>
                  <a:srgbClr val="008000"/>
                </a:solidFill>
              </a:rPr>
              <a:t>Glance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Block Storage Service (code named </a:t>
            </a:r>
            <a:r>
              <a:rPr lang="en-US" altLang="en-US" dirty="0">
                <a:solidFill>
                  <a:srgbClr val="008000"/>
                </a:solidFill>
              </a:rPr>
              <a:t>Cinder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Object Storage Service (code-named </a:t>
            </a:r>
            <a:r>
              <a:rPr lang="en-US" altLang="en-US" dirty="0">
                <a:solidFill>
                  <a:srgbClr val="008000"/>
                </a:solidFill>
              </a:rPr>
              <a:t>Swift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Security Management (code-named </a:t>
            </a:r>
            <a:r>
              <a:rPr lang="en-US" altLang="en-US" dirty="0">
                <a:solidFill>
                  <a:srgbClr val="008000"/>
                </a:solidFill>
              </a:rPr>
              <a:t>Keystone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Orchestration Service (code-named </a:t>
            </a:r>
            <a:r>
              <a:rPr lang="en-US" altLang="en-US" dirty="0">
                <a:solidFill>
                  <a:srgbClr val="008000"/>
                </a:solidFill>
              </a:rPr>
              <a:t>Heat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Network Service (code-named </a:t>
            </a:r>
            <a:r>
              <a:rPr lang="en-US" altLang="en-US" dirty="0">
                <a:solidFill>
                  <a:srgbClr val="008000"/>
                </a:solidFill>
              </a:rPr>
              <a:t>Neutron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Container Service (code-named </a:t>
            </a:r>
            <a:r>
              <a:rPr lang="en-US" altLang="en-US" dirty="0" err="1">
                <a:solidFill>
                  <a:srgbClr val="008000"/>
                </a:solidFill>
              </a:rPr>
              <a:t>Zun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Database service (code-named </a:t>
            </a:r>
            <a:r>
              <a:rPr lang="en-US" altLang="en-US" dirty="0">
                <a:solidFill>
                  <a:srgbClr val="008000"/>
                </a:solidFill>
              </a:rPr>
              <a:t>Trove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Dashboard service (code-named </a:t>
            </a:r>
            <a:r>
              <a:rPr lang="en-US" altLang="en-US" dirty="0">
                <a:solidFill>
                  <a:srgbClr val="008000"/>
                </a:solidFill>
              </a:rPr>
              <a:t>Horizon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Search service (code-named </a:t>
            </a:r>
            <a:r>
              <a:rPr lang="en-US" altLang="en-US" dirty="0">
                <a:solidFill>
                  <a:srgbClr val="008000"/>
                </a:solidFill>
              </a:rPr>
              <a:t>Searchlight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…</a:t>
            </a:r>
          </a:p>
          <a:p>
            <a:pPr algn="ctr"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https://</a:t>
            </a:r>
            <a:r>
              <a:rPr lang="en-US" altLang="en-US" sz="1800" dirty="0" err="1">
                <a:solidFill>
                  <a:srgbClr val="FF0000"/>
                </a:solidFill>
              </a:rPr>
              <a:t>www.openstack.org</a:t>
            </a:r>
            <a:r>
              <a:rPr lang="en-US" altLang="en-US" sz="1800" dirty="0">
                <a:solidFill>
                  <a:srgbClr val="FF0000"/>
                </a:solidFill>
              </a:rPr>
              <a:t>/software/project-navigator/</a:t>
            </a:r>
            <a:r>
              <a:rPr lang="en-US" altLang="en-US" sz="1800" dirty="0" err="1">
                <a:solidFill>
                  <a:srgbClr val="FF0000"/>
                </a:solidFill>
              </a:rPr>
              <a:t>openstack-components#openstack-services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5F45B-BCB3-6C4A-95F5-FB25060B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908720"/>
            <a:ext cx="9144000" cy="5914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FD32D-A6D6-594C-9508-F212136C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(Simplified) OpenStack Architecture</a:t>
            </a:r>
          </a:p>
        </p:txBody>
      </p:sp>
      <p:sp>
        <p:nvSpPr>
          <p:cNvPr id="23555" name="TextBox 3">
            <a:extLst>
              <a:ext uri="{FF2B5EF4-FFF2-40B4-BE49-F238E27FC236}">
                <a16:creationId xmlns:a16="http://schemas.microsoft.com/office/drawing/2014/main" id="{737D9ED9-B5F8-194D-BF92-F4C563B8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745015"/>
            <a:ext cx="2987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i="1" dirty="0"/>
              <a:t>Components </a:t>
            </a:r>
            <a:r>
              <a:rPr lang="en-US" altLang="en-US" sz="1800" i="1" dirty="0" err="1"/>
              <a:t>realised</a:t>
            </a:r>
            <a:r>
              <a:rPr lang="en-US" altLang="en-US" sz="1800" i="1" dirty="0"/>
              <a:t> as APIs, Services, Daemons, Clients, 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8C89-525B-8343-864C-F55ABE21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(Simplified) User Perspective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958C8B-F4A5-094E-95B0-5A409310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0" r="2720"/>
          <a:stretch>
            <a:fillRect/>
          </a:stretch>
        </p:blipFill>
        <p:spPr bwMode="auto">
          <a:xfrm>
            <a:off x="0" y="692150"/>
            <a:ext cx="91440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24579" name="TextBox 2">
            <a:extLst>
              <a:ext uri="{FF2B5EF4-FFF2-40B4-BE49-F238E27FC236}">
                <a16:creationId xmlns:a16="http://schemas.microsoft.com/office/drawing/2014/main" id="{21EA6D2E-0D76-CA49-B950-9E3BF79DB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196975"/>
            <a:ext cx="29876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Typically asynchronous queuing systems used (AMQP)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CF14-217D-2B4E-BA05-F6D662E7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Services::Identity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6E4E-3173-1046-966A-4A39F547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496300" cy="4525963"/>
          </a:xfrm>
        </p:spPr>
        <p:txBody>
          <a:bodyPr/>
          <a:lstStyle/>
          <a:p>
            <a:r>
              <a:rPr lang="en-US" altLang="en-US" dirty="0">
                <a:solidFill>
                  <a:srgbClr val="008000"/>
                </a:solidFill>
              </a:rPr>
              <a:t>Keystone</a:t>
            </a:r>
          </a:p>
          <a:p>
            <a:pPr lvl="1"/>
            <a:r>
              <a:rPr lang="en-US" altLang="en-US" dirty="0"/>
              <a:t>Provides an authentication and authorization* service for OpenStack services</a:t>
            </a:r>
          </a:p>
          <a:p>
            <a:pPr lvl="2"/>
            <a:r>
              <a:rPr lang="en-US" altLang="en-US" dirty="0"/>
              <a:t>Tracks users/permissions</a:t>
            </a:r>
          </a:p>
          <a:p>
            <a:pPr lvl="1"/>
            <a:r>
              <a:rPr lang="en-US" altLang="en-US" dirty="0"/>
              <a:t>Provides a catalog of endpoints for all OpenStack services</a:t>
            </a:r>
          </a:p>
          <a:p>
            <a:pPr lvl="2"/>
            <a:r>
              <a:rPr lang="en-US" altLang="en-US" dirty="0"/>
              <a:t>Each service registered during install</a:t>
            </a:r>
          </a:p>
          <a:p>
            <a:pPr lvl="3"/>
            <a:r>
              <a:rPr lang="en-US" altLang="en-US" dirty="0"/>
              <a:t>Know where they are and who can do what with them</a:t>
            </a:r>
          </a:p>
          <a:p>
            <a:pPr lvl="2"/>
            <a:r>
              <a:rPr lang="en-US" altLang="en-US" dirty="0"/>
              <a:t>Project membership; firewall rules; image </a:t>
            </a:r>
            <a:r>
              <a:rPr lang="en-US" altLang="en-US" dirty="0" err="1"/>
              <a:t>mgt</a:t>
            </a:r>
            <a:r>
              <a:rPr lang="en-US" altLang="en-US" dirty="0"/>
              <a:t>; …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*Generic authorization system </a:t>
            </a:r>
            <a:r>
              <a:rPr lang="en-US" altLang="en-US" dirty="0">
                <a:solidFill>
                  <a:srgbClr val="FF0000"/>
                </a:solidFill>
              </a:rPr>
              <a:t>for </a:t>
            </a:r>
            <a:r>
              <a:rPr lang="en-US" altLang="en-US" dirty="0" err="1">
                <a:solidFill>
                  <a:srgbClr val="FF0000"/>
                </a:solidFill>
              </a:rPr>
              <a:t>openStack</a:t>
            </a:r>
            <a:r>
              <a:rPr lang="en-US" altLang="en-US" dirty="0"/>
              <a:t>…</a:t>
            </a:r>
          </a:p>
          <a:p>
            <a:pPr lvl="2"/>
            <a:r>
              <a:rPr lang="en-US" altLang="en-US" dirty="0"/>
              <a:t>more in next lecture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96C60-75B0-0A40-8F74-918A592F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5ECE-0FDB-EA49-8F65-3AD6E17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Key Services::Compute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ADEB-A901-3143-A2D6-CE5D1D2E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400675"/>
          </a:xfrm>
        </p:spPr>
        <p:txBody>
          <a:bodyPr/>
          <a:lstStyle/>
          <a:p>
            <a:r>
              <a:rPr lang="en-US" altLang="en-US">
                <a:solidFill>
                  <a:srgbClr val="008000"/>
                </a:solidFill>
              </a:rPr>
              <a:t>Nova</a:t>
            </a:r>
          </a:p>
          <a:p>
            <a:pPr lvl="1"/>
            <a:r>
              <a:rPr lang="en-US" altLang="en-US"/>
              <a:t>Manages the lifecycle of compute instances in an OpenStack environment</a:t>
            </a:r>
          </a:p>
          <a:p>
            <a:pPr lvl="1"/>
            <a:r>
              <a:rPr lang="en-US" altLang="en-US"/>
              <a:t>Responsibilities include spawning, scheduling and decommissioning of virtual machines on demand</a:t>
            </a:r>
          </a:p>
          <a:p>
            <a:pPr lvl="1"/>
            <a:r>
              <a:rPr lang="en-US" altLang="en-US"/>
              <a:t>Virtualisation agnostic</a:t>
            </a:r>
          </a:p>
          <a:p>
            <a:pPr lvl="2"/>
            <a:r>
              <a:rPr lang="en-US" altLang="en-US" sz="2200"/>
              <a:t>Libvirt</a:t>
            </a:r>
          </a:p>
          <a:p>
            <a:pPr lvl="3"/>
            <a:r>
              <a:rPr lang="en-US" altLang="en-US"/>
              <a:t>open source API, daemon and tools for managing platform virtualisation including support for Kernel based virtual machine (KVM), Quick Emulator (QEMU), Xen, Lightweight Linux Container System (LXC)</a:t>
            </a:r>
          </a:p>
          <a:p>
            <a:pPr lvl="2"/>
            <a:r>
              <a:rPr lang="en-US" altLang="en-US" sz="2200"/>
              <a:t>XenAPI, Hyper-V, VMWare ESX, </a:t>
            </a:r>
          </a:p>
          <a:p>
            <a:pPr lvl="2"/>
            <a:r>
              <a:rPr lang="en-US" altLang="en-US" sz="2200"/>
              <a:t>Docker (more later from Luca)</a:t>
            </a:r>
          </a:p>
          <a:p>
            <a:pPr lvl="2"/>
            <a:r>
              <a:rPr lang="en-US" altLang="en-US" sz="220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0591-4CC1-D04F-8047-22F975C3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5240084"/>
            <a:ext cx="2447256" cy="15828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RO-2010-blue">
  <a:themeElements>
    <a:clrScheme name="MRO-2010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RO-2010-blue">
      <a:majorFont>
        <a:latin typeface="MS Reference Sans Serif"/>
        <a:ea typeface="ＭＳ Ｐゴシック"/>
        <a:cs typeface=""/>
      </a:majorFont>
      <a:minorFont>
        <a:latin typeface="MS Reference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RO-2010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MRO-2010-blue</Template>
  <TotalTime>10576</TotalTime>
  <Words>1367</Words>
  <Application>Microsoft Macintosh PowerPoint</Application>
  <PresentationFormat>On-screen Show (4:3)</PresentationFormat>
  <Paragraphs>170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ＭＳ Ｐゴシック</vt:lpstr>
      <vt:lpstr>MS Reference Sans Serif</vt:lpstr>
      <vt:lpstr>Calibri</vt:lpstr>
      <vt:lpstr>Abadi MT Condensed Extra Bold</vt:lpstr>
      <vt:lpstr>MRO-2010-blue</vt:lpstr>
      <vt:lpstr>Custom Design</vt:lpstr>
      <vt:lpstr>Lecture 9.2 – OpenStack &amp; Comparing and Contrasting AWS with NeCTAR Cloud Professor Richard O. Sinnott &amp; Farzad Khodadadi  University of Melbourne rsinnott@unimelb.edu.au </vt:lpstr>
      <vt:lpstr>&amp;</vt:lpstr>
      <vt:lpstr>&amp;</vt:lpstr>
      <vt:lpstr>OpenStack</vt:lpstr>
      <vt:lpstr>OpenStack Components</vt:lpstr>
      <vt:lpstr>(Simplified) OpenStack Architecture</vt:lpstr>
      <vt:lpstr>(Simplified) User Perspective</vt:lpstr>
      <vt:lpstr>Key Services::Identity Service</vt:lpstr>
      <vt:lpstr>Key Services::Compute</vt:lpstr>
      <vt:lpstr>Key Services::Compute</vt:lpstr>
      <vt:lpstr>Simplified (Scalable) Nova Architecture</vt:lpstr>
      <vt:lpstr>Key Services::Object Storage </vt:lpstr>
      <vt:lpstr>Key Services::Block Storage </vt:lpstr>
      <vt:lpstr>Key Services::Image Service</vt:lpstr>
      <vt:lpstr>Key Services::Networking </vt:lpstr>
      <vt:lpstr>Key Services::Dashboard  </vt:lpstr>
      <vt:lpstr>Key Services::Database Service</vt:lpstr>
      <vt:lpstr>Key Services::Data Processing Service</vt:lpstr>
      <vt:lpstr>Key Services::Orchestration Service</vt:lpstr>
      <vt:lpstr>Key Services::Orchestration Service</vt:lpstr>
      <vt:lpstr>Creating Stacks in NeCTAR</vt:lpstr>
      <vt:lpstr>Demonstration of HEAT</vt:lpstr>
      <vt:lpstr>References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</dc:creator>
  <cp:lastModifiedBy>Richard Sinnott</cp:lastModifiedBy>
  <cp:revision>421</cp:revision>
  <dcterms:created xsi:type="dcterms:W3CDTF">2010-01-18T06:33:22Z</dcterms:created>
  <dcterms:modified xsi:type="dcterms:W3CDTF">2019-05-07T06:20:55Z</dcterms:modified>
</cp:coreProperties>
</file>