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/>
        </p:nvSpPr>
        <p:spPr>
          <a:xfrm>
            <a:off x="4278240" y="10156680"/>
            <a:ext cx="3265200" cy="5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/>
          <p:nvPr/>
        </p:nvSpPr>
        <p:spPr>
          <a:xfrm>
            <a:off x="4398840" y="9555120"/>
            <a:ext cx="3331800" cy="4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/>
          <p:nvPr/>
        </p:nvSpPr>
        <p:spPr>
          <a:xfrm>
            <a:off x="4398840" y="9555120"/>
            <a:ext cx="3335040" cy="4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/>
          <p:nvPr/>
        </p:nvSpPr>
        <p:spPr>
          <a:xfrm>
            <a:off x="4398840" y="9555120"/>
            <a:ext cx="333648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/>
          <p:nvPr/>
        </p:nvSpPr>
        <p:spPr>
          <a:xfrm>
            <a:off x="0" y="0"/>
            <a:ext cx="3958920" cy="3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96920" marR="0" lvl="0" indent="-196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A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University of Melbourne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:notes"/>
          <p:cNvSpPr/>
          <p:nvPr/>
        </p:nvSpPr>
        <p:spPr>
          <a:xfrm>
            <a:off x="5180040" y="0"/>
            <a:ext cx="3958920" cy="3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96920" marR="0" lvl="0" indent="-19656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A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MELBOURNE RESEARCH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:notes"/>
          <p:cNvSpPr/>
          <p:nvPr/>
        </p:nvSpPr>
        <p:spPr>
          <a:xfrm>
            <a:off x="0" y="6513480"/>
            <a:ext cx="3958920" cy="3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196920" marR="0" lvl="0" indent="-196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A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www.research.unimelb.edu.au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:notes"/>
          <p:cNvSpPr/>
          <p:nvPr/>
        </p:nvSpPr>
        <p:spPr>
          <a:xfrm>
            <a:off x="914400" y="3257640"/>
            <a:ext cx="7311600" cy="308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480" cy="47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/>
        </p:nvSpPr>
        <p:spPr>
          <a:xfrm>
            <a:off x="4278240" y="10156680"/>
            <a:ext cx="3265200" cy="5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/>
          <p:nvPr/>
        </p:nvSpPr>
        <p:spPr>
          <a:xfrm>
            <a:off x="4398840" y="9555120"/>
            <a:ext cx="3331800" cy="4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/>
          <p:nvPr/>
        </p:nvSpPr>
        <p:spPr>
          <a:xfrm>
            <a:off x="4398840" y="9555120"/>
            <a:ext cx="3335040" cy="4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/>
          <p:nvPr/>
        </p:nvSpPr>
        <p:spPr>
          <a:xfrm>
            <a:off x="4398840" y="9555120"/>
            <a:ext cx="333648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/>
          <p:nvPr/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480" cy="47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7a8a8dac_0_32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547a8a8dac_0_32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47a8a8dac_0_32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47a8a8dac_0_32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47a8a8dac_0_32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47a8a8dac_0_32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547a8a8dac_0_32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547a8a8da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7a8a8dac_0_43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47a8a8dac_0_43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47a8a8dac_0_43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547a8a8dac_0_43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547a8a8dac_0_43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47a8a8dac_0_43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547a8a8dac_0_43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47a8a8da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7a8a8dac_0_66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547a8a8dac_0_66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47a8a8dac_0_66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547a8a8dac_0_66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47a8a8dac_0_66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547a8a8dac_0_66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47a8a8dac_0_66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547a8a8d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7a8a8dac_0_77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47a8a8dac_0_77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47a8a8dac_0_77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47a8a8dac_0_77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47a8a8dac_0_77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47a8a8dac_0_77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47a8a8dac_0_77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547a8a8da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7a8a8dac_0_55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547a8a8dac_0_55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547a8a8dac_0_55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47a8a8dac_0_55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47a8a8dac_0_55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47a8a8dac_0_55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547a8a8dac_0_55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547a8a8da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9b4f9e58_0_3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569b4f9e58_0_3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569b4f9e58_0_3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69b4f9e58_0_3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69b4f9e58_0_3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569b4f9e58_0_3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569b4f9e58_0_3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569b4f9e5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7e857cf3f_0_24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57e857cf3f_0_24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7e857cf3f_0_24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7e857cf3f_0_24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57e857cf3f_0_24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7e857cf3f_0_24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57e857cf3f_0_24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57e857cf3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7e857cf3f_0_12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57e857cf3f_0_12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7e857cf3f_0_12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57e857cf3f_0_12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57e857cf3f_0_12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57e857cf3f_0_12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57e857cf3f_0_12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57e857cf3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7e857cf3f_0_36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57e857cf3f_0_36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57e857cf3f_0_36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57e857cf3f_0_36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7e857cf3f_0_36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57e857cf3f_0_36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7e857cf3f_0_36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57e857cf3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/>
        </p:nvSpPr>
        <p:spPr>
          <a:xfrm>
            <a:off x="4278240" y="10156680"/>
            <a:ext cx="3265200" cy="5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:notes"/>
          <p:cNvSpPr/>
          <p:nvPr/>
        </p:nvSpPr>
        <p:spPr>
          <a:xfrm>
            <a:off x="4398840" y="9555120"/>
            <a:ext cx="3331800" cy="4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/>
          <p:nvPr/>
        </p:nvSpPr>
        <p:spPr>
          <a:xfrm>
            <a:off x="4398840" y="9555120"/>
            <a:ext cx="3335040" cy="4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/>
          <p:nvPr/>
        </p:nvSpPr>
        <p:spPr>
          <a:xfrm>
            <a:off x="4398840" y="9555120"/>
            <a:ext cx="333648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/>
          <p:nvPr/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-How  many are familiar with relaitonal algebra: Normal forms, Candidate keys, relations 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How many are familiar with OLAP, Data Warehousing, Fct table, Dimensions, Hierrachies 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480" cy="47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7e857cf3f_0_0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57e857cf3f_0_0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57e857cf3f_0_0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57e857cf3f_0_0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57e857cf3f_0_0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57e857cf3f_0_0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57e857cf3f_0_0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57e857cf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/>
        </p:nvSpPr>
        <p:spPr>
          <a:xfrm>
            <a:off x="4278240" y="10156680"/>
            <a:ext cx="3265200" cy="5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/>
          <p:nvPr/>
        </p:nvSpPr>
        <p:spPr>
          <a:xfrm>
            <a:off x="4398840" y="9555120"/>
            <a:ext cx="3331800" cy="4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/>
          <p:nvPr/>
        </p:nvSpPr>
        <p:spPr>
          <a:xfrm>
            <a:off x="4398840" y="9555120"/>
            <a:ext cx="3335040" cy="4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/>
          <p:nvPr/>
        </p:nvSpPr>
        <p:spPr>
          <a:xfrm>
            <a:off x="4398840" y="9555120"/>
            <a:ext cx="333648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/>
          <p:nvPr/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480" cy="47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/>
        </p:nvSpPr>
        <p:spPr>
          <a:xfrm>
            <a:off x="4278240" y="10156680"/>
            <a:ext cx="3265200" cy="5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/>
          <p:nvPr/>
        </p:nvSpPr>
        <p:spPr>
          <a:xfrm>
            <a:off x="4398840" y="9555120"/>
            <a:ext cx="3331800" cy="4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/>
          <p:nvPr/>
        </p:nvSpPr>
        <p:spPr>
          <a:xfrm>
            <a:off x="4398840" y="9555120"/>
            <a:ext cx="3335040" cy="4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/>
          <p:nvPr/>
        </p:nvSpPr>
        <p:spPr>
          <a:xfrm>
            <a:off x="4398840" y="9555120"/>
            <a:ext cx="333648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/>
          <p:nvPr/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480" cy="47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/>
        </p:nvSpPr>
        <p:spPr>
          <a:xfrm>
            <a:off x="4278240" y="10156680"/>
            <a:ext cx="3265200" cy="5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/>
          <p:nvPr/>
        </p:nvSpPr>
        <p:spPr>
          <a:xfrm>
            <a:off x="4398840" y="9555120"/>
            <a:ext cx="3331800" cy="4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/>
          <p:nvPr/>
        </p:nvSpPr>
        <p:spPr>
          <a:xfrm>
            <a:off x="4398840" y="9555120"/>
            <a:ext cx="3335040" cy="4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/>
          <p:nvPr/>
        </p:nvSpPr>
        <p:spPr>
          <a:xfrm>
            <a:off x="4398840" y="9555120"/>
            <a:ext cx="333648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/>
          <p:nvPr/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480" cy="47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c9589ef0_0_0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9c9589ef0_0_0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9c9589ef0_0_0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9c9589ef0_0_0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9c9589ef0_0_0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9c9589ef0_0_0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59c9589ef0_0_0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59c9589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7a8a8dac_0_11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47a8a8dac_0_11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547a8a8dac_0_11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547a8a8dac_0_11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547a8a8dac_0_11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47a8a8dac_0_11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47a8a8dac_0_11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547a8a8da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7a8a8dac_0_0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547a8a8dac_0_0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47a8a8dac_0_0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547a8a8dac_0_0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547a8a8dac_0_0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47a8a8dac_0_0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47a8a8dac_0_0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547a8a8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7a8a8dac_0_22:notes"/>
          <p:cNvSpPr/>
          <p:nvPr/>
        </p:nvSpPr>
        <p:spPr>
          <a:xfrm>
            <a:off x="4278240" y="10156680"/>
            <a:ext cx="3265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547a8a8dac_0_22:notes"/>
          <p:cNvSpPr/>
          <p:nvPr/>
        </p:nvSpPr>
        <p:spPr>
          <a:xfrm>
            <a:off x="4278240" y="10156680"/>
            <a:ext cx="3268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47a8a8dac_0_22:notes"/>
          <p:cNvSpPr/>
          <p:nvPr/>
        </p:nvSpPr>
        <p:spPr>
          <a:xfrm>
            <a:off x="4398840" y="9555120"/>
            <a:ext cx="333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47a8a8dac_0_22:notes"/>
          <p:cNvSpPr/>
          <p:nvPr/>
        </p:nvSpPr>
        <p:spPr>
          <a:xfrm>
            <a:off x="4398840" y="9555120"/>
            <a:ext cx="3335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47a8a8dac_0_22:notes"/>
          <p:cNvSpPr/>
          <p:nvPr/>
        </p:nvSpPr>
        <p:spPr>
          <a:xfrm>
            <a:off x="4398840" y="9555120"/>
            <a:ext cx="333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547a8a8dac_0_22:notes"/>
          <p:cNvSpPr/>
          <p:nvPr/>
        </p:nvSpPr>
        <p:spPr>
          <a:xfrm>
            <a:off x="777960" y="4776840"/>
            <a:ext cx="6216000" cy="4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547a8a8dac_0_22:notes"/>
          <p:cNvSpPr txBox="1">
            <a:spLocks noGrp="1"/>
          </p:cNvSpPr>
          <p:nvPr>
            <p:ph type="body" idx="1"/>
          </p:nvPr>
        </p:nvSpPr>
        <p:spPr>
          <a:xfrm>
            <a:off x="755640" y="5078520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547a8a8d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0.0.0.0:8080/function/wcm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RIN/comp9002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612720" y="4052880"/>
            <a:ext cx="777204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9.3 – </a:t>
            </a:r>
            <a:r>
              <a:rPr lang="en-AU" sz="2800" i="1" dirty="0"/>
              <a:t>Serverless </a:t>
            </a:r>
            <a:endParaRPr sz="2800" i="1"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i="1" dirty="0"/>
              <a:t>(Function as a Service (</a:t>
            </a:r>
            <a:r>
              <a:rPr lang="en-AU" sz="2800" i="1" dirty="0" err="1"/>
              <a:t>FaaS</a:t>
            </a:r>
            <a:r>
              <a:rPr lang="en-AU" sz="2800" i="1" dirty="0"/>
              <a:t>))</a:t>
            </a:r>
            <a:r>
              <a:rPr lang="en-A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 </a:t>
            </a:r>
            <a:r>
              <a:rPr lang="en-AU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Morandini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Architect – AURIN Project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Melbourne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luca.morandini@unimelb.edu.au</a:t>
            </a:r>
            <a:r>
              <a:rPr lang="en-A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720" y="1484280"/>
            <a:ext cx="1437840" cy="144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0" y="0"/>
            <a:ext cx="91404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Side-effect Free Functions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184325" y="549349"/>
            <a:ext cx="8500800" cy="6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/>
              <a:t>A function that does not modify the state of the system is said to be </a:t>
            </a:r>
            <a:r>
              <a:rPr lang="en-AU" sz="2400" i="1" dirty="0"/>
              <a:t>side-effect free</a:t>
            </a:r>
            <a:r>
              <a:rPr lang="en-AU" sz="2400" dirty="0"/>
              <a:t> (for instance, a function that takes an image and returns a thumbnail of that image)</a:t>
            </a:r>
            <a:endParaRPr sz="2400" dirty="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/>
              <a:t>A function that changes the system somehow is not side-effect free (for instance, a function that writes to the file system the thumbnail of an image)</a:t>
            </a:r>
            <a:endParaRPr sz="2400" dirty="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4059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/>
              <a:t>Side-effect free functions can be run in parallel, and are guaranteed to return the same output from the same input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4059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/>
              <a:t>Side-effects, however, are almost inevitable in a relatively complex system. Therefore consideration must be given on how to make functions with side effects run in parallel, as typically required in </a:t>
            </a:r>
            <a:r>
              <a:rPr lang="en-AU" sz="2400" dirty="0" err="1"/>
              <a:t>FaaS</a:t>
            </a:r>
            <a:r>
              <a:rPr lang="en-AU" sz="2400" dirty="0"/>
              <a:t> environments. 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Stateful/Stateless Functions #1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184325" y="549349"/>
            <a:ext cx="8500800" cy="6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A subset of functions with side-effects is composed of </a:t>
            </a:r>
            <a:r>
              <a:rPr lang="en-AU" sz="2400" i="1"/>
              <a:t>stateful functions</a:t>
            </a:r>
            <a:endParaRPr sz="240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A stateful function is one whose output changes in relation to internally stored information (hence its input cannot entirely predict its output), e.g. a function that adds items to a “shopping cart” and retains that information internally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Conversely, a </a:t>
            </a:r>
            <a:r>
              <a:rPr lang="en-AU" sz="2400" i="1"/>
              <a:t>stateless function</a:t>
            </a:r>
            <a:r>
              <a:rPr lang="en-AU" sz="2400"/>
              <a:t> is one that does not store information internally, e.g. adding an item to a “shopping cart” stored in a DBMS service and not internally would make the function above stateless, but not side-effect free.</a:t>
            </a:r>
            <a:endParaRPr sz="240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This is important in FaaS services since there are multiple instances of the same function, and there is no guarantee the same user would call the same function instance twice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Stateful/Stateless Functions #2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000" y="705100"/>
            <a:ext cx="6566398" cy="59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Synchronous/Asynchronous Functions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184325" y="549349"/>
            <a:ext cx="8500800" cy="6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By default functions in FaaS are </a:t>
            </a:r>
            <a:r>
              <a:rPr lang="en-AU" sz="2400" i="1"/>
              <a:t>synchronous</a:t>
            </a:r>
            <a:r>
              <a:rPr lang="en-AU" sz="2400"/>
              <a:t>, hence they return their result immediately (or almost so) 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However, there may be functions that take longer to return a result, hence they incur timeouts and lock connections with clients in the process, hence it is better to transform them into </a:t>
            </a:r>
            <a:r>
              <a:rPr lang="en-AU" sz="2400" i="1"/>
              <a:t>asynchronous functions</a:t>
            </a:r>
            <a:endParaRPr sz="2400" i="1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Asynchronous functions return a code that informs the client that the execution has started, and then trigger an event when the execution completes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In more complex cases a </a:t>
            </a:r>
            <a:r>
              <a:rPr lang="en-AU" sz="2400" i="1"/>
              <a:t>publish/subscribe pattern</a:t>
            </a:r>
            <a:r>
              <a:rPr lang="en-AU" sz="2400"/>
              <a:t> involving a queuing system can be used to deal with asynchronous functions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-181080" y="276372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AU" sz="2800" b="1"/>
              <a:t>3</a:t>
            </a:r>
            <a:r>
              <a:rPr lang="en-A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AU" sz="2800" b="1"/>
              <a:t>OpenFaas Workshop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Introduction to OpenFaaS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184325" y="549349"/>
            <a:ext cx="8500800" cy="6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 err="1"/>
              <a:t>OpenFaaS</a:t>
            </a:r>
            <a:r>
              <a:rPr lang="en-AU" sz="2400" dirty="0"/>
              <a:t> is an open-source framework that uses Docker containers to deliver </a:t>
            </a:r>
            <a:r>
              <a:rPr lang="en-AU" sz="2400" dirty="0" err="1"/>
              <a:t>FaaS</a:t>
            </a:r>
            <a:r>
              <a:rPr lang="en-AU" sz="2400" dirty="0"/>
              <a:t> functionality</a:t>
            </a:r>
            <a:endParaRPr sz="2400" dirty="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/>
              <a:t>Every function in </a:t>
            </a:r>
            <a:r>
              <a:rPr lang="en-AU" sz="2400" dirty="0" err="1"/>
              <a:t>OpenFaaS</a:t>
            </a:r>
            <a:r>
              <a:rPr lang="en-AU" sz="2400" dirty="0"/>
              <a:t> is a Docker container, ensuring loose coupling between functions (functions can be written in different languages and mixed freely)</a:t>
            </a:r>
            <a:endParaRPr sz="2400" i="1" dirty="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/>
              <a:t>Functions are passed a request as an object in the language of choice and return a response as an object</a:t>
            </a:r>
            <a:endParaRPr sz="2400" dirty="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 err="1"/>
              <a:t>OpenFaaS</a:t>
            </a:r>
            <a:r>
              <a:rPr lang="en-AU" sz="2400" dirty="0"/>
              <a:t> can use either Docker Swarm or Kubernetes to manage cluster of nodes on which functions run</a:t>
            </a:r>
            <a:endParaRPr sz="2400" dirty="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/>
              <a:t>By using Docker containers as functions, </a:t>
            </a:r>
            <a:r>
              <a:rPr lang="en-AU" sz="2400" dirty="0" err="1"/>
              <a:t>OpenFaaS</a:t>
            </a:r>
            <a:r>
              <a:rPr lang="en-AU" sz="2400" dirty="0"/>
              <a:t> allow to freely mix different languages and environments... at the cost of decreased performance, as containers are inherently heavier than threads… however, by using a bit of finesse, a container with a single executable, can weight only a few MBs (check out </a:t>
            </a:r>
            <a:r>
              <a:rPr lang="en-AU" sz="24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-AU" sz="2400" b="1" dirty="0" err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hub.docker.com</a:t>
            </a:r>
            <a:r>
              <a:rPr lang="en-AU" sz="2400" b="1" dirty="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/_/scratch</a:t>
            </a:r>
            <a:r>
              <a:rPr lang="en-AU" sz="2400" dirty="0"/>
              <a:t>)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Calling Functions Defined in OpenFaaS 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184325" y="549349"/>
            <a:ext cx="8500800" cy="6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Calling a function in OpenFaaS is done via POST HTTP request, as in: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curl -XPOST\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AU" sz="2400" b="1">
                <a:solidFill>
                  <a:srgbClr val="3C78D8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http://0.0.0.0:8080/function/wcmp</a:t>
            </a: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"\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--data "Lorem ipsum dixit"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(You can use either GET or POST methods, but POST allows data of arbitrary size to be passed in the body.)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Functions are not grouped into namespaces (limited support for usernames as namespaces in OpenFaaS Cloud). You can get around this limitation with a proxy server acting as a facade (i.e. converting the </a:t>
            </a: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/maps/select/byRectangle</a:t>
            </a:r>
            <a:r>
              <a:rPr lang="en-AU" sz="2400"/>
              <a:t> path to request to a function named </a:t>
            </a: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maps__select__byRectangle</a:t>
            </a:r>
            <a:r>
              <a:rPr lang="en-AU" sz="2400"/>
              <a:t>)</a:t>
            </a:r>
            <a:endParaRPr sz="2400" i="1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Node.js Function in OpenFaaS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184325" y="549349"/>
            <a:ext cx="8500800" cy="6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module.exports = (context, callback) =&gt; {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const result = {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status: "You said: " +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JSON.stringify(event.body)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} catch (err) {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callback(err, null);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callback(null, result);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(Better access to the HTTP request can be had by using the node8-express template, which is still in beta.)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Python Function</a:t>
            </a:r>
            <a:r>
              <a:rPr lang="en-AU" sz="3200" b="1">
                <a:solidFill>
                  <a:schemeClr val="dk1"/>
                </a:solidFill>
              </a:rPr>
              <a:t> in OpenFaaS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184325" y="549349"/>
            <a:ext cx="8500800" cy="6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def handle(req):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= {"found": False}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json_req = json.loads(req)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r = requests.get(json_req["url"])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if json_req["term"] in r.text: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result = {"found": True}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   print json.dumps(result)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Auto-scalability and OpenFaaS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184325" y="549349"/>
            <a:ext cx="8500800" cy="6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OpenFaaS can add more Docker containers when a function is called more often, and remove containers when the function is called less often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The scaling-up (and down) of functions can be tied to memory or CPU utilization as well (currently only on Kubernetes-managed clusters though)</a:t>
            </a:r>
            <a:endParaRPr sz="2400" i="1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0"/>
            <a:ext cx="91404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 of the Lecture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82520" y="731880"/>
            <a:ext cx="8500680" cy="611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A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1: </a:t>
            </a:r>
            <a:r>
              <a:rPr lang="en-AU" sz="2800"/>
              <a:t>What is FaaS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AU" sz="2200"/>
              <a:t>Serverless / FaaS defined</a:t>
            </a:r>
            <a:endParaRPr sz="2200"/>
          </a:p>
          <a:p>
            <a:pPr marL="914400" marR="0" lvl="1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AU" sz="2200"/>
              <a:t>Why functions?</a:t>
            </a:r>
            <a:endParaRPr sz="2200"/>
          </a:p>
          <a:p>
            <a:pPr marL="914400" marR="0" lvl="1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AU" sz="2200"/>
              <a:t>FaaS services and frameworks</a:t>
            </a:r>
            <a:endParaRPr sz="22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A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2: </a:t>
            </a:r>
            <a:r>
              <a:rPr lang="en-AU" sz="2800"/>
              <a:t>More About Functions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AU" sz="2200"/>
              <a:t>Functions with side-effects </a:t>
            </a:r>
            <a:endParaRPr sz="2200"/>
          </a:p>
          <a:p>
            <a:pPr marL="914400" marR="0" lvl="1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AU" sz="2200"/>
              <a:t>Stateful/stateless functions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AU" sz="2200"/>
              <a:t>Synchronous/Asynchronous functions</a:t>
            </a:r>
            <a:endParaRPr sz="22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A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3: </a:t>
            </a:r>
            <a:r>
              <a:rPr lang="en-AU" sz="2800"/>
              <a:t>OpenFaaS Workshop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AU" sz="2200"/>
              <a:t>OpenFaaS Architecture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AU" sz="2200"/>
              <a:t>Cluster Set-up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AU" sz="2200"/>
              <a:t>Function Deployment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Workshop repository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184325" y="549349"/>
            <a:ext cx="8500800" cy="6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Use git to clone the </a:t>
            </a:r>
            <a:r>
              <a:rPr lang="en-AU" sz="2400">
                <a:solidFill>
                  <a:schemeClr val="dk1"/>
                </a:solidFill>
              </a:rPr>
              <a:t>repository at: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 </a:t>
            </a:r>
            <a:r>
              <a:rPr lang="en-AU" sz="2400" b="1">
                <a:solidFill>
                  <a:srgbClr val="3C78D8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https://github.com/AURIN/comp90024</a:t>
            </a:r>
            <a:r>
              <a:rPr lang="en-AU" sz="2400"/>
              <a:t> 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Go to the </a:t>
            </a: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openfaas</a:t>
            </a:r>
            <a:r>
              <a:rPr lang="en-AU" sz="2400"/>
              <a:t> directory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Follow the instructions in the</a:t>
            </a:r>
            <a:r>
              <a:rPr lang="en-AU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In addition, </a:t>
            </a:r>
            <a:r>
              <a:rPr lang="en-AU" sz="2400">
                <a:solidFill>
                  <a:schemeClr val="dk1"/>
                </a:solidFill>
              </a:rPr>
              <a:t>if you want to see an example of an application built on OpenFaaS, you may have a look at: </a:t>
            </a:r>
            <a:r>
              <a:rPr lang="en-AU" sz="2400" b="1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https://github.com/aurin/pgfaas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181080" y="2763720"/>
            <a:ext cx="91404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1: </a:t>
            </a:r>
            <a:r>
              <a:rPr lang="en-AU" sz="2800" b="1"/>
              <a:t>What is Function as a Service (FaaS) ?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91404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Disambiguation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84325" y="549349"/>
            <a:ext cx="8500800" cy="57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FaaS is also know as </a:t>
            </a:r>
            <a:r>
              <a:rPr lang="en-AU" sz="2400" i="1"/>
              <a:t>Serverless computing</a:t>
            </a:r>
            <a:r>
              <a:rPr lang="en-AU" sz="2400"/>
              <a:t> (more catchy, but less precise)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2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The idea behind Serverless/FaaS is to develop software applications without bothering with the infrastructure (especially scaling-up and down as load increases or decreases)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2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Therefore, it is more </a:t>
            </a:r>
            <a:r>
              <a:rPr lang="en-AU" sz="2400" i="1">
                <a:solidFill>
                  <a:schemeClr val="dk1"/>
                </a:solidFill>
              </a:rPr>
              <a:t>Server-unseen than</a:t>
            </a:r>
            <a:r>
              <a:rPr lang="en-AU" sz="2400"/>
              <a:t> </a:t>
            </a:r>
            <a:r>
              <a:rPr lang="en-AU" sz="2400" i="1"/>
              <a:t>Server-less</a:t>
            </a:r>
            <a:r>
              <a:rPr lang="en-AU" sz="2400"/>
              <a:t> 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2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A FaaS service allows functions to be added, removed, updated, executed, and auto-scaled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2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FaaS is, in a way, an extreme form of </a:t>
            </a:r>
            <a:r>
              <a:rPr lang="en-AU" sz="2400" i="1"/>
              <a:t>microservice architecture</a:t>
            </a:r>
            <a:endParaRPr sz="24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04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Why Functions?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84325" y="549347"/>
            <a:ext cx="8500800" cy="5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 dirty="0"/>
              <a:t>A </a:t>
            </a:r>
            <a:r>
              <a:rPr lang="en-AU" sz="2400" i="1" dirty="0"/>
              <a:t>function</a:t>
            </a:r>
            <a:r>
              <a:rPr lang="en-AU" sz="2400" dirty="0"/>
              <a:t> in computer science is typically a piece of code that takes in parameters and returns a value</a:t>
            </a:r>
            <a:endParaRPr sz="2400" dirty="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 dirty="0"/>
              <a:t>Functions are the founding concept of </a:t>
            </a:r>
            <a:r>
              <a:rPr lang="en-AU" sz="2400" i="1" dirty="0"/>
              <a:t>functional programming</a:t>
            </a:r>
            <a:r>
              <a:rPr lang="en-AU" sz="2400" dirty="0"/>
              <a:t> - one of the oldest programming paradigms </a:t>
            </a:r>
            <a:endParaRPr sz="2400" dirty="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 dirty="0"/>
              <a:t>Functions are - or should be - free of </a:t>
            </a:r>
            <a:r>
              <a:rPr lang="en-AU" sz="2400" i="1" dirty="0"/>
              <a:t>side-effects</a:t>
            </a:r>
            <a:r>
              <a:rPr lang="en-AU" sz="2400" dirty="0"/>
              <a:t>, </a:t>
            </a:r>
            <a:r>
              <a:rPr lang="en-AU" sz="2400" i="1" dirty="0"/>
              <a:t>ephemeral</a:t>
            </a:r>
            <a:r>
              <a:rPr lang="en-AU" sz="2400" dirty="0"/>
              <a:t> and </a:t>
            </a:r>
            <a:r>
              <a:rPr lang="en-AU" sz="2400" i="1" dirty="0"/>
              <a:t>stateless</a:t>
            </a:r>
            <a:r>
              <a:rPr lang="en-AU" sz="2400" dirty="0"/>
              <a:t>, which make them ideal for parallel execution and rapid scaling-up and -down, hence their use in </a:t>
            </a:r>
            <a:r>
              <a:rPr lang="en-AU" sz="2400" dirty="0" err="1"/>
              <a:t>FaaS</a:t>
            </a:r>
            <a:r>
              <a:rPr lang="en-AU" sz="2400" dirty="0"/>
              <a:t> (more on this topic later)</a:t>
            </a:r>
            <a:endParaRPr sz="2400" dirty="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Why FaaS?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84325" y="549347"/>
            <a:ext cx="8500800" cy="5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Simpler deployment (the service provider takes care of the infrastructure)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/>
              <a:t>Reduced computing costs (only the time during which functions are executed is billed)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/>
              <a:t>Reduced application complexity due to loosely-coupled architecture 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FaaS Applications?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84325" y="549350"/>
            <a:ext cx="8500800" cy="6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Functions are triggered by events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/>
              <a:t>Functions can call each other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/>
              <a:t>Functions and events can be combined to build software applications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/>
              <a:t>For instance: a function can be triggered every hour (say, to compress log files), or every time disk space on a volume is scarce (to remove old log files), or when a pull-request is closed in GitHub, or when a message is stored in a queue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/>
              <a:t>Combining event-driven scenarios and functions resembles how User Interface software is built: user actions trigger the execution of pieces of code</a:t>
            </a:r>
            <a:endParaRPr i="1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0" y="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/>
              <a:t>FaaS Services and Frameworks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84325" y="549349"/>
            <a:ext cx="8500800" cy="6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96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The first widely available FaaS service was Amazon’s AWS Lambda. Since then Google Cloud Functions (part of Firebase) and Azure Functions by Microsoft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2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All of the FaaS </a:t>
            </a:r>
            <a:r>
              <a:rPr lang="en-AU" sz="2400">
                <a:solidFill>
                  <a:schemeClr val="dk1"/>
                </a:solidFill>
              </a:rPr>
              <a:t>above </a:t>
            </a:r>
            <a:r>
              <a:rPr lang="en-AU" sz="2400"/>
              <a:t>allow functions to use the services of their respective platforms, thus providing a rich development environment</a:t>
            </a:r>
            <a:endParaRPr sz="240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2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There are several open-source frameworks (</a:t>
            </a:r>
            <a:r>
              <a:rPr lang="en-AU" sz="2400" i="1"/>
              <a:t>f</a:t>
            </a:r>
            <a:r>
              <a:rPr lang="en-AU" sz="2400" i="1">
                <a:solidFill>
                  <a:schemeClr val="dk1"/>
                </a:solidFill>
              </a:rPr>
              <a:t>untainers</a:t>
            </a:r>
            <a:r>
              <a:rPr lang="en-AU" sz="2400">
                <a:solidFill>
                  <a:schemeClr val="dk1"/>
                </a:solidFill>
              </a:rPr>
              <a:t> - or </a:t>
            </a:r>
            <a:r>
              <a:rPr lang="en-AU" sz="2400" i="1">
                <a:solidFill>
                  <a:schemeClr val="dk1"/>
                </a:solidFill>
              </a:rPr>
              <a:t>fun</a:t>
            </a:r>
            <a:r>
              <a:rPr lang="en-AU" sz="2400">
                <a:solidFill>
                  <a:schemeClr val="dk1"/>
                </a:solidFill>
              </a:rPr>
              <a:t>ctions conta</a:t>
            </a:r>
            <a:r>
              <a:rPr lang="en-AU" sz="2400" i="1">
                <a:solidFill>
                  <a:schemeClr val="dk1"/>
                </a:solidFill>
              </a:rPr>
              <a:t>iners</a:t>
            </a:r>
            <a:r>
              <a:rPr lang="en-AU" sz="2400"/>
              <a:t>) such as </a:t>
            </a:r>
            <a:r>
              <a:rPr lang="en-AU" sz="2400" i="1"/>
              <a:t>Apache OpenWhisk</a:t>
            </a:r>
            <a:r>
              <a:rPr lang="en-AU" sz="2400"/>
              <a:t>, </a:t>
            </a:r>
            <a:r>
              <a:rPr lang="en-AU" sz="2400" i="1"/>
              <a:t>OpenFaas</a:t>
            </a:r>
            <a:r>
              <a:rPr lang="en-AU" sz="2400"/>
              <a:t>, and </a:t>
            </a:r>
            <a:r>
              <a:rPr lang="en-AU" sz="2400" i="1"/>
              <a:t>Kubernetes Knative</a:t>
            </a:r>
            <a:endParaRPr i="1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2" indent="-4059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AU" sz="2400"/>
              <a:t>The main difference between proprietary FaaS services and open-source FaaS frameworks is that the latter can be deployed on your cluster, peered into, disassembled, and improved by </a:t>
            </a:r>
            <a:r>
              <a:rPr lang="en-AU" sz="2400" u="sng"/>
              <a:t>you</a:t>
            </a:r>
            <a:r>
              <a:rPr lang="en-AU" sz="2400"/>
              <a:t>.</a:t>
            </a:r>
            <a:endParaRPr sz="2400"/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-181080" y="2763720"/>
            <a:ext cx="9140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2: M</a:t>
            </a:r>
            <a:r>
              <a:rPr lang="en-AU" sz="2800" b="1"/>
              <a:t>o</a:t>
            </a:r>
            <a:r>
              <a:rPr lang="en-A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 </a:t>
            </a:r>
            <a:r>
              <a:rPr lang="en-AU" sz="2800" b="1"/>
              <a:t>A</a:t>
            </a:r>
            <a:r>
              <a:rPr lang="en-AU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bout </a:t>
            </a:r>
            <a:r>
              <a:rPr lang="en-AU" sz="2800" b="1"/>
              <a:t>Functions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1482</Words>
  <Application>Microsoft Macintosh PowerPoint</Application>
  <PresentationFormat>On-screen Show (4:3)</PresentationFormat>
  <Paragraphs>166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Sinnott</cp:lastModifiedBy>
  <cp:revision>2</cp:revision>
  <dcterms:modified xsi:type="dcterms:W3CDTF">2019-05-07T06:48:48Z</dcterms:modified>
</cp:coreProperties>
</file>