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sldIdLst>
    <p:sldId id="258" r:id="rId2"/>
    <p:sldId id="271" r:id="rId3"/>
    <p:sldId id="279" r:id="rId4"/>
    <p:sldId id="270" r:id="rId5"/>
    <p:sldId id="272" r:id="rId6"/>
    <p:sldId id="280" r:id="rId7"/>
    <p:sldId id="281" r:id="rId8"/>
    <p:sldId id="274" r:id="rId9"/>
    <p:sldId id="28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5" autoAdjust="0"/>
    <p:restoredTop sz="88148" autoAdjust="0"/>
  </p:normalViewPr>
  <p:slideViewPr>
    <p:cSldViewPr>
      <p:cViewPr varScale="1">
        <p:scale>
          <a:sx n="62" d="100"/>
          <a:sy n="62" d="100"/>
        </p:scale>
        <p:origin x="-612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0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5E15E-E3B2-46E8-9250-9728B08E14C2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01C54-45AD-4D1D-BFC7-D9248BA29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741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63613" eaLnBrk="0" hangingPunct="0"/>
            <a:r>
              <a:rPr kumimoji="0" lang="en-US" altLang="ko-KR" sz="1000" i="1"/>
              <a:t>1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297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97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6575"/>
            <a:ext cx="5030787" cy="411003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425" tIns="49212" rIns="98425" bIns="49212"/>
          <a:lstStyle/>
          <a:p>
            <a:pPr defTabSz="974725"/>
            <a:endParaRPr lang="en-US" altLang="ko-KR" smtClean="0">
              <a:latin typeface="Arial" pitchFamily="34" charset="0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9140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63613" eaLnBrk="0" hangingPunct="0"/>
            <a:r>
              <a:rPr kumimoji="0" lang="en-US" altLang="ko-KR" sz="1000" i="1"/>
              <a:t>2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072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425" tIns="49212" rIns="98425" bIns="49212"/>
          <a:lstStyle/>
          <a:p>
            <a:endParaRPr lang="en-US" altLang="ko-KR" smtClean="0">
              <a:latin typeface="Arial" pitchFamily="34" charset="0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1168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63613" eaLnBrk="0" hangingPunct="0"/>
            <a:r>
              <a:rPr kumimoji="0" lang="en-US" altLang="ko-KR" sz="1000" i="1"/>
              <a:t>2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072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425" tIns="49212" rIns="98425" bIns="49212"/>
          <a:lstStyle/>
          <a:p>
            <a:endParaRPr lang="en-US" altLang="ko-KR" smtClean="0">
              <a:latin typeface="Arial" pitchFamily="34" charset="0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699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63613" eaLnBrk="0" hangingPunct="0"/>
            <a:r>
              <a:rPr kumimoji="0" lang="en-US" altLang="ko-KR" sz="1000" i="1"/>
              <a:t>2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072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425" tIns="49212" rIns="98425" bIns="49212"/>
          <a:lstStyle/>
          <a:p>
            <a:endParaRPr lang="en-US" altLang="ko-KR" smtClean="0">
              <a:latin typeface="Arial" pitchFamily="34" charset="0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4030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63613" eaLnBrk="0" hangingPunct="0"/>
            <a:r>
              <a:rPr kumimoji="0" lang="en-US" altLang="ko-KR" sz="1000" i="1"/>
              <a:t>2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072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425" tIns="49212" rIns="98425" bIns="49212"/>
          <a:lstStyle/>
          <a:p>
            <a:endParaRPr lang="en-US" altLang="ko-KR" smtClean="0">
              <a:latin typeface="Arial" pitchFamily="34" charset="0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8775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63613" eaLnBrk="0" hangingPunct="0"/>
            <a:r>
              <a:rPr kumimoji="0" lang="en-US" altLang="ko-KR" sz="1000" i="1"/>
              <a:t>2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072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425" tIns="49212" rIns="98425" bIns="49212"/>
          <a:lstStyle/>
          <a:p>
            <a:endParaRPr lang="en-US" altLang="ko-KR" smtClean="0">
              <a:latin typeface="Arial" pitchFamily="34" charset="0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8487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63613" eaLnBrk="0" hangingPunct="0"/>
            <a:r>
              <a:rPr kumimoji="0" lang="en-US" altLang="ko-KR" sz="1000" i="1"/>
              <a:t>2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072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425" tIns="49212" rIns="98425" bIns="49212"/>
          <a:lstStyle/>
          <a:p>
            <a:endParaRPr lang="en-US" altLang="ko-KR" smtClean="0">
              <a:latin typeface="Arial" pitchFamily="34" charset="0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5726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63613" eaLnBrk="0" hangingPunct="0"/>
            <a:r>
              <a:rPr kumimoji="0" lang="en-US" altLang="ko-KR" sz="1000" i="1"/>
              <a:t>2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072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425" tIns="49212" rIns="98425" bIns="49212"/>
          <a:lstStyle/>
          <a:p>
            <a:endParaRPr lang="en-US" altLang="ko-KR" smtClean="0">
              <a:latin typeface="Arial" pitchFamily="34" charset="0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0106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63613" eaLnBrk="0" hangingPunct="0"/>
            <a:r>
              <a:rPr kumimoji="0" lang="en-US" altLang="ko-KR" sz="1000" i="1"/>
              <a:t>2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072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425" tIns="49212" rIns="98425" bIns="49212"/>
          <a:lstStyle/>
          <a:p>
            <a:endParaRPr lang="en-US" altLang="ko-KR" smtClean="0">
              <a:latin typeface="Arial" pitchFamily="34" charset="0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0106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latinLnBrk="1"/>
            <a:r>
              <a:rPr lang="zh-CN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itchFamily="2" charset="-122"/>
                <a:ea typeface="华文楷体" pitchFamily="2" charset="-122"/>
              </a:rPr>
              <a:t>浙江大学城市学院移动互联应用实验室 </a:t>
            </a:r>
            <a:endParaRPr lang="en-US" altLang="zh-CN" b="1" smtClean="0">
              <a:solidFill>
                <a:schemeClr val="tx2">
                  <a:lumMod val="60000"/>
                  <a:lumOff val="40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pPr algn="l" latinLnBrk="1"/>
            <a:r>
              <a:rPr lang="en-US" altLang="zh-CN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ZUCC Mobile Internet Application Lab.</a:t>
            </a:r>
          </a:p>
          <a:p>
            <a:endParaRPr lang="zh-CN" alt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30820CF-B880-4189-942D-D702A7CBA730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2300" y="2204864"/>
            <a:ext cx="7772400" cy="3060700"/>
          </a:xfrm>
        </p:spPr>
        <p:txBody>
          <a:bodyPr anchor="ctr"/>
          <a:lstStyle/>
          <a:p>
            <a:pPr algn="ctr" eaLnBrk="1" hangingPunct="1"/>
            <a:r>
              <a:rPr lang="zh-CN" altLang="en-US" sz="2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rPr>
              <a:t>彭彬、罗荣良</a:t>
            </a:r>
            <a:r>
              <a:rPr lang="en-US" altLang="ko-KR" sz="2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rPr>
              <a:t>(</a:t>
            </a:r>
            <a:r>
              <a:rPr lang="en-US" altLang="zh-CN" sz="2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rPr>
              <a:t>luorl@zucc.edu.cn</a:t>
            </a:r>
            <a:r>
              <a:rPr lang="en-US" altLang="ko-KR" sz="2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rPr>
              <a:t>)</a:t>
            </a:r>
            <a:r>
              <a:rPr lang="en-US" altLang="ko-KR" sz="2400" i="1" dirty="0" smtClean="0">
                <a:latin typeface="华文楷体" pitchFamily="2" charset="-122"/>
                <a:ea typeface="华文楷体" pitchFamily="2" charset="-122"/>
                <a:cs typeface="Arial" pitchFamily="34" charset="0"/>
              </a:rPr>
              <a:t/>
            </a:r>
            <a:br>
              <a:rPr lang="en-US" altLang="ko-KR" sz="2400" i="1" dirty="0" smtClean="0">
                <a:latin typeface="华文楷体" pitchFamily="2" charset="-122"/>
                <a:ea typeface="华文楷体" pitchFamily="2" charset="-122"/>
                <a:cs typeface="Arial" pitchFamily="34" charset="0"/>
              </a:rPr>
            </a:br>
            <a:r>
              <a:rPr lang="en-US" altLang="ko-KR" sz="2400" i="1" dirty="0" smtClean="0">
                <a:latin typeface="华文楷体" pitchFamily="2" charset="-122"/>
                <a:ea typeface="华文楷体" pitchFamily="2" charset="-122"/>
                <a:cs typeface="Arial" pitchFamily="34" charset="0"/>
              </a:rPr>
              <a:t/>
            </a:r>
            <a:br>
              <a:rPr lang="en-US" altLang="ko-KR" sz="2400" i="1" dirty="0" smtClean="0">
                <a:latin typeface="华文楷体" pitchFamily="2" charset="-122"/>
                <a:ea typeface="华文楷体" pitchFamily="2" charset="-122"/>
                <a:cs typeface="Arial" pitchFamily="34" charset="0"/>
              </a:rPr>
            </a:br>
            <a:r>
              <a:rPr lang="zh-CN" altLang="en-US" sz="2400" i="1" dirty="0" smtClean="0">
                <a:latin typeface="华文楷体" pitchFamily="2" charset="-122"/>
                <a:ea typeface="华文楷体" pitchFamily="2" charset="-122"/>
                <a:cs typeface="Arial" pitchFamily="34" charset="0"/>
              </a:rPr>
              <a:t>浙江大学城市学院计算分院</a:t>
            </a:r>
            <a:r>
              <a:rPr lang="en-US" altLang="ko-KR" sz="2400" dirty="0" smtClean="0">
                <a:latin typeface="华文楷体" pitchFamily="2" charset="-122"/>
                <a:ea typeface="华文楷体" pitchFamily="2" charset="-122"/>
                <a:cs typeface="Arial" pitchFamily="34" charset="0"/>
              </a:rPr>
              <a:t/>
            </a:r>
            <a:br>
              <a:rPr lang="en-US" altLang="ko-KR" sz="2400" dirty="0" smtClean="0">
                <a:latin typeface="华文楷体" pitchFamily="2" charset="-122"/>
                <a:ea typeface="华文楷体" pitchFamily="2" charset="-122"/>
                <a:cs typeface="Arial" pitchFamily="34" charset="0"/>
              </a:rPr>
            </a:br>
            <a:r>
              <a:rPr lang="en-US" altLang="zh-CN" sz="2400" dirty="0" smtClean="0">
                <a:ea typeface="굴림" pitchFamily="34" charset="-127"/>
                <a:cs typeface="Arial" pitchFamily="34" charset="0"/>
              </a:rPr>
              <a:t>Zhejiang University City College</a:t>
            </a:r>
            <a:endParaRPr lang="en-US" altLang="ko-KR" sz="2400" i="1" dirty="0" smtClean="0">
              <a:ea typeface="굴림" pitchFamily="34" charset="-127"/>
              <a:cs typeface="Arial" pitchFamily="34" charset="0"/>
            </a:endParaRPr>
          </a:p>
        </p:txBody>
      </p:sp>
      <p:grpSp>
        <p:nvGrpSpPr>
          <p:cNvPr id="2051" name="Group 6"/>
          <p:cNvGrpSpPr>
            <a:grpSpLocks/>
          </p:cNvGrpSpPr>
          <p:nvPr/>
        </p:nvGrpSpPr>
        <p:grpSpPr bwMode="auto">
          <a:xfrm>
            <a:off x="451556" y="404664"/>
            <a:ext cx="8077200" cy="152400"/>
            <a:chOff x="296" y="572"/>
            <a:chExt cx="5088" cy="96"/>
          </a:xfrm>
        </p:grpSpPr>
        <p:sp>
          <p:nvSpPr>
            <p:cNvPr id="2060" name="Rectangle 4"/>
            <p:cNvSpPr>
              <a:spLocks noChangeArrowheads="1"/>
            </p:cNvSpPr>
            <p:nvPr/>
          </p:nvSpPr>
          <p:spPr bwMode="auto">
            <a:xfrm>
              <a:off x="296" y="572"/>
              <a:ext cx="5088" cy="47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sp>
          <p:nvSpPr>
            <p:cNvPr id="2061" name="Rectangle 5"/>
            <p:cNvSpPr>
              <a:spLocks noChangeArrowheads="1"/>
            </p:cNvSpPr>
            <p:nvPr/>
          </p:nvSpPr>
          <p:spPr bwMode="auto">
            <a:xfrm>
              <a:off x="296" y="644"/>
              <a:ext cx="5088" cy="24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</p:grpSp>
      <p:grpSp>
        <p:nvGrpSpPr>
          <p:cNvPr id="2052" name="Group 9"/>
          <p:cNvGrpSpPr>
            <a:grpSpLocks/>
          </p:cNvGrpSpPr>
          <p:nvPr/>
        </p:nvGrpSpPr>
        <p:grpSpPr bwMode="auto">
          <a:xfrm>
            <a:off x="469900" y="1687689"/>
            <a:ext cx="8077200" cy="152400"/>
            <a:chOff x="296" y="1676"/>
            <a:chExt cx="5088" cy="96"/>
          </a:xfrm>
        </p:grpSpPr>
        <p:sp>
          <p:nvSpPr>
            <p:cNvPr id="2058" name="Rectangle 7"/>
            <p:cNvSpPr>
              <a:spLocks noChangeArrowheads="1"/>
            </p:cNvSpPr>
            <p:nvPr/>
          </p:nvSpPr>
          <p:spPr bwMode="auto">
            <a:xfrm>
              <a:off x="296" y="1676"/>
              <a:ext cx="5088" cy="47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sp>
          <p:nvSpPr>
            <p:cNvPr id="2059" name="Rectangle 8"/>
            <p:cNvSpPr>
              <a:spLocks noChangeArrowheads="1"/>
            </p:cNvSpPr>
            <p:nvPr/>
          </p:nvSpPr>
          <p:spPr bwMode="auto">
            <a:xfrm>
              <a:off x="296" y="1748"/>
              <a:ext cx="5088" cy="24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</p:grpSp>
      <p:sp>
        <p:nvSpPr>
          <p:cNvPr id="2053" name="Rectangle 10"/>
          <p:cNvSpPr>
            <a:spLocks noChangeArrowheads="1"/>
          </p:cNvSpPr>
          <p:nvPr/>
        </p:nvSpPr>
        <p:spPr bwMode="auto">
          <a:xfrm>
            <a:off x="546100" y="620889"/>
            <a:ext cx="7924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ctr"/>
          <a:lstStyle/>
          <a:p>
            <a:pPr algn="ctr" eaLnBrk="0" hangingPunct="0">
              <a:lnSpc>
                <a:spcPts val="4800"/>
              </a:lnSpc>
            </a:pPr>
            <a:r>
              <a:rPr lang="zh-CN" altLang="en-US" sz="3200">
                <a:solidFill>
                  <a:schemeClr val="tx2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短</a:t>
            </a:r>
            <a:r>
              <a:rPr lang="zh-CN" altLang="en-US" sz="3200" smtClean="0">
                <a:solidFill>
                  <a:schemeClr val="tx2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学期实践</a:t>
            </a:r>
            <a:endParaRPr lang="en-US" altLang="zh-CN" sz="3200" smtClean="0">
              <a:solidFill>
                <a:schemeClr val="tx2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026" name="Picture 2" descr="C:\Users\PENGRO~1\AppData\Local\Temp\msohtml1\01\clip_image00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391" y="5871685"/>
            <a:ext cx="1033802" cy="980728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6300193" y="6362049"/>
            <a:ext cx="28438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  <a:cs typeface="Arial" pitchFamily="34" charset="0"/>
              </a:defRPr>
            </a:lvl9pPr>
          </a:lstStyle>
          <a:p>
            <a:pPr latinLnBrk="1"/>
            <a:r>
              <a:rPr lang="zh-CN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itchFamily="2" charset="-122"/>
                <a:ea typeface="华文楷体" pitchFamily="2" charset="-122"/>
              </a:rPr>
              <a:t>浙江大学城市学院移动互联应用实验室</a:t>
            </a:r>
            <a:endParaRPr lang="en-US" altLang="zh-CN" sz="1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pPr latinLnBrk="1"/>
            <a:r>
              <a:rPr lang="en-US" altLang="zh-CN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ZUCC Mobile Internet Application Lab.</a:t>
            </a:r>
            <a:endParaRPr lang="en-US" altLang="zh-CN" sz="10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767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3742"/>
            <a:ext cx="8229600" cy="1078904"/>
          </a:xfrm>
        </p:spPr>
        <p:txBody>
          <a:bodyPr/>
          <a:lstStyle/>
          <a:p>
            <a:r>
              <a:rPr lang="zh-CN" altLang="en-US" sz="4000" smtClean="0">
                <a:latin typeface="华文楷体" pitchFamily="2" charset="-122"/>
                <a:ea typeface="华文楷体" pitchFamily="2" charset="-122"/>
              </a:rPr>
              <a:t>短学期实践安排</a:t>
            </a:r>
            <a:endParaRPr lang="en-US" altLang="ko-KR" sz="400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391592" y="1124744"/>
            <a:ext cx="8077200" cy="152400"/>
            <a:chOff x="296" y="1676"/>
            <a:chExt cx="5088" cy="96"/>
          </a:xfrm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96" y="1676"/>
              <a:ext cx="5088" cy="47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96" y="1748"/>
              <a:ext cx="5088" cy="24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64173" y="1530658"/>
            <a:ext cx="8072252" cy="388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r>
              <a:rPr lang="en-US" altLang="zh-CN" sz="3200" dirty="0"/>
              <a:t>Day1</a:t>
            </a:r>
            <a:r>
              <a:rPr lang="en-US" altLang="zh-CN" sz="3200" dirty="0" smtClean="0"/>
              <a:t>: </a:t>
            </a:r>
            <a:r>
              <a:rPr lang="zh-CN" altLang="en-US" sz="3200" smtClean="0"/>
              <a:t>选题公布</a:t>
            </a:r>
            <a:r>
              <a:rPr lang="en-US" altLang="zh-CN" sz="3200" smtClean="0"/>
              <a:t>/</a:t>
            </a:r>
            <a:r>
              <a:rPr lang="en-US" altLang="zh-CN" sz="3200" dirty="0"/>
              <a:t>Android Studio</a:t>
            </a:r>
            <a:r>
              <a:rPr lang="zh-CN" altLang="en-US" sz="3200" dirty="0"/>
              <a:t>知识</a:t>
            </a:r>
            <a:r>
              <a:rPr lang="zh-CN" altLang="en-US" sz="3200" dirty="0" smtClean="0"/>
              <a:t>回顾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开发环境熟悉</a:t>
            </a:r>
            <a:endParaRPr lang="en-US" altLang="zh-CN" sz="3200" dirty="0" smtClean="0"/>
          </a:p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r>
              <a:rPr lang="en-US" altLang="zh-CN" sz="3200" dirty="0" smtClean="0"/>
              <a:t>Day2:</a:t>
            </a:r>
            <a:r>
              <a:rPr lang="zh-CN" altLang="en-US" sz="3200" dirty="0"/>
              <a:t>选题（按照难度分为</a:t>
            </a:r>
            <a:r>
              <a:rPr lang="en-US" altLang="zh-CN" sz="3200" dirty="0"/>
              <a:t>A</a:t>
            </a:r>
            <a:r>
              <a:rPr lang="zh-CN" altLang="en-US" sz="3200" dirty="0"/>
              <a:t>，</a:t>
            </a:r>
            <a:r>
              <a:rPr lang="en-US" altLang="zh-CN" sz="3200" dirty="0"/>
              <a:t>B</a:t>
            </a:r>
            <a:r>
              <a:rPr lang="zh-CN" altLang="en-US" sz="3200" dirty="0"/>
              <a:t>，</a:t>
            </a:r>
            <a:r>
              <a:rPr lang="en-US" altLang="zh-CN" sz="3200" dirty="0"/>
              <a:t>C </a:t>
            </a:r>
            <a:r>
              <a:rPr lang="zh-CN" altLang="en-US" sz="3200" dirty="0"/>
              <a:t>一人选择一题独立完成）</a:t>
            </a:r>
            <a:endParaRPr lang="en-US" altLang="zh-CN" sz="3200" dirty="0"/>
          </a:p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r>
              <a:rPr lang="en-US" altLang="zh-CN" sz="3200" dirty="0" smtClean="0"/>
              <a:t>Day3</a:t>
            </a:r>
            <a:r>
              <a:rPr lang="zh-CN" altLang="en-US" sz="3200" dirty="0" smtClean="0"/>
              <a:t>开始每日选取部分同学结束前</a:t>
            </a:r>
            <a:r>
              <a:rPr lang="en-US" altLang="zh-CN" sz="3200" dirty="0" smtClean="0"/>
              <a:t>30</a:t>
            </a:r>
            <a:r>
              <a:rPr lang="zh-CN" altLang="en-US" sz="3200" dirty="0" smtClean="0"/>
              <a:t>分钟分享演讲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报名或抽取同学完成，计入平时成绩）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388128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3742"/>
            <a:ext cx="8229600" cy="1078904"/>
          </a:xfrm>
        </p:spPr>
        <p:txBody>
          <a:bodyPr/>
          <a:lstStyle/>
          <a:p>
            <a:r>
              <a:rPr lang="zh-CN" altLang="en-US" sz="4000" dirty="0" smtClean="0">
                <a:latin typeface="华文楷体" pitchFamily="2" charset="-122"/>
                <a:ea typeface="华文楷体" pitchFamily="2" charset="-122"/>
              </a:rPr>
              <a:t>短学期实践安排</a:t>
            </a:r>
            <a:endParaRPr lang="en-US" altLang="ko-KR" sz="40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391592" y="1124744"/>
            <a:ext cx="8077200" cy="152400"/>
            <a:chOff x="296" y="1676"/>
            <a:chExt cx="5088" cy="96"/>
          </a:xfrm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96" y="1676"/>
              <a:ext cx="5088" cy="47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96" y="1748"/>
              <a:ext cx="5088" cy="24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64173" y="1530658"/>
            <a:ext cx="8072252" cy="5347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r>
              <a:rPr lang="zh-CN" altLang="en-US" sz="2800" dirty="0"/>
              <a:t>短</a:t>
            </a:r>
            <a:r>
              <a:rPr lang="zh-CN" altLang="en-US" sz="2800" dirty="0" smtClean="0"/>
              <a:t>学期考核</a:t>
            </a:r>
            <a:endParaRPr lang="en-US" altLang="zh-CN" sz="2800" dirty="0" smtClean="0"/>
          </a:p>
          <a:p>
            <a:pPr algn="just">
              <a:lnSpc>
                <a:spcPct val="110000"/>
              </a:lnSpc>
              <a:buClr>
                <a:srgbClr val="66FF33"/>
              </a:buClr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）平时成绩</a:t>
            </a:r>
            <a:endParaRPr lang="en-US" altLang="zh-CN" sz="2800" dirty="0" smtClean="0"/>
          </a:p>
          <a:p>
            <a:pPr algn="just">
              <a:lnSpc>
                <a:spcPct val="110000"/>
              </a:lnSpc>
              <a:buClr>
                <a:srgbClr val="66FF33"/>
              </a:buClr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</a:t>
            </a:r>
            <a:r>
              <a:rPr lang="zh-CN" altLang="en-US" sz="2800" dirty="0" smtClean="0"/>
              <a:t>阶段性检查分数</a:t>
            </a:r>
            <a:endParaRPr lang="en-US" altLang="zh-CN" sz="2800" dirty="0" smtClean="0"/>
          </a:p>
          <a:p>
            <a:pPr algn="just">
              <a:lnSpc>
                <a:spcPct val="110000"/>
              </a:lnSpc>
              <a:buClr>
                <a:srgbClr val="66FF33"/>
              </a:buClr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</a:t>
            </a:r>
            <a:r>
              <a:rPr lang="zh-CN" altLang="en-US" sz="2800" dirty="0" smtClean="0"/>
              <a:t>课题分享演讲加分</a:t>
            </a:r>
            <a:endParaRPr lang="en-US" altLang="zh-CN" sz="2800" dirty="0" smtClean="0"/>
          </a:p>
          <a:p>
            <a:pPr algn="just">
              <a:lnSpc>
                <a:spcPct val="110000"/>
              </a:lnSpc>
              <a:buClr>
                <a:srgbClr val="66FF33"/>
              </a:buClr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</a:t>
            </a:r>
            <a:r>
              <a:rPr lang="zh-CN" altLang="en-US" sz="2800" dirty="0" smtClean="0"/>
              <a:t>迟到，早退，旷课扣分</a:t>
            </a:r>
            <a:endParaRPr lang="en-US" altLang="zh-CN" sz="2800" dirty="0" smtClean="0"/>
          </a:p>
          <a:p>
            <a:pPr algn="just">
              <a:lnSpc>
                <a:spcPct val="110000"/>
              </a:lnSpc>
              <a:buClr>
                <a:srgbClr val="66FF33"/>
              </a:buClr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</a:t>
            </a:r>
            <a:r>
              <a:rPr lang="zh-CN" altLang="en-US" sz="2800" dirty="0" smtClean="0"/>
              <a:t>点名不到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次取消考试资格</a:t>
            </a:r>
            <a:endParaRPr lang="en-US" altLang="zh-CN" sz="2800" dirty="0" smtClean="0"/>
          </a:p>
          <a:p>
            <a:pPr algn="just">
              <a:lnSpc>
                <a:spcPct val="110000"/>
              </a:lnSpc>
              <a:buClr>
                <a:srgbClr val="66FF33"/>
              </a:buClr>
            </a:pPr>
            <a:r>
              <a:rPr lang="zh-CN" altLang="en-US" sz="2800" dirty="0" smtClean="0"/>
              <a:t>考核方式</a:t>
            </a:r>
            <a:endParaRPr lang="en-US" altLang="zh-CN" sz="2800" dirty="0" smtClean="0"/>
          </a:p>
          <a:p>
            <a:pPr algn="just">
              <a:lnSpc>
                <a:spcPct val="110000"/>
              </a:lnSpc>
              <a:buClr>
                <a:srgbClr val="66FF33"/>
              </a:buClr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）课内检查</a:t>
            </a:r>
            <a:endParaRPr lang="en-US" altLang="zh-CN" sz="2800" dirty="0" smtClean="0"/>
          </a:p>
          <a:p>
            <a:pPr algn="just">
              <a:lnSpc>
                <a:spcPct val="110000"/>
              </a:lnSpc>
              <a:buClr>
                <a:srgbClr val="66FF33"/>
              </a:buClr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）参加联合答辩（</a:t>
            </a:r>
            <a:r>
              <a:rPr lang="en-US" altLang="zh-CN" sz="2800" dirty="0" smtClean="0"/>
              <a:t>20%</a:t>
            </a:r>
            <a:r>
              <a:rPr lang="zh-CN" altLang="en-US" sz="2800" dirty="0" smtClean="0"/>
              <a:t>左右同学）</a:t>
            </a:r>
            <a:endParaRPr lang="en-US" altLang="zh-CN" sz="2800" dirty="0"/>
          </a:p>
          <a:p>
            <a:pPr algn="just">
              <a:lnSpc>
                <a:spcPct val="110000"/>
              </a:lnSpc>
              <a:buClr>
                <a:srgbClr val="66FF33"/>
              </a:buClr>
            </a:pPr>
            <a:r>
              <a:rPr lang="en-US" altLang="zh-CN" sz="2800" dirty="0" smtClean="0"/>
              <a:t>      </a:t>
            </a:r>
            <a:r>
              <a:rPr lang="zh-CN" altLang="en-US" sz="2800" dirty="0" smtClean="0"/>
              <a:t>根据到课情况和平时作业进展情况等</a:t>
            </a:r>
            <a:endParaRPr lang="en-US" altLang="zh-CN" sz="2800" dirty="0" smtClean="0"/>
          </a:p>
          <a:p>
            <a:pPr algn="just">
              <a:lnSpc>
                <a:spcPct val="110000"/>
              </a:lnSpc>
              <a:buClr>
                <a:srgbClr val="66FF33"/>
              </a:buClr>
            </a:pP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365664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3742"/>
            <a:ext cx="8229600" cy="1078904"/>
          </a:xfrm>
        </p:spPr>
        <p:txBody>
          <a:bodyPr/>
          <a:lstStyle/>
          <a:p>
            <a:r>
              <a:rPr lang="zh-CN" altLang="en-US" sz="4000" dirty="0" smtClean="0">
                <a:latin typeface="华文楷体" pitchFamily="2" charset="-122"/>
                <a:ea typeface="华文楷体" pitchFamily="2" charset="-122"/>
              </a:rPr>
              <a:t>短学期实践的目的</a:t>
            </a:r>
            <a:endParaRPr lang="en-US" altLang="ko-KR" sz="40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391592" y="1124744"/>
            <a:ext cx="8077200" cy="152400"/>
            <a:chOff x="296" y="1676"/>
            <a:chExt cx="5088" cy="96"/>
          </a:xfrm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96" y="1676"/>
              <a:ext cx="5088" cy="47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96" y="1748"/>
              <a:ext cx="5088" cy="24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64173" y="1530658"/>
            <a:ext cx="8072252" cy="4550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r>
              <a:rPr lang="zh-CN" altLang="en-US" sz="3200" dirty="0" smtClean="0"/>
              <a:t>提升程序设计能力</a:t>
            </a:r>
            <a:endParaRPr lang="en-US" altLang="zh-CN" sz="3200" dirty="0" smtClean="0"/>
          </a:p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r>
              <a:rPr lang="zh-CN" altLang="en-US" sz="3200" dirty="0" smtClean="0"/>
              <a:t>提升程序编写和调试能力</a:t>
            </a:r>
            <a:endParaRPr lang="en-US" altLang="zh-CN" sz="3200" dirty="0" smtClean="0"/>
          </a:p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r>
              <a:rPr lang="zh-CN" altLang="en-US" sz="3200" dirty="0" smtClean="0"/>
              <a:t>提升项目计划和执行计划的能力</a:t>
            </a:r>
            <a:endParaRPr lang="en-US" altLang="zh-CN" sz="3200" dirty="0"/>
          </a:p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r>
              <a:rPr lang="zh-CN" altLang="en-US" sz="3200" dirty="0" smtClean="0"/>
              <a:t>做到从</a:t>
            </a:r>
            <a:r>
              <a:rPr lang="en-US" altLang="zh-CN" sz="3200" dirty="0" smtClean="0"/>
              <a:t>What/How/Why</a:t>
            </a:r>
            <a:r>
              <a:rPr lang="zh-CN" altLang="en-US" sz="3200" dirty="0" smtClean="0"/>
              <a:t>来理解和设计应用程序；</a:t>
            </a:r>
            <a:endParaRPr lang="en-US" altLang="zh-CN" sz="3200" dirty="0" smtClean="0"/>
          </a:p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endParaRPr lang="en-US" altLang="zh-CN" sz="3200" dirty="0" smtClean="0"/>
          </a:p>
          <a:p>
            <a:pPr>
              <a:lnSpc>
                <a:spcPts val="2600"/>
              </a:lnSpc>
              <a:buNone/>
            </a:pP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ftp</a:t>
            </a:r>
            <a:r>
              <a:rPr lang="en-US" altLang="zh-CN" sz="3200" dirty="0" smtClean="0">
                <a:solidFill>
                  <a:schemeClr val="tx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://luorldownload:123456@10.66.28.222:2007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2600"/>
              </a:lnSpc>
              <a:buNone/>
            </a:pP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ftp://luorlupload:123456@10.66.28.222:2007/</a:t>
            </a:r>
          </a:p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678656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3742"/>
            <a:ext cx="8229600" cy="1078904"/>
          </a:xfrm>
        </p:spPr>
        <p:txBody>
          <a:bodyPr/>
          <a:lstStyle/>
          <a:p>
            <a:r>
              <a:rPr lang="en-US" altLang="zh-CN" sz="4000" dirty="0" smtClean="0">
                <a:latin typeface="华文楷体" pitchFamily="2" charset="-122"/>
                <a:ea typeface="华文楷体" pitchFamily="2" charset="-122"/>
              </a:rPr>
              <a:t>Day1</a:t>
            </a:r>
            <a:endParaRPr lang="en-US" altLang="ko-KR" sz="40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391592" y="1124744"/>
            <a:ext cx="8077200" cy="152400"/>
            <a:chOff x="296" y="1676"/>
            <a:chExt cx="5088" cy="96"/>
          </a:xfrm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96" y="1676"/>
              <a:ext cx="5088" cy="47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96" y="1748"/>
              <a:ext cx="5088" cy="24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64173" y="1530658"/>
            <a:ext cx="8072252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r>
              <a:rPr lang="en-US" altLang="zh-CN" sz="3200" dirty="0"/>
              <a:t>Android Studio 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 </a:t>
            </a:r>
            <a:r>
              <a:rPr lang="en-US" altLang="zh-CN" sz="3200" dirty="0" err="1"/>
              <a:t>Intellij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Idea</a:t>
            </a:r>
          </a:p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r>
              <a:rPr lang="en-US" altLang="zh-CN" sz="3200" dirty="0" smtClean="0"/>
              <a:t>Creating </a:t>
            </a:r>
            <a:r>
              <a:rPr lang="en-US" altLang="zh-CN" sz="3200" dirty="0"/>
              <a:t>Your First Android </a:t>
            </a:r>
            <a:r>
              <a:rPr lang="en-US" altLang="zh-CN" sz="3200" dirty="0" smtClean="0"/>
              <a:t>Project</a:t>
            </a:r>
          </a:p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r>
              <a:rPr lang="en-US" altLang="zh-CN" sz="3200" dirty="0"/>
              <a:t>Android </a:t>
            </a:r>
            <a:r>
              <a:rPr lang="en-US" altLang="zh-CN" sz="3200" dirty="0" smtClean="0"/>
              <a:t>Studio</a:t>
            </a:r>
            <a:r>
              <a:rPr lang="zh-CN" altLang="en-US" sz="3200" dirty="0" smtClean="0"/>
              <a:t>目录结构</a:t>
            </a:r>
            <a:endParaRPr lang="en-US" altLang="zh-CN" sz="3200" dirty="0" smtClean="0"/>
          </a:p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r>
              <a:rPr lang="en-US" altLang="zh-CN" sz="3200" dirty="0"/>
              <a:t>Android </a:t>
            </a:r>
            <a:r>
              <a:rPr lang="en-US" altLang="zh-CN" sz="3200" dirty="0" smtClean="0"/>
              <a:t>Studio </a:t>
            </a:r>
            <a:r>
              <a:rPr lang="zh-CN" altLang="en-US" sz="3200" dirty="0" smtClean="0"/>
              <a:t>配置</a:t>
            </a:r>
            <a:endParaRPr lang="en-US" altLang="zh-CN" sz="3200" dirty="0" smtClean="0"/>
          </a:p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r>
              <a:rPr lang="en-US" altLang="zh-CN" sz="3200" dirty="0" err="1" smtClean="0"/>
              <a:t>Git</a:t>
            </a:r>
            <a:r>
              <a:rPr lang="zh-CN" altLang="en-US" sz="3200" dirty="0" smtClean="0"/>
              <a:t>版本管理软件的使用</a:t>
            </a:r>
            <a:endParaRPr lang="en-US" altLang="zh-CN" sz="3200" dirty="0" smtClean="0"/>
          </a:p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65037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3742"/>
            <a:ext cx="8229600" cy="1078904"/>
          </a:xfrm>
        </p:spPr>
        <p:txBody>
          <a:bodyPr/>
          <a:lstStyle/>
          <a:p>
            <a:r>
              <a:rPr lang="en-US" altLang="zh-CN" sz="4000" dirty="0" smtClean="0">
                <a:latin typeface="华文楷体" pitchFamily="2" charset="-122"/>
                <a:ea typeface="华文楷体" pitchFamily="2" charset="-122"/>
              </a:rPr>
              <a:t>Day1</a:t>
            </a:r>
            <a:endParaRPr lang="en-US" altLang="ko-KR" sz="40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391592" y="1124744"/>
            <a:ext cx="8077200" cy="152400"/>
            <a:chOff x="296" y="1676"/>
            <a:chExt cx="5088" cy="96"/>
          </a:xfrm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96" y="1676"/>
              <a:ext cx="5088" cy="47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96" y="1748"/>
              <a:ext cx="5088" cy="24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64172" y="1530658"/>
            <a:ext cx="8328307" cy="442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r>
              <a:rPr lang="zh-CN" altLang="en-US" sz="3200" dirty="0" smtClean="0"/>
              <a:t>选题</a:t>
            </a:r>
            <a:endParaRPr lang="en-US" altLang="zh-CN" sz="3200" dirty="0" smtClean="0"/>
          </a:p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r>
              <a:rPr lang="en-US" altLang="zh-CN" sz="3200" dirty="0" smtClean="0"/>
              <a:t>A</a:t>
            </a:r>
            <a:r>
              <a:rPr lang="zh-CN" altLang="en-US" sz="3200" dirty="0" smtClean="0"/>
              <a:t>、个人助理</a:t>
            </a:r>
            <a:r>
              <a:rPr lang="en-US" altLang="zh-CN" sz="3200" dirty="0" smtClean="0"/>
              <a:t>App</a:t>
            </a:r>
            <a:endParaRPr lang="en-US" altLang="zh-CN" sz="3200" dirty="0"/>
          </a:p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r>
              <a:rPr lang="en-US" altLang="zh-CN" sz="3200" dirty="0" smtClean="0"/>
              <a:t>B </a:t>
            </a:r>
            <a:r>
              <a:rPr lang="zh-CN" altLang="en-US" sz="3200" dirty="0" smtClean="0"/>
              <a:t>、“</a:t>
            </a:r>
            <a:r>
              <a:rPr lang="zh-CN" altLang="en-US" sz="3200" dirty="0"/>
              <a:t>随⼿手快递”</a:t>
            </a:r>
            <a:r>
              <a:rPr lang="en-US" altLang="zh-CN" sz="3200" dirty="0" smtClean="0"/>
              <a:t>App</a:t>
            </a:r>
          </a:p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r>
              <a:rPr lang="en-US" altLang="zh-CN" sz="3200" dirty="0" smtClean="0"/>
              <a:t>C</a:t>
            </a:r>
            <a:r>
              <a:rPr lang="zh-CN" altLang="en-US" sz="3200" dirty="0" smtClean="0"/>
              <a:t>、外币汇率在线查询</a:t>
            </a:r>
            <a:r>
              <a:rPr lang="en-US" altLang="zh-CN" sz="3200" dirty="0" smtClean="0"/>
              <a:t>App</a:t>
            </a:r>
            <a:r>
              <a:rPr lang="zh-CN" altLang="en-US" sz="3200" dirty="0" smtClean="0"/>
              <a:t>（有实现步骤、有代码提供）</a:t>
            </a:r>
            <a:endParaRPr lang="en-US" altLang="zh-CN" sz="3200" dirty="0" smtClean="0"/>
          </a:p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r>
              <a:rPr lang="zh-CN" altLang="en-US" sz="3200" dirty="0" smtClean="0"/>
              <a:t>其中</a:t>
            </a:r>
            <a:r>
              <a:rPr lang="zh-CN" altLang="en-US" sz="3200" dirty="0"/>
              <a:t>：选择“外币汇率在线查询</a:t>
            </a:r>
            <a:r>
              <a:rPr lang="en-US" altLang="zh-CN" sz="3200" dirty="0" smtClean="0"/>
              <a:t>App</a:t>
            </a:r>
            <a:r>
              <a:rPr lang="zh-CN" altLang="en-US" sz="3200" dirty="0" smtClean="0"/>
              <a:t>”的成绩最高为“中等”</a:t>
            </a:r>
            <a:endParaRPr lang="en-US" altLang="zh-CN" sz="3200" dirty="0" smtClean="0"/>
          </a:p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r>
              <a:rPr lang="zh-CN" altLang="en-US" sz="3200" smtClean="0"/>
              <a:t>一个人</a:t>
            </a:r>
            <a:r>
              <a:rPr lang="zh-CN" altLang="en-US" sz="3200" dirty="0" smtClean="0"/>
              <a:t>一组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117567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3742"/>
            <a:ext cx="8229600" cy="1078904"/>
          </a:xfrm>
        </p:spPr>
        <p:txBody>
          <a:bodyPr/>
          <a:lstStyle/>
          <a:p>
            <a:r>
              <a:rPr lang="zh-CN" altLang="en-US" sz="4000" dirty="0" smtClean="0">
                <a:latin typeface="华文楷体" pitchFamily="2" charset="-122"/>
                <a:ea typeface="华文楷体" pitchFamily="2" charset="-122"/>
              </a:rPr>
              <a:t>要求</a:t>
            </a:r>
            <a:endParaRPr lang="en-US" altLang="ko-KR" sz="40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391592" y="1124744"/>
            <a:ext cx="8077200" cy="152400"/>
            <a:chOff x="296" y="1676"/>
            <a:chExt cx="5088" cy="96"/>
          </a:xfrm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96" y="1676"/>
              <a:ext cx="5088" cy="47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96" y="1748"/>
              <a:ext cx="5088" cy="24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64173" y="1530658"/>
            <a:ext cx="8072252" cy="442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r>
              <a:rPr lang="zh-CN" altLang="en-US" sz="3200" dirty="0" smtClean="0"/>
              <a:t>主要的操作步骤截图和代码</a:t>
            </a:r>
            <a:endParaRPr lang="en-US" altLang="zh-CN" sz="3200" dirty="0" smtClean="0"/>
          </a:p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r>
              <a:rPr lang="zh-CN" altLang="en-US" sz="3200" dirty="0" smtClean="0"/>
              <a:t>目的：到时候回过头看看有没有什么可以改进</a:t>
            </a:r>
            <a:endParaRPr lang="en-US" altLang="zh-CN" sz="3200" dirty="0" smtClean="0"/>
          </a:p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r>
              <a:rPr lang="zh-CN" altLang="en-US" sz="3200" dirty="0" smtClean="0"/>
              <a:t>看到自己的成长和收获</a:t>
            </a:r>
            <a:endParaRPr lang="en-US" altLang="zh-CN" sz="3200" dirty="0"/>
          </a:p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r>
              <a:rPr lang="zh-CN" altLang="en-US" sz="3200" dirty="0" smtClean="0"/>
              <a:t>为以后做类似项目提供借鉴</a:t>
            </a:r>
            <a:endParaRPr lang="en-US" altLang="zh-CN" sz="3200" dirty="0" smtClean="0"/>
          </a:p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r>
              <a:rPr lang="zh-CN" altLang="en-US" sz="3200" dirty="0"/>
              <a:t>包的名称 </a:t>
            </a:r>
            <a:r>
              <a:rPr lang="en-US" altLang="zh-CN" sz="3200" dirty="0" err="1"/>
              <a:t>com.zucc</a:t>
            </a:r>
            <a:r>
              <a:rPr lang="en-US" altLang="zh-CN" sz="3200" dirty="0"/>
              <a:t>.</a:t>
            </a:r>
            <a:r>
              <a:rPr lang="zh-CN" altLang="en-US" sz="3200" dirty="0"/>
              <a:t>姓名的拼音简称</a:t>
            </a:r>
            <a:r>
              <a:rPr lang="en-US" altLang="zh-CN" sz="3200" dirty="0"/>
              <a:t>+</a:t>
            </a:r>
            <a:r>
              <a:rPr lang="zh-CN" altLang="en-US" sz="3200" dirty="0"/>
              <a:t>学号</a:t>
            </a:r>
            <a:r>
              <a:rPr lang="en-US" altLang="zh-CN" sz="3200" smtClean="0"/>
              <a:t>. </a:t>
            </a:r>
            <a:r>
              <a:rPr lang="zh-CN" altLang="en-US" sz="3200" dirty="0" smtClean="0"/>
              <a:t>格式</a:t>
            </a:r>
            <a:endParaRPr lang="en-US" altLang="zh-CN" sz="3200" dirty="0"/>
          </a:p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79985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3742"/>
            <a:ext cx="8229600" cy="1078904"/>
          </a:xfrm>
        </p:spPr>
        <p:txBody>
          <a:bodyPr/>
          <a:lstStyle/>
          <a:p>
            <a:r>
              <a:rPr lang="zh-CN" altLang="en-US" sz="4000" dirty="0" smtClean="0">
                <a:latin typeface="华文楷体" pitchFamily="2" charset="-122"/>
                <a:ea typeface="华文楷体" pitchFamily="2" charset="-122"/>
              </a:rPr>
              <a:t>作品提交要求</a:t>
            </a:r>
            <a:endParaRPr lang="en-US" altLang="ko-KR" sz="40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391592" y="1124744"/>
            <a:ext cx="8077200" cy="152400"/>
            <a:chOff x="296" y="1676"/>
            <a:chExt cx="5088" cy="96"/>
          </a:xfrm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96" y="1676"/>
              <a:ext cx="5088" cy="47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96" y="1748"/>
              <a:ext cx="5088" cy="24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64173" y="1530658"/>
            <a:ext cx="80722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r>
              <a:rPr lang="zh-CN" altLang="en-US" sz="3200" dirty="0"/>
              <a:t>实习</a:t>
            </a:r>
            <a:r>
              <a:rPr lang="zh-CN" altLang="en-US" sz="3200" dirty="0" smtClean="0"/>
              <a:t>报告封面和</a:t>
            </a:r>
            <a:r>
              <a:rPr lang="en-US" altLang="zh-CN" sz="3200" dirty="0" smtClean="0"/>
              <a:t>2-3</a:t>
            </a:r>
            <a:r>
              <a:rPr lang="zh-CN" altLang="en-US" sz="3200" dirty="0" smtClean="0"/>
              <a:t>页的</a:t>
            </a:r>
            <a:r>
              <a:rPr lang="zh-CN" altLang="en-US" sz="3200" dirty="0"/>
              <a:t>学生总结报告</a:t>
            </a:r>
            <a:endParaRPr lang="en-US" altLang="zh-CN" sz="3200" dirty="0" smtClean="0"/>
          </a:p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r>
              <a:rPr lang="zh-CN" altLang="en-US" sz="3200" dirty="0" smtClean="0"/>
              <a:t>系统实现的主要步骤操作文档</a:t>
            </a:r>
            <a:endParaRPr lang="en-US" altLang="zh-CN" sz="3200" dirty="0" smtClean="0"/>
          </a:p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r>
              <a:rPr lang="zh-CN" altLang="en-US" sz="3200" dirty="0" smtClean="0"/>
              <a:t>源代码</a:t>
            </a:r>
            <a:endParaRPr lang="en-US" altLang="zh-CN" sz="3200" dirty="0" smtClean="0"/>
          </a:p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r>
              <a:rPr lang="zh-CN" altLang="en-US" sz="3200" dirty="0"/>
              <a:t>“随⼿手快递”</a:t>
            </a:r>
            <a:r>
              <a:rPr lang="en-US" altLang="zh-CN" sz="3200" dirty="0" smtClean="0"/>
              <a:t>App</a:t>
            </a:r>
            <a:r>
              <a:rPr lang="zh-CN" altLang="en-US" sz="3200" dirty="0" smtClean="0"/>
              <a:t>还需按照文档里面的要求提供材料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894807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3742"/>
            <a:ext cx="8229600" cy="1078904"/>
          </a:xfrm>
        </p:spPr>
        <p:txBody>
          <a:bodyPr/>
          <a:lstStyle/>
          <a:p>
            <a:r>
              <a:rPr lang="zh-CN" altLang="en-US" sz="4000" dirty="0" smtClean="0">
                <a:latin typeface="华文楷体" pitchFamily="2" charset="-122"/>
                <a:ea typeface="华文楷体" pitchFamily="2" charset="-122"/>
              </a:rPr>
              <a:t>上课时间</a:t>
            </a:r>
            <a:endParaRPr lang="en-US" altLang="ko-KR" sz="40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391592" y="1124744"/>
            <a:ext cx="8077200" cy="152400"/>
            <a:chOff x="296" y="1676"/>
            <a:chExt cx="5088" cy="96"/>
          </a:xfrm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96" y="1676"/>
              <a:ext cx="5088" cy="47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96" y="1748"/>
              <a:ext cx="5088" cy="24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64173" y="1530658"/>
            <a:ext cx="8072252" cy="225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r>
              <a:rPr lang="zh-CN" altLang="en-US" sz="3200" dirty="0" smtClean="0"/>
              <a:t>上午：</a:t>
            </a:r>
            <a:r>
              <a:rPr lang="en-US" altLang="zh-CN" sz="3200" dirty="0" smtClean="0"/>
              <a:t>08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00-11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30</a:t>
            </a:r>
          </a:p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r>
              <a:rPr lang="zh-CN" altLang="en-US" sz="3200" dirty="0" smtClean="0"/>
              <a:t>下午：</a:t>
            </a:r>
            <a:r>
              <a:rPr lang="en-US" altLang="zh-CN" sz="3200" dirty="0" smtClean="0"/>
              <a:t>13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00-15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30</a:t>
            </a:r>
          </a:p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r>
              <a:rPr lang="zh-CN" altLang="en-US" sz="3200" dirty="0" smtClean="0"/>
              <a:t>缺席一次扣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分，缺席</a:t>
            </a:r>
            <a:r>
              <a:rPr lang="en-US" altLang="zh-CN" sz="3200" dirty="0" smtClean="0"/>
              <a:t>5</a:t>
            </a:r>
            <a:r>
              <a:rPr lang="zh-CN" altLang="en-US" sz="3200" dirty="0" smtClean="0"/>
              <a:t>次没有成绩</a:t>
            </a:r>
            <a:endParaRPr lang="en-US" altLang="zh-CN" sz="3200" dirty="0" smtClean="0"/>
          </a:p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922073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元素">
  <a:themeElements>
    <a:clrScheme name="元素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元素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元素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6654</TotalTime>
  <Words>375</Words>
  <Application>Microsoft Office PowerPoint</Application>
  <PresentationFormat>全屏显示(4:3)</PresentationFormat>
  <Paragraphs>64</Paragraphs>
  <Slides>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元素</vt:lpstr>
      <vt:lpstr>彭彬、罗荣良(luorl@zucc.edu.cn)  浙江大学城市学院计算分院 Zhejiang University City College</vt:lpstr>
      <vt:lpstr>短学期实践安排</vt:lpstr>
      <vt:lpstr>短学期实践安排</vt:lpstr>
      <vt:lpstr>短学期实践的目的</vt:lpstr>
      <vt:lpstr>Day1</vt:lpstr>
      <vt:lpstr>Day1</vt:lpstr>
      <vt:lpstr>要求</vt:lpstr>
      <vt:lpstr>作品提交要求</vt:lpstr>
      <vt:lpstr>上课时间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pengrobin</dc:creator>
  <cp:lastModifiedBy>420</cp:lastModifiedBy>
  <cp:revision>464</cp:revision>
  <dcterms:created xsi:type="dcterms:W3CDTF">2012-02-05T05:46:24Z</dcterms:created>
  <dcterms:modified xsi:type="dcterms:W3CDTF">2017-07-01T00:51:29Z</dcterms:modified>
</cp:coreProperties>
</file>