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97" r:id="rId7"/>
    <p:sldId id="261" r:id="rId8"/>
    <p:sldId id="266" r:id="rId9"/>
    <p:sldId id="265" r:id="rId10"/>
    <p:sldId id="263" r:id="rId11"/>
    <p:sldId id="267" r:id="rId12"/>
    <p:sldId id="268" r:id="rId13"/>
    <p:sldId id="271" r:id="rId14"/>
    <p:sldId id="298" r:id="rId15"/>
    <p:sldId id="270" r:id="rId16"/>
    <p:sldId id="272" r:id="rId17"/>
    <p:sldId id="299" r:id="rId18"/>
    <p:sldId id="300" r:id="rId19"/>
    <p:sldId id="301" r:id="rId20"/>
    <p:sldId id="302" r:id="rId21"/>
    <p:sldId id="303" r:id="rId22"/>
    <p:sldId id="304" r:id="rId23"/>
    <p:sldId id="294" r:id="rId24"/>
    <p:sldId id="292" r:id="rId25"/>
    <p:sldId id="296" r:id="rId26"/>
    <p:sldId id="295" r:id="rId27"/>
    <p:sldId id="293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9" autoAdjust="0"/>
    <p:restoredTop sz="95921" autoAdjust="0"/>
  </p:normalViewPr>
  <p:slideViewPr>
    <p:cSldViewPr snapToGrid="0">
      <p:cViewPr varScale="1">
        <p:scale>
          <a:sx n="109" d="100"/>
          <a:sy n="109" d="100"/>
        </p:scale>
        <p:origin x="444" y="108"/>
      </p:cViewPr>
      <p:guideLst>
        <p:guide orient="horz" pos="20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EC2A7-2202-44A4-83FA-50D8B7C78009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0C38-6B5A-4220-9753-7E3860F79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70C38-6B5A-4220-9753-7E3860F7970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70C38-6B5A-4220-9753-7E3860F797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7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B70C38-6B5A-4220-9753-7E3860F797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86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B70C38-6B5A-4220-9753-7E3860F797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70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29E9-FACC-464F-99C2-AAF81D086D66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4395140" y="640087"/>
            <a:ext cx="3187529" cy="3166280"/>
          </a:xfrm>
          <a:prstGeom prst="rect">
            <a:avLst/>
          </a:prstGeom>
        </p:spPr>
      </p:pic>
      <p:sp>
        <p:nvSpPr>
          <p:cNvPr id="9" name="文本框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15541" y="3925609"/>
            <a:ext cx="69105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8000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Apple Color Emoji" charset="0"/>
                <a:cs typeface="Apple Color Emoji" charset="0"/>
                <a:sym typeface="+mn-ea"/>
              </a:rPr>
              <a:t>RecycleView</a:t>
            </a:r>
            <a:endParaRPr kumimoji="1" lang="en-US" altLang="zh-CN" sz="8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Apple Color Emoji" charset="0"/>
              <a:cs typeface="Apple Color Emoji" charset="0"/>
              <a:sym typeface="+mn-ea"/>
            </a:endParaRPr>
          </a:p>
          <a:p>
            <a:pPr algn="ctr"/>
            <a:r>
              <a:rPr kumimoji="1" lang="en-US" altLang="zh-CN" sz="8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Impact" panose="020B0806030902050204" pitchFamily="34" charset="0"/>
                <a:ea typeface="Apple Color Emoji" charset="0"/>
                <a:cs typeface="Apple Color Emoji" charset="0"/>
                <a:sym typeface="+mn-ea"/>
              </a:rPr>
              <a:t>&amp; </a:t>
            </a:r>
            <a:r>
              <a:rPr kumimoji="1" lang="en-US" altLang="zh-CN" sz="8000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Impact" panose="020B0806030902050204" pitchFamily="34" charset="0"/>
                <a:ea typeface="Apple Color Emoji" charset="0"/>
                <a:cs typeface="Apple Color Emoji" charset="0"/>
                <a:sym typeface="+mn-ea"/>
              </a:rPr>
              <a:t>CardView</a:t>
            </a:r>
            <a:endParaRPr kumimoji="1" lang="zh-CN" altLang="en-US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Impact" panose="020B0806030902050204" pitchFamily="34" charset="0"/>
              <a:ea typeface="Apple Color Emoji" charset="0"/>
              <a:cs typeface="Apple Color Emoji" charset="0"/>
              <a:sym typeface="+mn-ea"/>
            </a:endParaRP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88905" y="5179922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52765" y="526170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722253" y="526170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2" y="1229345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5" y="2506669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79" y="3538790"/>
            <a:ext cx="738134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7" y="1394150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736345" y="2517530"/>
            <a:ext cx="1096722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641558" y="3748582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23932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0.16002 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-2.96296E-6 L 0.28372 -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22982 7.40741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-1.48148E-6 L -0.1168 -1.48148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1.48148E-6 L -0.12812 1.48148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3796 L 3.33333E-6 1.11022E-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-2.29167E-6 3.7037E-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3.7037E-7 L 4.375E-6 3.7037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782976" y="1674153"/>
            <a:ext cx="66033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 Light" panose="020B0306030504020204" pitchFamily="34" charset="0"/>
              </a:rPr>
              <a:t>可以看到已经有了分隔线，跟</a:t>
            </a:r>
            <a:r>
              <a:rPr lang="en-US" altLang="zh-CN" sz="24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 Light" panose="020B0306030504020204" pitchFamily="34" charset="0"/>
              </a:rPr>
              <a:t>ListView</a:t>
            </a:r>
            <a:r>
              <a:rPr lang="zh-CN" altLang="en-US" sz="24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 Light" panose="020B0306030504020204" pitchFamily="34" charset="0"/>
              </a:rPr>
              <a:t>的效果基本一致了。当然了，既然谷歌给我们提供了这个专门添加分隔线的方法，那它肯定会允许我们自定义分隔线的样式，不然把这个方法抽取出来也没有任何意义。</a:t>
            </a:r>
            <a:endParaRPr lang="en-US" altLang="zh-CN" sz="24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 Light" panose="020B0306030504020204" pitchFamily="34" charset="0"/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0718" y="329907"/>
            <a:ext cx="406932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400" spc="-150" dirty="0" err="1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r>
              <a:rPr lang="zh-CN" altLang="en-US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增加分隔线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0" y="1493178"/>
            <a:ext cx="307657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4" grpId="0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14862" y="1521764"/>
            <a:ext cx="74899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可以看到分隔线的颜色变了，当然了这只是一个小例子，我们可以按照要求去更改，这样就基本实现了</a:t>
            </a:r>
            <a:r>
              <a:rPr lang="en-US" altLang="zh-CN" sz="20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ListView</a:t>
            </a: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的效果，看到这肯定会有人说，好麻烦，还不如</a:t>
            </a:r>
            <a:r>
              <a:rPr lang="en-US" altLang="zh-CN" sz="20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ListView</a:t>
            </a: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简单呢，从上面的代码量看来确实是使用起来很复杂，但是如果此时你想将这个列表以</a:t>
            </a:r>
            <a:r>
              <a:rPr lang="en-US" altLang="zh-CN" sz="20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GridView</a:t>
            </a: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的形式展示出来，用</a:t>
            </a:r>
            <a:r>
              <a:rPr lang="en-US" altLang="zh-CN" sz="20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仅仅是换一行代码的事情</a:t>
            </a:r>
            <a:endParaRPr lang="en-US" altLang="zh-CN" sz="20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267540" y="3253217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5250" y="329907"/>
            <a:ext cx="297970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b="1" dirty="0"/>
              <a:t> </a:t>
            </a:r>
            <a:r>
              <a:rPr lang="zh-CN" altLang="en-US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改变分隔线样式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521764"/>
            <a:ext cx="3076575" cy="432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0.12106 L -4.16667E-6 1.1111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/>
      <p:bldP spid="22" grpId="0" bldLvl="0" animBg="1"/>
      <p:bldP spid="22" grpId="1" bldLvl="0" animBg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943349" y="1361862"/>
            <a:ext cx="80010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 Light" panose="020B0306030504020204" pitchFamily="34" charset="0"/>
              </a:rPr>
              <a:t>图中</a:t>
            </a:r>
            <a:r>
              <a:rPr lang="en-US" altLang="zh-CN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 Light" panose="020B0306030504020204" pitchFamily="34" charset="0"/>
              </a:rPr>
              <a:t>Insert item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 Light" panose="020B0306030504020204" pitchFamily="34" charset="0"/>
              </a:rPr>
              <a:t>为新加入的，点击删除后可以删掉，此处系统有给定一个动画，效果还是可以的，我们也可以根据我们自己的想法添加动画</a:t>
            </a:r>
            <a:endParaRPr lang="en-US" altLang="zh-CN" sz="28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 Light" panose="020B03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07317" y="345743"/>
            <a:ext cx="3502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 err="1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r>
              <a:rPr lang="zh-CN" altLang="en-US" sz="20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增加和删除的动画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72" y="1562100"/>
            <a:ext cx="3067050" cy="436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98262" y="2691765"/>
            <a:ext cx="5044581" cy="83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点击效果如图所示</a:t>
            </a:r>
            <a:endParaRPr lang="en-US" altLang="zh-CN" sz="28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267540" y="3253217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5250" y="329907"/>
            <a:ext cx="51911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b="1" dirty="0"/>
              <a:t> </a:t>
            </a:r>
            <a:r>
              <a:rPr lang="zh-CN" altLang="en-US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给</a:t>
            </a:r>
            <a:r>
              <a:rPr lang="en-US" altLang="zh-CN" sz="2400" spc="-150" dirty="0" err="1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r>
              <a:rPr lang="zh-CN" altLang="en-US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的</a:t>
            </a:r>
            <a:r>
              <a:rPr lang="en-US" altLang="zh-CN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Item</a:t>
            </a:r>
            <a:r>
              <a:rPr lang="zh-CN" altLang="en-US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添加点击事件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40814"/>
            <a:ext cx="3076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0.12106 L -4.16667E-6 1.1111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/>
      <p:bldP spid="22" grpId="0" bldLvl="0" animBg="1"/>
      <p:bldP spid="22" grpId="1" bldLvl="0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791075" y="1412764"/>
            <a:ext cx="69996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如果使用</a:t>
            </a:r>
            <a:r>
              <a:rPr lang="en-US" altLang="zh-CN" sz="28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，分分钟的事。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那么如何实现？其实你什么都不用做，只要使用</a:t>
            </a:r>
            <a:r>
              <a:rPr lang="en-US" altLang="zh-CN" sz="28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StaggeredGridLayoutManager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我们就已经实现了，只是上面的</a:t>
            </a:r>
            <a:r>
              <a:rPr lang="en-US" altLang="zh-CN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item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布局我们使用了固定的高度，下面我们仅仅在适配器的</a:t>
            </a:r>
            <a:r>
              <a:rPr lang="en-US" altLang="zh-CN" sz="28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onBindViewHolder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方法中为我们的</a:t>
            </a:r>
            <a:r>
              <a:rPr lang="en-US" altLang="zh-CN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item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设置个随机的高度</a:t>
            </a:r>
            <a:endParaRPr lang="en-US" altLang="zh-CN" sz="28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826760" y="2673985"/>
            <a:ext cx="1125220" cy="13208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34667" y="262495"/>
            <a:ext cx="145332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2800" spc="-15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瀑布流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29" y="1303077"/>
            <a:ext cx="3186385" cy="4726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-8.33333E-7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2" grpId="0"/>
      <p:bldP spid="26" grpId="0" bldLvl="0" animBg="1"/>
      <p:bldP spid="26" grpId="1" bldLvl="0" animBg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1406024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03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6" y="2804202"/>
            <a:ext cx="6129604" cy="1005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6000" spc="-150" dirty="0" err="1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CardView</a:t>
            </a:r>
            <a:endParaRPr lang="zh-CN" altLang="en-US" sz="6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4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49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2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2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437612" y="2199314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2867162" y="5193196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2156449" y="2454611"/>
            <a:ext cx="76603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CardView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继承自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FrameLayout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，可以让我们使用类似卡片布局来显示一致性效果的内容。同时卡片还可以包含圆角和阴影效果。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CardView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是一个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Layout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，同时在里边布局其他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控件。如果我们需要创建带有一个阴影效果的卡片，那么可以使用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card_view:cardElevation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属性。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AB2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1253290" y="391462"/>
            <a:ext cx="599313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        </a:t>
            </a:r>
            <a:r>
              <a:rPr kumimoji="0" lang="en-US" altLang="zh-CN" sz="2400" b="0" i="0" u="none" strike="noStrike" kern="1200" cap="none" spc="-150" normalizeH="0" baseline="0" noProof="0" dirty="0" err="1">
                <a:ln>
                  <a:noFill/>
                </a:ln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CardView</a:t>
            </a:r>
            <a:r>
              <a:rPr kumimoji="0" lang="zh-CN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17320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/>
      <p:bldP spid="7" grpId="0" animBg="1"/>
      <p:bldP spid="7" grpId="1" animBg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313787" y="2072193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3617468" y="4923242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1253290" y="391462"/>
            <a:ext cx="599313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                </a:t>
            </a:r>
            <a:r>
              <a:rPr kumimoji="0" lang="en-US" altLang="zh-CN" sz="2400" b="0" i="0" u="none" strike="noStrike" kern="1200" cap="none" spc="-150" normalizeH="0" baseline="0" noProof="0" dirty="0" err="1">
                <a:ln>
                  <a:noFill/>
                </a:ln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CardView</a:t>
            </a:r>
            <a:r>
              <a:rPr kumimoji="0" lang="zh-CN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的优点是什么？</a:t>
            </a:r>
          </a:p>
        </p:txBody>
      </p:sp>
      <p:sp>
        <p:nvSpPr>
          <p:cNvPr id="10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1335627" y="2003458"/>
            <a:ext cx="84560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它可以默认地实现阴影和圆角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AB2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sp>
        <p:nvSpPr>
          <p:cNvPr id="12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1345567" y="2880580"/>
            <a:ext cx="8389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②结合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CardView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展示列表内容能更好的使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app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符合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Material Design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设计风格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app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在用户体验、界面美观度上有所提升。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AB2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7676486" y="3577504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1368758" y="3907624"/>
            <a:ext cx="8389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③可以突出界面中不同元素之间的层次关系。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AB2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2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7" grpId="0" animBg="1"/>
      <p:bldP spid="7" grpId="1" animBg="1"/>
      <p:bldP spid="11" grpId="0"/>
      <p:bldP spid="11" grpId="1"/>
      <p:bldP spid="10" grpId="0"/>
      <p:bldP spid="12" grpId="0"/>
      <p:bldP spid="14" grpId="0" animBg="1"/>
      <p:bldP spid="14" grpId="1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53684" y="337850"/>
            <a:ext cx="459867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的用法</a:t>
            </a: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82214" y="1034114"/>
            <a:ext cx="8099886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我们知道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组件是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Android 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开始引入，同时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Google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也做了兼容包在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V7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包里边了，具体我们来看一下项目存在的路径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opensans" charset="0"/>
              <a:ea typeface="华文新魏" panose="02010800040101010101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6" name="任意多边形 4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7520026" y="1709668"/>
            <a:ext cx="1476079" cy="11294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任意多边形 4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21021" y="5700893"/>
            <a:ext cx="1476079" cy="11294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386" name="Picture 2" descr="http://lookcode-wordpress.stor.sinaapp.com/uploads/2016/01/1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8476" y="2084989"/>
            <a:ext cx="8458200" cy="3409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54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2.59259E-6 L 4.16667E-6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0351 2.59259E-6 L -3.75E-6 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3" grpId="0"/>
      <p:bldP spid="46" grpId="0" animBg="1"/>
      <p:bldP spid="46" grpId="1" animBg="1"/>
      <p:bldP spid="47" grpId="0" animBg="1"/>
      <p:bldP spid="4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9877" y="547591"/>
            <a:ext cx="1130204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如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Linearlayout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Framelayout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一样都是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ViewGroup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，即其他控件的容器。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继承于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Framelayout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，所以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Framelayout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的属性他都有，同时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还有几个特殊的属性：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opensans" charset="0"/>
              <a:ea typeface="华文新魏" panose="02010800040101010101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72083" y="1857157"/>
            <a:ext cx="9267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API21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Android 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）等级以上拥有属性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elevation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，意为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Z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轴阴影，只有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平台有效。只能通过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xml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中的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elevation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属性指定；</a:t>
            </a: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334" y="3269721"/>
            <a:ext cx="9267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其余（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2.0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以上）有属性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cardBackgroundColor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，意为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的卡片颜色，只能通过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xml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cardBackgroundColor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进行指定；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81708" y="4655098"/>
            <a:ext cx="9267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其余（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2.0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以上）有属性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cardConerRadius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，意为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卡片的四角圆角矩形程度，单位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dimen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dp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px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 sp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），可以通过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xml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指定，也可以通过代码中的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setRadius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</a:rPr>
              <a:t>指定。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797216" y="3253231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2206040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3143" y="3587325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86830" y="5011203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9559" y="1914803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44985" y="3317847"/>
            <a:ext cx="664210" cy="61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21808" y="4685298"/>
            <a:ext cx="664210" cy="61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9" grpId="0"/>
      <p:bldP spid="20" grpId="0"/>
      <p:bldP spid="2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 rot="2700000">
            <a:off x="1203860" y="-2734017"/>
            <a:ext cx="5249840" cy="5214842"/>
          </a:xfrm>
          <a:prstGeom prst="rect">
            <a:avLst/>
          </a:prstGeom>
        </p:spPr>
      </p:pic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531401" y="1204637"/>
            <a:ext cx="4594758" cy="7779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28575">
            <a:gradFill>
              <a:gsLst>
                <a:gs pos="49500">
                  <a:srgbClr val="DFA117"/>
                </a:gs>
                <a:gs pos="0">
                  <a:srgbClr val="C99115">
                    <a:alpha val="0"/>
                  </a:srgbClr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246098" y="522535"/>
            <a:ext cx="29851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CONTENTS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769702" y="35632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14254" y="3322564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组合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239634" y="3274592"/>
            <a:ext cx="3517265" cy="1142384"/>
            <a:chOff x="6938527" y="1614779"/>
            <a:chExt cx="3378801" cy="1123463"/>
          </a:xfrm>
        </p:grpSpPr>
        <p:sp>
          <p:nvSpPr>
            <p:cNvPr id="20" name="矩形 19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600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sym typeface="+mn-ea"/>
                </a:rPr>
                <a:t>RecycleView</a:t>
              </a:r>
              <a:r>
                <a:rPr lang="zh-CN" altLang="en-US" sz="36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sym typeface="+mn-ea"/>
                </a:rPr>
                <a:t> </a:t>
              </a:r>
              <a:endPara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Apple Color Emoji" charset="0"/>
                <a:cs typeface="Apple Color Emoji" charset="0"/>
                <a:sym typeface="+mn-ea"/>
              </a:endParaRP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7236535" y="2509087"/>
              <a:ext cx="3080793" cy="22915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endParaRPr lang="en-US" altLang="ko-KR" sz="900" b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775059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23421" y="4976117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55177" y="4884490"/>
            <a:ext cx="6200140" cy="705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spc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华文新魏" panose="02010800040101010101" charset="-122"/>
                <a:sym typeface="+mn-ea"/>
              </a:rPr>
              <a:t>简单</a:t>
            </a:r>
            <a:r>
              <a:rPr lang="zh-CN" altLang="en-US" sz="3200" spc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sans" charset="0"/>
                <a:ea typeface="华文新魏" panose="02010800040101010101" charset="-122"/>
                <a:sym typeface="+mn-ea"/>
              </a:rPr>
              <a:t>实例</a:t>
            </a:r>
            <a:endParaRPr lang="zh-CN" altLang="en-US" sz="3200" spc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sans" charset="0"/>
              <a:ea typeface="华文新魏" panose="02010800040101010101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81360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29722" y="3322564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0527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38889" y="4976117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51370" y="4917440"/>
            <a:ext cx="308419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       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简单提问</a:t>
            </a: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5" name="矩形 4"/>
          <p:cNvSpPr/>
          <p:nvPr/>
        </p:nvSpPr>
        <p:spPr>
          <a:xfrm>
            <a:off x="7528560" y="3261995"/>
            <a:ext cx="3084100" cy="650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sans" charset="0"/>
                <a:ea typeface="华文新魏" panose="02010800040101010101" charset="-122"/>
                <a:cs typeface="Open Sans" panose="020B0606030504020204" pitchFamily="34" charset="0"/>
                <a:sym typeface="+mn-ea"/>
              </a:rPr>
              <a:t>   </a:t>
            </a:r>
            <a:r>
              <a:rPr lang="en-US" altLang="zh-CN" sz="36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CardView</a:t>
            </a:r>
            <a:endParaRPr lang="zh-CN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0.05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6" grpId="0" bldLvl="0" animBg="1"/>
      <p:bldP spid="16" grpId="1" bldLvl="0" animBg="1"/>
      <p:bldP spid="4" grpId="0"/>
      <p:bldP spid="23" grpId="0" animBg="1"/>
      <p:bldP spid="23" grpId="1" animBg="1"/>
      <p:bldP spid="24" grpId="0"/>
      <p:bldP spid="26" grpId="0"/>
      <p:bldP spid="28" grpId="0" animBg="1"/>
      <p:bldP spid="28" grpId="1" animBg="1"/>
      <p:bldP spid="29" grpId="0"/>
      <p:bldP spid="33" grpId="0" animBg="1"/>
      <p:bldP spid="33" grpId="1" animBg="1"/>
      <p:bldP spid="34" grpId="0"/>
      <p:bldP spid="3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28378" y="749721"/>
            <a:ext cx="11302046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常用属性：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opensans" charset="0"/>
              <a:ea typeface="华文新魏" panose="0201080004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opensans" charset="0"/>
              <a:ea typeface="华文新魏" panose="0201080004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card_view:cardElevation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阴影的大小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card_view:cardMaxElevation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阴影最大高度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card_view:cardBackgroundColor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卡片的背景色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card_view:cardCornerRadius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卡片的圆角大小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card_view:contentPadding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卡片内容于边距的间隔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card_view:contentPaddingBottom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卡片内容与底部的边距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card_view:contentPaddingTop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卡片内容与顶部的边距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card_view:contentPaddingLeft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卡片内容与左边的边距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card_view:contentPaddingRight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卡片内容与右边的边距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card_view:contentPaddingStart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卡片内容于边距的间隔起始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card_view:contentPaddingEnd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卡片内容于边距的间隔终止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card_view:cardUseCompatPadding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设置内边距，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V21+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的版本和之前的版本仍旧具有一样的计算方式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card_view:cardPreventConrerOverlap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V20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</a:rPr>
              <a:t>和之前的版本中添加内边距，这个属性为了防止内容和边角的重叠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opensans" charset="0"/>
              <a:ea typeface="华文新魏" panose="02010800040101010101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9877" y="547591"/>
            <a:ext cx="1130204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sans" charset="0"/>
                <a:ea typeface="华文新魏" panose="02010800040101010101" charset="-122"/>
                <a:cs typeface="+mn-cs"/>
                <a:sym typeface="微软雅黑" panose="020B0503020204020204" pitchFamily="34" charset="-122"/>
              </a:rPr>
              <a:t>示例</a:t>
            </a: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01" name="Picture 1" descr="C:\Users\zq\AppData\Roaming\Tencent\Users\928201445\QQ\WinTemp\RichOle\TCA1_[XP$78(I4YR[0J1(A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9903" y="1944303"/>
            <a:ext cx="8896350" cy="3705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2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 animBg="1"/>
      <p:bldP spid="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1406024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04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6" y="2804202"/>
            <a:ext cx="6129604" cy="1005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6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简单提问</a:t>
            </a: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4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49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2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2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7" y="0"/>
            <a:ext cx="12198654" cy="6858000"/>
          </a:xfrm>
          <a:prstGeom prst="rect">
            <a:avLst/>
          </a:prstGeom>
        </p:spPr>
      </p:pic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278705" y="2249422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23232" y="1948443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组合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061425" y="1914252"/>
            <a:ext cx="10835935" cy="3106058"/>
            <a:chOff x="7236535" y="-284541"/>
            <a:chExt cx="10409357" cy="3054613"/>
          </a:xfrm>
        </p:grpSpPr>
        <p:sp>
          <p:nvSpPr>
            <p:cNvPr id="20" name="矩形 19"/>
            <p:cNvSpPr/>
            <p:nvPr/>
          </p:nvSpPr>
          <p:spPr>
            <a:xfrm>
              <a:off x="8024331" y="-284541"/>
              <a:ext cx="9621561" cy="640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>
                  <a:solidFill>
                    <a:srgbClr val="FFC000"/>
                  </a:solidFill>
                  <a:latin typeface="opensans" charset="0"/>
                  <a:ea typeface="华文新魏" panose="02010800040101010101" charset="-122"/>
                  <a:cs typeface="Open Sans" panose="020B0606030504020204" pitchFamily="34" charset="0"/>
                  <a:sym typeface="+mn-ea"/>
                </a:rPr>
                <a:t>在</a:t>
              </a:r>
              <a:r>
                <a:rPr lang="en-US" altLang="zh-CN" sz="3600" dirty="0" err="1">
                  <a:solidFill>
                    <a:srgbClr val="FFC000"/>
                  </a:solidFill>
                  <a:latin typeface="opensans" charset="0"/>
                  <a:ea typeface="华文新魏" panose="02010800040101010101" charset="-122"/>
                  <a:cs typeface="Open Sans" panose="020B0606030504020204" pitchFamily="34" charset="0"/>
                  <a:sym typeface="+mn-ea"/>
                </a:rPr>
                <a:t>RecycleView</a:t>
              </a:r>
              <a:r>
                <a:rPr lang="zh-CN" altLang="en-US" sz="3600" dirty="0">
                  <a:solidFill>
                    <a:srgbClr val="FFC000"/>
                  </a:solidFill>
                  <a:latin typeface="opensans" charset="0"/>
                  <a:ea typeface="华文新魏" panose="02010800040101010101" charset="-122"/>
                  <a:cs typeface="Open Sans" panose="020B0606030504020204" pitchFamily="34" charset="0"/>
                  <a:sym typeface="+mn-ea"/>
                </a:rPr>
                <a:t>中，瀑布流是通过什么</a:t>
              </a:r>
              <a:r>
                <a:rPr lang="en-US" altLang="zh-CN" sz="3600" dirty="0" err="1">
                  <a:solidFill>
                    <a:srgbClr val="FFC000"/>
                  </a:solidFill>
                  <a:latin typeface="opensans" charset="0"/>
                  <a:ea typeface="华文新魏" panose="02010800040101010101" charset="-122"/>
                  <a:cs typeface="Open Sans" panose="020B0606030504020204" pitchFamily="34" charset="0"/>
                  <a:sym typeface="+mn-ea"/>
                </a:rPr>
                <a:t>LayoutManager</a:t>
              </a:r>
              <a:r>
                <a:rPr lang="zh-CN" altLang="en-US" sz="3600" dirty="0">
                  <a:solidFill>
                    <a:srgbClr val="FFC000"/>
                  </a:solidFill>
                  <a:latin typeface="opensans" charset="0"/>
                  <a:ea typeface="华文新魏" panose="02010800040101010101" charset="-122"/>
                  <a:cs typeface="Open Sans" panose="020B0606030504020204" pitchFamily="34" charset="0"/>
                  <a:sym typeface="+mn-ea"/>
                </a:rPr>
                <a:t>实现的？</a:t>
              </a: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7236535" y="2509087"/>
              <a:ext cx="3080793" cy="26098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endParaRPr lang="en-US" altLang="ko-KR" sz="900" b="0">
                <a:solidFill>
                  <a:prstClr val="white">
                    <a:lumMod val="85000"/>
                  </a:prst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3693111" y="2927478"/>
            <a:ext cx="614934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         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请第一排正数第六位同学作答</a:t>
            </a: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1603587" y="337565"/>
            <a:ext cx="59931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b="1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</a:rPr>
              <a:t>PROBLEM</a:t>
            </a:r>
            <a:endParaRPr lang="zh-CN" altLang="en-US" sz="2000" b="1" dirty="0">
              <a:solidFill>
                <a:srgbClr val="DFA1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华文新魏" panose="02010800040101010101" charset="-122"/>
              <a:cs typeface="MV Boli" panose="02000500030200090000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81504" y="4108599"/>
            <a:ext cx="962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  <a:cs typeface="Open Sans" panose="020B0606030504020204" pitchFamily="34" charset="0"/>
                <a:sym typeface="+mn-ea"/>
              </a:rPr>
              <a:t>答：在</a:t>
            </a:r>
            <a:r>
              <a:rPr lang="en-US" altLang="zh-CN" sz="3600" dirty="0" err="1">
                <a:solidFill>
                  <a:srgbClr val="FFC000"/>
                </a:solidFill>
                <a:latin typeface="opensans" charset="0"/>
                <a:ea typeface="华文新魏" panose="02010800040101010101" charset="-122"/>
                <a:cs typeface="Open Sans" panose="020B0606030504020204" pitchFamily="34" charset="0"/>
                <a:sym typeface="+mn-ea"/>
              </a:rPr>
              <a:t>RecycleView</a:t>
            </a:r>
            <a:r>
              <a:rPr lang="zh-CN" altLang="en-US" sz="36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  <a:cs typeface="Open Sans" panose="020B0606030504020204" pitchFamily="34" charset="0"/>
                <a:sym typeface="+mn-ea"/>
              </a:rPr>
              <a:t>中，瀑布流是通过</a:t>
            </a:r>
            <a:r>
              <a:rPr lang="en-US" altLang="zh-CN" sz="3600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StaggeredGridLayoutManager</a:t>
            </a:r>
            <a:r>
              <a:rPr lang="zh-CN" altLang="en-US" sz="36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  <a:cs typeface="Open Sans" panose="020B0606030504020204" pitchFamily="34" charset="0"/>
                <a:sym typeface="+mn-ea"/>
              </a:rPr>
              <a:t>实现的</a:t>
            </a:r>
            <a:r>
              <a:rPr lang="zh-CN" altLang="en-US" sz="36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  <a:cs typeface="Open Sans" panose="020B0606030504020204" pitchFamily="34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-0.05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-2.22222E-6 L -2.70833E-6 -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4" grpId="0"/>
      <p:bldP spid="31" grpId="0"/>
      <p:bldP spid="21" grpId="0" animBg="1"/>
      <p:bldP spid="21" grpId="1" animBg="1"/>
      <p:bldP spid="25" grpId="0"/>
      <p:bldP spid="25" grpI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7" y="0"/>
            <a:ext cx="12198652" cy="6857999"/>
          </a:xfrm>
          <a:prstGeom prst="rect">
            <a:avLst/>
          </a:prstGeom>
        </p:spPr>
      </p:pic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6" name="矩形 5"/>
          <p:cNvSpPr/>
          <p:nvPr/>
        </p:nvSpPr>
        <p:spPr>
          <a:xfrm>
            <a:off x="1743275" y="1944847"/>
            <a:ext cx="1117473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</a:rPr>
              <a:t>如果我们需要创建带有一个阴影效果的卡片，</a:t>
            </a:r>
            <a:endParaRPr lang="en-US" altLang="zh-CN" sz="3200" dirty="0">
              <a:solidFill>
                <a:srgbClr val="DFA117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</a:rPr>
              <a:t>那么可以使用什么属性？</a:t>
            </a:r>
            <a:endParaRPr lang="zh-CN" altLang="en-US" sz="3200" dirty="0">
              <a:solidFill>
                <a:srgbClr val="DFA117"/>
              </a:solidFill>
              <a:latin typeface="华文新魏" panose="02010800040101010101" charset="-122"/>
              <a:ea typeface="华文新魏" panose="02010800040101010101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5970" y="3098122"/>
            <a:ext cx="614934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         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请第二排倒数第七位同学作答</a:t>
            </a: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1603587" y="337565"/>
            <a:ext cx="59931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b="1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</a:rPr>
              <a:t>PROBLEM</a:t>
            </a:r>
            <a:endParaRPr lang="zh-CN" altLang="en-US" sz="2000" b="1" dirty="0">
              <a:solidFill>
                <a:srgbClr val="DFA1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华文新魏" panose="02010800040101010101" charset="-122"/>
              <a:cs typeface="MV Boli" panose="02000500030200090000" pitchFamily="2" charset="0"/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278705" y="2249422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23232" y="1948443"/>
            <a:ext cx="511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81505" y="4108599"/>
            <a:ext cx="98650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  <a:cs typeface="Open Sans" panose="020B0606030504020204" pitchFamily="34" charset="0"/>
                <a:sym typeface="+mn-ea"/>
              </a:rPr>
              <a:t>答：</a:t>
            </a:r>
            <a:r>
              <a:rPr lang="zh-CN" altLang="en-US" sz="320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</a:rPr>
              <a:t>如果我们需要创建带有一个阴影效果的卡片，那么可以使用</a:t>
            </a:r>
            <a:r>
              <a:rPr lang="en-US" altLang="zh-CN" sz="3200" u="sng" dirty="0" err="1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card_view:cardElevation</a:t>
            </a:r>
            <a:r>
              <a:rPr lang="zh-CN" altLang="en-US" sz="320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</a:rPr>
              <a:t>属性</a:t>
            </a:r>
            <a:r>
              <a:rPr lang="zh-CN" altLang="en-US" sz="24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。</a:t>
            </a:r>
            <a:endParaRPr lang="zh-CN" altLang="en-US" sz="28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6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-2.22222E-6 L -2.70833E-6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-0.056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21" grpId="0" animBg="1"/>
      <p:bldP spid="21" grpId="1" animBg="1"/>
      <p:bldP spid="25" grpId="0"/>
      <p:bldP spid="25" grpId="1"/>
      <p:bldP spid="26" grpId="0" bldLvl="0" animBg="1"/>
      <p:bldP spid="26" grpId="1" bldLvl="0" animBg="1"/>
      <p:bldP spid="27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7" y="0"/>
            <a:ext cx="12198652" cy="6857999"/>
          </a:xfrm>
          <a:prstGeom prst="rect">
            <a:avLst/>
          </a:prstGeom>
        </p:spPr>
      </p:pic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8" name="矩形 7"/>
          <p:cNvSpPr/>
          <p:nvPr/>
        </p:nvSpPr>
        <p:spPr>
          <a:xfrm>
            <a:off x="1881505" y="1948402"/>
            <a:ext cx="100552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err="1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RecycleView.Adapter</a:t>
            </a:r>
            <a:r>
              <a:rPr lang="zh-CN" altLang="en-US" sz="36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，需要实现哪三个方法？</a:t>
            </a:r>
            <a:endParaRPr lang="zh-CN" altLang="en-US" sz="3600" dirty="0">
              <a:solidFill>
                <a:srgbClr val="DFA117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5639" y="2719354"/>
            <a:ext cx="614934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         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请第三排正数第八位同学作答</a:t>
            </a: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278705" y="2249422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23232" y="1948443"/>
            <a:ext cx="511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1603587" y="337565"/>
            <a:ext cx="59931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b="1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</a:rPr>
              <a:t>PROBLEM</a:t>
            </a:r>
            <a:endParaRPr lang="zh-CN" altLang="en-US" sz="2000" b="1" dirty="0">
              <a:solidFill>
                <a:srgbClr val="DFA1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华文新魏" panose="02010800040101010101" charset="-122"/>
              <a:cs typeface="MV Boli" panose="02000500030200090000" pitchFamily="2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81505" y="4108599"/>
            <a:ext cx="10193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  <a:cs typeface="Open Sans" panose="020B0606030504020204" pitchFamily="34" charset="0"/>
                <a:sym typeface="+mn-ea"/>
              </a:rPr>
              <a:t>答：</a:t>
            </a:r>
            <a:r>
              <a:rPr lang="en-US" altLang="zh-CN" sz="36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onCreateViewHolder</a:t>
            </a:r>
            <a:r>
              <a:rPr lang="en-US" altLang="zh-CN" sz="36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()</a:t>
            </a:r>
          </a:p>
          <a:p>
            <a:r>
              <a:rPr lang="en-US" altLang="zh-CN" sz="36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	</a:t>
            </a:r>
            <a:r>
              <a:rPr lang="en-US" altLang="zh-CN" sz="36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onBindViewHolder</a:t>
            </a:r>
            <a:r>
              <a:rPr lang="en-US" altLang="zh-CN" sz="36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()</a:t>
            </a:r>
          </a:p>
          <a:p>
            <a:r>
              <a:rPr lang="en-US" altLang="zh-CN" sz="36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	</a:t>
            </a:r>
            <a:r>
              <a:rPr lang="en-US" altLang="zh-CN" sz="36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getItemCount</a:t>
            </a:r>
            <a:r>
              <a:rPr lang="en-US" altLang="zh-CN" sz="36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-0.05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-2.22222E-6 L -2.70833E-6 -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 bldLvl="0" animBg="1"/>
      <p:bldP spid="21" grpId="1" bldLvl="0" animBg="1"/>
      <p:bldP spid="25" grpId="0"/>
      <p:bldP spid="26" grpId="0" animBg="1"/>
      <p:bldP spid="26" grpId="1" animBg="1"/>
      <p:bldP spid="27" grpId="0"/>
      <p:bldP spid="27" grpId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15" y="-8255"/>
            <a:ext cx="12228830" cy="6874510"/>
          </a:xfrm>
          <a:prstGeom prst="rect">
            <a:avLst/>
          </a:prstGeom>
        </p:spPr>
      </p:pic>
      <p:sp>
        <p:nvSpPr>
          <p:cNvPr id="2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92222" y="578203"/>
            <a:ext cx="6632575" cy="509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小组分工：</a:t>
            </a:r>
          </a:p>
          <a:p>
            <a:pPr>
              <a:lnSpc>
                <a:spcPct val="200000"/>
              </a:lnSpc>
            </a:pPr>
            <a:r>
              <a:rPr lang="en-US" altLang="zh-CN" sz="4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	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吴迪奥   代码实现 演讲</a:t>
            </a:r>
            <a:endParaRPr lang="en-US" altLang="zh-CN" sz="28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	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许文凯   编辑整理</a:t>
            </a:r>
            <a:endParaRPr lang="en-US" altLang="zh-CN" sz="28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	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杨志鑫   </a:t>
            </a:r>
            <a:r>
              <a:rPr lang="en-US" altLang="zh-CN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PPT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制作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	</a:t>
            </a: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叶一凡   代码检验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3632859" y="1104110"/>
            <a:ext cx="4926281" cy="4893441"/>
          </a:xfrm>
          <a:prstGeom prst="rect">
            <a:avLst/>
          </a:prstGeom>
        </p:spPr>
      </p:pic>
      <p:sp>
        <p:nvSpPr>
          <p:cNvPr id="15" name="文本框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114217" y="2889110"/>
            <a:ext cx="796356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8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endParaRPr lang="zh-CN" altLang="en-US" sz="8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2" y="2190637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5" y="3467961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79" y="5613774"/>
            <a:ext cx="738134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7" y="2355442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412473" y="4440115"/>
            <a:ext cx="1096722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55995" y="5354644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23932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4.44444E-6 L 0.16002 -4.4444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7.40741E-7 L 0.28372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22982 2.9629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7.40741E-7 L -0.1168 7.40741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2812 2.2222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1406024" y="2008855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2234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01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4" y="3496699"/>
            <a:ext cx="6096000" cy="3378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4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49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2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2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721806" y="2818856"/>
            <a:ext cx="744537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6000" spc="-150" dirty="0" err="1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endParaRPr lang="zh-CN" altLang="en-US" sz="6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3.7037E-6 L 3.125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2" grpId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437612" y="2199314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2867162" y="5193196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2156449" y="2454611"/>
            <a:ext cx="76603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是</a:t>
            </a:r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support-v7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包中的新组件，是一个强大的滑动组件，与经典的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ListView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相比，同样拥有</a:t>
            </a:r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item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回收复用的功能，这一点从它的名字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即回收</a:t>
            </a:r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也可以看出。看到这也许有人会问，不是已经有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ListView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了吗，为什么还要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呢？这就牵扯到它的优点了。</a:t>
            </a:r>
            <a:endParaRPr lang="en-US" altLang="zh-CN" sz="2000" dirty="0">
              <a:solidFill>
                <a:srgbClr val="EAB2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1253290" y="391462"/>
            <a:ext cx="599313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        </a:t>
            </a:r>
            <a:r>
              <a:rPr lang="en-US" altLang="zh-CN" sz="2400" spc="-150" dirty="0" err="1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r>
              <a:rPr lang="zh-CN" altLang="en-US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是什么？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/>
      <p:bldP spid="7" grpId="0" animBg="1"/>
      <p:bldP spid="7" grpId="1" animBg="1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313787" y="2072193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3617468" y="4923242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983203" y="1207518"/>
            <a:ext cx="88084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根据官方的介绍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是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ListView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的升级版，既然如此那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必然有它的优点，现就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相对于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ListView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的优点罗列如下：</a:t>
            </a:r>
            <a:endParaRPr lang="en-US" altLang="zh-CN" sz="2000" dirty="0">
              <a:solidFill>
                <a:srgbClr val="EAB2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1253290" y="391462"/>
            <a:ext cx="599313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                </a:t>
            </a:r>
            <a:r>
              <a:rPr lang="en-US" altLang="zh-CN" sz="2400" spc="-150" dirty="0" err="1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r>
              <a:rPr lang="zh-CN" altLang="en-US" sz="2400" spc="-150" dirty="0">
                <a:solidFill>
                  <a:srgbClr val="DFA1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的优点是什么？</a:t>
            </a:r>
          </a:p>
        </p:txBody>
      </p:sp>
      <p:sp>
        <p:nvSpPr>
          <p:cNvPr id="10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1335627" y="2659432"/>
            <a:ext cx="84560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①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封装了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viewholder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的回收复用，也就是说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标准化了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ViewHolder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，编写</a:t>
            </a:r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Adapter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面向的是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ViewHolder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而不再是</a:t>
            </a:r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了，复用的   逻辑被封装了，写起来更加简单。</a:t>
            </a:r>
            <a:endParaRPr lang="en-US" altLang="zh-CN" sz="2000" dirty="0">
              <a:solidFill>
                <a:srgbClr val="EAB2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sp>
        <p:nvSpPr>
          <p:cNvPr id="12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1335627" y="3944064"/>
            <a:ext cx="83893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②提供了一种插拔式的体验，高度的解耦，异常的灵活，针对一个</a:t>
            </a:r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Item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的显示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专门抽取出了相应的类，来控制</a:t>
            </a:r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Item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的显示，使其的扩展性非常强。（</a:t>
            </a:r>
            <a:r>
              <a:rPr lang="en-US" altLang="zh-CN" sz="14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lang="zh-CN" altLang="en-US" sz="14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不再拘泥于</a:t>
            </a:r>
            <a:r>
              <a:rPr lang="en-US" altLang="zh-CN" sz="14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ListView</a:t>
            </a:r>
            <a:r>
              <a:rPr lang="zh-CN" altLang="en-US" sz="14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的线性展示方式，它也可以实现</a:t>
            </a:r>
            <a:r>
              <a:rPr lang="en-US" altLang="zh-CN" sz="14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GridView</a:t>
            </a:r>
            <a:r>
              <a:rPr lang="zh-CN" altLang="en-US" sz="14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的效果等多种效果。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）</a:t>
            </a:r>
            <a:endParaRPr lang="en-US" altLang="zh-CN" sz="2000" dirty="0">
              <a:solidFill>
                <a:srgbClr val="EAB2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sp>
        <p:nvSpPr>
          <p:cNvPr id="13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1335627" y="5261489"/>
            <a:ext cx="84560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③可以控制</a:t>
            </a:r>
            <a:r>
              <a:rPr lang="en-US" altLang="zh-CN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Item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增删的动画，可以通过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ItemAnimator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这个类进行控制，当然针对增删的动画，</a:t>
            </a:r>
            <a:r>
              <a:rPr lang="en-US" altLang="zh-CN" sz="2000" dirty="0" err="1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RecycleView</a:t>
            </a:r>
            <a:r>
              <a:rPr lang="zh-CN" altLang="en-US" sz="2000" dirty="0">
                <a:solidFill>
                  <a:srgbClr val="EAB2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有其自己默认的实现。</a:t>
            </a:r>
            <a:endParaRPr lang="en-US" altLang="zh-CN" sz="2000" dirty="0">
              <a:solidFill>
                <a:srgbClr val="EAB2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7676486" y="3577504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2.59259E-6 L -4.16667E-7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/>
      <p:bldP spid="7" grpId="0" animBg="1"/>
      <p:bldP spid="7" grpId="1" animBg="1"/>
      <p:bldP spid="11" grpId="0"/>
      <p:bldP spid="11" grpId="1"/>
      <p:bldP spid="10" grpId="0"/>
      <p:bldP spid="12" grpId="0"/>
      <p:bldP spid="13" grpId="0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53684" y="337850"/>
            <a:ext cx="459867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sans" charset="0"/>
                <a:ea typeface="华文新魏" panose="02010800040101010101" charset="-122"/>
              </a:rPr>
              <a:t>RecycleView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sans" charset="0"/>
                <a:ea typeface="华文新魏" panose="02010800040101010101" charset="-122"/>
              </a:rPr>
              <a:t>的用法</a:t>
            </a: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82214" y="4445606"/>
            <a:ext cx="9339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可以看到对</a:t>
            </a:r>
            <a:r>
              <a:rPr lang="en-US" altLang="zh-CN" sz="20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RecycleView</a:t>
            </a: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的设置过程，比</a:t>
            </a:r>
            <a:r>
              <a:rPr lang="en-US" altLang="zh-CN" sz="20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ListView</a:t>
            </a: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要复杂一些，这也是</a:t>
            </a:r>
            <a:r>
              <a:rPr lang="en-US" altLang="zh-CN" sz="2000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RecycleView</a:t>
            </a:r>
            <a:r>
              <a:rPr lang="zh-CN" altLang="en-US" sz="20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高度解耦的表现，虽然代码抒写上有点复杂，但它的扩展性是极高的。</a:t>
            </a:r>
            <a:endParaRPr lang="zh-CN" altLang="en-US" sz="20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  <a:sym typeface="微软雅黑" panose="020B0503020204020204" pitchFamily="34" charset="-122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82214" y="1034114"/>
            <a:ext cx="8099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首先我们需要明白的一点是使用</a:t>
            </a:r>
            <a:r>
              <a:rPr lang="en-US" altLang="zh-CN" sz="2000" dirty="0" err="1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RecycleView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必须导入</a:t>
            </a:r>
            <a:r>
              <a:rPr lang="en-US" altLang="zh-CN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support-v7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包</a:t>
            </a:r>
            <a:endParaRPr lang="zh-CN" altLang="en-US" sz="2000" dirty="0">
              <a:solidFill>
                <a:srgbClr val="FFC000"/>
              </a:solidFill>
              <a:latin typeface="opensans" charset="0"/>
              <a:ea typeface="华文新魏" panose="02010800040101010101" charset="-122"/>
              <a:sym typeface="微软雅黑" panose="020B0503020204020204" pitchFamily="34" charset="-122"/>
            </a:endParaRPr>
          </a:p>
        </p:txBody>
      </p:sp>
      <p:sp>
        <p:nvSpPr>
          <p:cNvPr id="46" name="任意多边形 4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7520026" y="1709668"/>
            <a:ext cx="1476079" cy="11294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21021" y="5700893"/>
            <a:ext cx="1476079" cy="11294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14" y="1871460"/>
            <a:ext cx="6124575" cy="213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2.59259E-6 L 4.16667E-6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0351 2.59259E-6 L -3.75E-6 2.59259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2" grpId="0"/>
      <p:bldP spid="43" grpId="0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9877" y="547591"/>
            <a:ext cx="1130204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在了解了</a:t>
            </a:r>
            <a:r>
              <a:rPr lang="en-US" altLang="zh-CN" sz="2000" dirty="0" err="1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RecycleView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的一些控制之后，紧接着来看看它的</a:t>
            </a:r>
            <a:r>
              <a:rPr lang="en-US" altLang="zh-CN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Adapter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的写法，</a:t>
            </a:r>
            <a:r>
              <a:rPr lang="en-US" altLang="zh-CN" sz="2000" dirty="0" err="1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RecycleView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的</a:t>
            </a:r>
            <a:endParaRPr lang="en-US" altLang="zh-CN" sz="2000" dirty="0">
              <a:solidFill>
                <a:srgbClr val="FFC000"/>
              </a:solidFill>
              <a:latin typeface="opensans" charset="0"/>
              <a:ea typeface="华文新魏" panose="02010800040101010101" charset="-122"/>
            </a:endParaRPr>
          </a:p>
          <a:p>
            <a:pPr algn="ctr"/>
            <a:r>
              <a:rPr lang="en-US" altLang="zh-CN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Adapter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与</a:t>
            </a:r>
            <a:r>
              <a:rPr lang="en-US" altLang="zh-CN" sz="2000" dirty="0" err="1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ListView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的</a:t>
            </a:r>
            <a:r>
              <a:rPr lang="en-US" altLang="zh-CN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Adapter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还是有点区别的，</a:t>
            </a:r>
            <a:r>
              <a:rPr lang="en-US" altLang="zh-CN" sz="2000" dirty="0" err="1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RecycleView.Adapter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，需要实现</a:t>
            </a:r>
            <a:r>
              <a:rPr lang="en-US" altLang="zh-CN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3</a:t>
            </a:r>
            <a:r>
              <a:rPr lang="zh-CN" altLang="en-US" sz="2000" dirty="0">
                <a:solidFill>
                  <a:srgbClr val="FFC000"/>
                </a:solidFill>
                <a:latin typeface="opensans" charset="0"/>
                <a:ea typeface="华文新魏" panose="02010800040101010101" charset="-122"/>
              </a:rPr>
              <a:t>个方法：</a:t>
            </a:r>
            <a:endParaRPr lang="zh-CN" altLang="en-US" sz="2000" dirty="0">
              <a:solidFill>
                <a:srgbClr val="FFC000"/>
              </a:solidFill>
              <a:latin typeface="opensans" charset="0"/>
              <a:ea typeface="华文新魏" panose="02010800040101010101" charset="-122"/>
              <a:sym typeface="微软雅黑" panose="020B0503020204020204" pitchFamily="34" charset="-122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334" y="1558774"/>
            <a:ext cx="92671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onCreateViewHolder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()</a:t>
            </a:r>
          </a:p>
          <a:p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    	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这个方法主要生成为每个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Item 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inflater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出一个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View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，但是该方法返回的是一个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ViewHolder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。该方法把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View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直接封装在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ViewHolder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中，然后我们面向的是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ViewHolder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这个实例，当然这个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ViewHolder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需要我们自己去编写。直接省去了当初的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convertView.setTag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(holder)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和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convertView.getTag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()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这些繁琐的步骤。</a:t>
            </a: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334" y="3269721"/>
            <a:ext cx="9267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onBindViewHolder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()</a:t>
            </a:r>
          </a:p>
          <a:p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     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这个方法主要用于适配渲染数据到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View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中。方法提供给你了一个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viewHolder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，而不是原来的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convertView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。</a:t>
            </a:r>
            <a:endParaRPr lang="en-US" altLang="zh-CN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334" y="4693599"/>
            <a:ext cx="9267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getItemCount</a:t>
            </a:r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()</a:t>
            </a:r>
          </a:p>
          <a:p>
            <a:r>
              <a:rPr lang="en-US" altLang="zh-CN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      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这个方法就类似于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BaseAdapter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的</a:t>
            </a:r>
            <a:r>
              <a:rPr lang="en-US" altLang="zh-CN" dirty="0" err="1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getCount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方法了，即总共有多少个条目。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rgbClr val="FFC000"/>
              </a:solidFill>
              <a:latin typeface="+mj-ea"/>
              <a:ea typeface="+mj-ea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797216" y="3253231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2206040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3143" y="3587325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86830" y="5011203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9559" y="1972554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25735" y="3269721"/>
            <a:ext cx="664210" cy="61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9559" y="4627547"/>
            <a:ext cx="664210" cy="61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9" grpId="0"/>
      <p:bldP spid="20" grpId="0"/>
      <p:bldP spid="2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1406024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02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184650" y="2804160"/>
            <a:ext cx="744537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6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简单实例</a:t>
            </a: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40803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4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49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2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2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29167E-6 -3.7037E-7 L 2.29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9" grpId="0" bldLvl="0" animBg="1"/>
      <p:bldP spid="19" grpId="1" bldLvl="0" animBg="1"/>
      <p:bldP spid="19" grpId="2" bldLvl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9255" y="412115"/>
            <a:ext cx="528764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2000" spc="-15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接着来实例帮助大家更深入的了解</a:t>
            </a:r>
            <a:r>
              <a:rPr lang="en-US" altLang="zh-CN" sz="2000" spc="-150" dirty="0" err="1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RecycleView</a:t>
            </a:r>
            <a:r>
              <a:rPr lang="zh-CN" altLang="en-US" sz="2000" spc="-150" dirty="0">
                <a:solidFill>
                  <a:srgbClr val="DFA117"/>
                </a:solidFill>
                <a:latin typeface="华文新魏" panose="02010800040101010101" charset="-122"/>
                <a:ea typeface="华文新魏" panose="02010800040101010101" charset="-122"/>
                <a:cs typeface="Open Sans" panose="020B0606030504020204" pitchFamily="34" charset="0"/>
              </a:rPr>
              <a:t>的用法，首先来实现一个最简单的列表</a:t>
            </a: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4831" y="2816860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界面可以上下滑动</a:t>
            </a:r>
            <a:endParaRPr lang="en-US" altLang="zh-CN" sz="28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2563520" y="1916828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9158573" y="1916830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5846487" y="1624756"/>
            <a:ext cx="1435089" cy="14599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09" y="1677543"/>
            <a:ext cx="307657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10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1287</Words>
  <Application>Microsoft Office PowerPoint</Application>
  <PresentationFormat>宽屏</PresentationFormat>
  <Paragraphs>141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Apple Color Emoji</vt:lpstr>
      <vt:lpstr>Heiti SC Light</vt:lpstr>
      <vt:lpstr>Meiryo</vt:lpstr>
      <vt:lpstr>Meiryo UI</vt:lpstr>
      <vt:lpstr>Open Sans</vt:lpstr>
      <vt:lpstr>Open Sans Light</vt:lpstr>
      <vt:lpstr>opensans</vt:lpstr>
      <vt:lpstr>华文新魏</vt:lpstr>
      <vt:lpstr>宋体</vt:lpstr>
      <vt:lpstr>微软雅黑</vt:lpstr>
      <vt:lpstr>Arial</vt:lpstr>
      <vt:lpstr>Calibri</vt:lpstr>
      <vt:lpstr>Calibri Light</vt:lpstr>
      <vt:lpstr>Helvetica</vt:lpstr>
      <vt:lpstr>Impact</vt:lpstr>
      <vt:lpstr>MV Boli</vt:lpstr>
      <vt:lpstr>Roboto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帅气逼人唐志丰</cp:lastModifiedBy>
  <cp:revision>91</cp:revision>
  <dcterms:created xsi:type="dcterms:W3CDTF">2016-10-27T16:23:00Z</dcterms:created>
  <dcterms:modified xsi:type="dcterms:W3CDTF">2017-05-23T15:38:25Z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