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2" r:id="rId3"/>
    <p:sldId id="313" r:id="rId4"/>
    <p:sldId id="314" r:id="rId5"/>
    <p:sldId id="316" r:id="rId6"/>
    <p:sldId id="317" r:id="rId7"/>
    <p:sldId id="318" r:id="rId8"/>
    <p:sldId id="320" r:id="rId9"/>
    <p:sldId id="319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11" r:id="rId23"/>
    <p:sldId id="272" r:id="rId24"/>
    <p:sldId id="315" r:id="rId2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78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common/ssi/cgi-bin/ssialias?infotype=PM&amp;subtype=XB&amp;htmlfid=GBE03620USEN#loaded" TargetMode="External"/><Relationship Id="rId3" Type="http://schemas.openxmlformats.org/officeDocument/2006/relationships/hyperlink" Target="http://en.wikipedia.org/wiki/Hype_cycle#mediaviewer/File:Gartner_Hype_Cycle.svg" TargetMode="External"/><Relationship Id="rId7" Type="http://schemas.openxmlformats.org/officeDocument/2006/relationships/hyperlink" Target="http://www.businessinsider.com/growth-in-the-internet-of-things-2013-10?IR=T" TargetMode="External"/><Relationship Id="rId2" Type="http://schemas.openxmlformats.org/officeDocument/2006/relationships/hyperlink" Target="http://www.creatingbreakthroughproduc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dnet.com/article/is-the-internet-of-things-strategic-to-the-enterprise/" TargetMode="External"/><Relationship Id="rId11" Type="http://schemas.openxmlformats.org/officeDocument/2006/relationships/hyperlink" Target="http://itersnews.com/?p=88531" TargetMode="External"/><Relationship Id="rId5" Type="http://schemas.openxmlformats.org/officeDocument/2006/relationships/hyperlink" Target="http://www.theregister.co.uk/2014/06/23/hold_interthreat/" TargetMode="External"/><Relationship Id="rId10" Type="http://schemas.openxmlformats.org/officeDocument/2006/relationships/hyperlink" Target="http://net-of-things.blogspot.co.nz/" TargetMode="External"/><Relationship Id="rId4" Type="http://schemas.openxmlformats.org/officeDocument/2006/relationships/hyperlink" Target="http://dupress.com/articles/internet-of-things-wearable-technology/" TargetMode="External"/><Relationship Id="rId9" Type="http://schemas.openxmlformats.org/officeDocument/2006/relationships/hyperlink" Target="http://www.veriday.com/lean-user-interface-desig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19522" y="548680"/>
            <a:ext cx="6344042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solidFill>
                  <a:srgbClr val="FFFFFF"/>
                </a:solidFill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NZ" sz="60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IoT</a:t>
            </a:r>
            <a:r>
              <a:rPr lang="en-NZ" sz="60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, Fog Computing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NZ" sz="60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and the </a:t>
            </a:r>
            <a:r>
              <a:rPr lang="en-NZ" sz="6000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Blockchain</a:t>
            </a:r>
            <a:endParaRPr lang="en-NZ" sz="6000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</a:t>
            </a:fld>
            <a:endParaRPr lang="en-NZ" dirty="0"/>
          </a:p>
        </p:txBody>
      </p:sp>
      <p:pic>
        <p:nvPicPr>
          <p:cNvPr id="6" name="pasted-image.pdf"/>
          <p:cNvPicPr/>
          <p:nvPr/>
        </p:nvPicPr>
        <p:blipFill rotWithShape="1">
          <a:blip r:embed="rId2">
            <a:extLst/>
          </a:blip>
          <a:srcRect b="24013"/>
          <a:stretch/>
        </p:blipFill>
        <p:spPr>
          <a:xfrm>
            <a:off x="4644008" y="2996952"/>
            <a:ext cx="4136680" cy="361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But There Are Problems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34880" cy="31249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The cost of connectivity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Lack of trust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Not future-proof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Lack of functional value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Broken business models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10</a:t>
            </a:fld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0" t="14780" r="26130" b="7839"/>
          <a:stretch/>
        </p:blipFill>
        <p:spPr bwMode="auto">
          <a:xfrm>
            <a:off x="5292081" y="2412346"/>
            <a:ext cx="3361116" cy="370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37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Cisco’s Fog Computing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11</a:t>
            </a:fld>
            <a:endParaRPr lang="en-NZ" dirty="0"/>
          </a:p>
        </p:txBody>
      </p:sp>
      <p:pic>
        <p:nvPicPr>
          <p:cNvPr id="1026" name="Picture 2" descr="Cisco Fog Computing with I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25194"/>
            <a:ext cx="530537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40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12</a:t>
            </a:fld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2087375" y="1319862"/>
            <a:ext cx="464486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So, what are we doing?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1840" y="2348880"/>
            <a:ext cx="2523853" cy="22322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6041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13</a:t>
            </a:fld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319862"/>
            <a:ext cx="651707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Building a Web of Things platform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600" dirty="0" smtClean="0">
                <a:solidFill>
                  <a:schemeClr val="bg1"/>
                </a:solidFill>
              </a:rPr>
              <a:t>on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 new internet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797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 Open Web of Things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14</a:t>
            </a:fld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766869" y="1484784"/>
            <a:ext cx="7811213" cy="5847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New services, new value</a:t>
            </a:r>
            <a:r>
              <a:rPr kumimoji="0" lang="en-NZ" sz="3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chains, new markets</a:t>
            </a:r>
            <a:endParaRPr kumimoji="0" lang="en-NZ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9350" y="2318741"/>
            <a:ext cx="4192890" cy="230832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2400" dirty="0" smtClean="0">
                <a:solidFill>
                  <a:schemeClr val="bg1"/>
                </a:solidFill>
              </a:rPr>
              <a:t>Device identity, trust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Messaging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2400" dirty="0" smtClean="0">
                <a:solidFill>
                  <a:schemeClr val="bg1"/>
                </a:solidFill>
              </a:rPr>
              <a:t>Collaboration, orchestration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Security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2400" dirty="0" smtClean="0">
                <a:solidFill>
                  <a:schemeClr val="bg1"/>
                </a:solidFill>
              </a:rPr>
              <a:t>Device management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2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Micro-services</a:t>
            </a:r>
            <a:endParaRPr kumimoji="0" lang="en-NZ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5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714481" y="4934525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2340981" y="4934525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4010148" y="4934525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5666332" y="4934525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7269666" y="4940272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79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15</a:t>
            </a:fld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19862"/>
            <a:ext cx="86409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OK, but why do we need a new internet?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Z" sz="3600" b="0" i="0" u="none" strike="noStrike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600" dirty="0" smtClean="0">
                <a:solidFill>
                  <a:schemeClr val="bg1"/>
                </a:solidFill>
              </a:rPr>
              <a:t>What’s wrong with the one we already have?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4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Because, Ants…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16</a:t>
            </a:fld>
            <a:endParaRPr lang="en-NZ" dirty="0"/>
          </a:p>
        </p:txBody>
      </p:sp>
      <p:pic>
        <p:nvPicPr>
          <p:cNvPr id="2050" name="Picture 2" descr="http://www.veriday.com/wp-content/uploads/2012/08/ant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" r="23416"/>
          <a:stretch/>
        </p:blipFill>
        <p:spPr bwMode="auto">
          <a:xfrm>
            <a:off x="1115616" y="1705000"/>
            <a:ext cx="3096344" cy="21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4.bp.blogspot.com/-Q-oHDXllkfA/UxDeHBN7mUI/AAAAAAAAABY/e12_Hja3BG8/s1600/cover+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00808"/>
            <a:ext cx="3171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9120"/>
            <a:ext cx="4176463" cy="107721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>
                <a:solidFill>
                  <a:schemeClr val="bg1"/>
                </a:solidFill>
              </a:rPr>
              <a:t>I</a:t>
            </a:r>
            <a:r>
              <a:rPr lang="en-NZ" sz="3200" dirty="0" smtClean="0">
                <a:solidFill>
                  <a:schemeClr val="bg1"/>
                </a:solidFill>
              </a:rPr>
              <a:t>ndividual simplicity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 smtClean="0">
                <a:solidFill>
                  <a:schemeClr val="bg1"/>
                </a:solidFill>
              </a:rPr>
              <a:t>Collective sophistication</a:t>
            </a:r>
            <a:endParaRPr kumimoji="0" lang="en-NZ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615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17</a:t>
            </a:fld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19862"/>
            <a:ext cx="864096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But, but…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NZ" sz="3600" dirty="0">
              <a:solidFill>
                <a:schemeClr val="bg1"/>
              </a:solidFill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How do you even build</a:t>
            </a:r>
            <a:r>
              <a:rPr kumimoji="0" lang="en-NZ" sz="36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new internet?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7205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First, Get the Requirements Right for Permission-less Innovation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r>
              <a:rPr lang="en-NZ" dirty="0" smtClean="0"/>
              <a:t>Open</a:t>
            </a:r>
          </a:p>
          <a:p>
            <a:r>
              <a:rPr lang="en-NZ" dirty="0" smtClean="0"/>
              <a:t>Royalty-free</a:t>
            </a:r>
          </a:p>
          <a:p>
            <a:r>
              <a:rPr lang="en-NZ" dirty="0" smtClean="0"/>
              <a:t>Decentralised</a:t>
            </a:r>
          </a:p>
          <a:p>
            <a:r>
              <a:rPr lang="en-NZ" dirty="0" smtClean="0"/>
              <a:t>Scalable</a:t>
            </a:r>
          </a:p>
          <a:p>
            <a:r>
              <a:rPr lang="en-NZ" dirty="0" smtClean="0"/>
              <a:t>Secure</a:t>
            </a:r>
          </a:p>
          <a:p>
            <a:r>
              <a:rPr lang="en-NZ" dirty="0" smtClean="0"/>
              <a:t>Easy </a:t>
            </a:r>
            <a:r>
              <a:rPr lang="en-NZ" dirty="0"/>
              <a:t>to deploy </a:t>
            </a:r>
            <a:r>
              <a:rPr lang="en-NZ" dirty="0" smtClean="0"/>
              <a:t>globally, and</a:t>
            </a:r>
          </a:p>
          <a:p>
            <a:r>
              <a:rPr lang="en-NZ" dirty="0" smtClean="0"/>
              <a:t>Formally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18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909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Then, the Building Blocks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Service Centric and Information Centric </a:t>
            </a:r>
            <a:r>
              <a:rPr lang="en-NZ" dirty="0" smtClean="0"/>
              <a:t>Networking</a:t>
            </a:r>
          </a:p>
          <a:p>
            <a:r>
              <a:rPr lang="en-NZ" dirty="0" smtClean="0"/>
              <a:t>A </a:t>
            </a:r>
            <a:r>
              <a:rPr lang="en-NZ" dirty="0"/>
              <a:t>publish/subscribe architecture and dataflow/event processing network realised within RINA (Recursive </a:t>
            </a:r>
            <a:r>
              <a:rPr lang="en-NZ" dirty="0" err="1"/>
              <a:t>InterNetwork</a:t>
            </a:r>
            <a:r>
              <a:rPr lang="en-NZ" dirty="0"/>
              <a:t> </a:t>
            </a:r>
            <a:r>
              <a:rPr lang="en-NZ" dirty="0" smtClean="0"/>
              <a:t>Architecture)</a:t>
            </a:r>
          </a:p>
          <a:p>
            <a:r>
              <a:rPr lang="en-NZ" dirty="0" smtClean="0"/>
              <a:t>Naming </a:t>
            </a:r>
            <a:r>
              <a:rPr lang="en-NZ" dirty="0"/>
              <a:t>and addressing in the network, including a suitable domain name </a:t>
            </a:r>
            <a:r>
              <a:rPr lang="en-NZ" dirty="0" smtClean="0"/>
              <a:t>topology</a:t>
            </a:r>
          </a:p>
          <a:p>
            <a:r>
              <a:rPr lang="en-NZ" dirty="0" smtClean="0"/>
              <a:t>Application </a:t>
            </a:r>
            <a:r>
              <a:rPr lang="en-NZ" dirty="0"/>
              <a:t>layer </a:t>
            </a:r>
            <a:r>
              <a:rPr lang="en-NZ" dirty="0" smtClean="0"/>
              <a:t>inter-networking</a:t>
            </a:r>
          </a:p>
          <a:p>
            <a:r>
              <a:rPr lang="en-NZ" dirty="0" smtClean="0"/>
              <a:t>The </a:t>
            </a:r>
            <a:r>
              <a:rPr lang="en-NZ" dirty="0" err="1" smtClean="0"/>
              <a:t>blockchain</a:t>
            </a:r>
            <a:r>
              <a:rPr lang="en-NZ" dirty="0" smtClean="0"/>
              <a:t> </a:t>
            </a:r>
            <a:r>
              <a:rPr lang="en-NZ" dirty="0"/>
              <a:t>for state, replicated data-types, and authenticated </a:t>
            </a:r>
            <a:r>
              <a:rPr lang="en-NZ" dirty="0" smtClean="0"/>
              <a:t>links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19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8242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About Me </a:t>
            </a:r>
            <a:r>
              <a:rPr lang="en-NZ" sz="2400" dirty="0" smtClean="0"/>
              <a:t>(in NZ)</a:t>
            </a:r>
            <a:endParaRPr lang="en-NZ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2</a:t>
            </a:fld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42534"/>
              </p:ext>
            </p:extLst>
          </p:nvPr>
        </p:nvGraphicFramePr>
        <p:xfrm>
          <a:off x="971600" y="1844824"/>
          <a:ext cx="7560840" cy="35661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00400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Organisation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What I Learnt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Telecom NZ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Online self-service,</a:t>
                      </a:r>
                      <a:r>
                        <a:rPr lang="en-NZ" sz="2400" baseline="0" dirty="0" smtClean="0">
                          <a:latin typeface="Calibri" panose="020F0502020204030204" pitchFamily="34" charset="0"/>
                        </a:rPr>
                        <a:t> sales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State Services Commission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Identity, privacy, Government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Internet NZ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Policy, standards,</a:t>
                      </a:r>
                      <a:r>
                        <a:rPr lang="en-NZ" sz="2400" baseline="0" dirty="0" smtClean="0">
                          <a:latin typeface="Calibri" panose="020F0502020204030204" pitchFamily="34" charset="0"/>
                        </a:rPr>
                        <a:t> community building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Mega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Crypto, global-scale</a:t>
                      </a:r>
                      <a:r>
                        <a:rPr lang="en-NZ" sz="2400" baseline="0" dirty="0" smtClean="0">
                          <a:latin typeface="Calibri" panose="020F0502020204030204" pitchFamily="34" charset="0"/>
                        </a:rPr>
                        <a:t> ops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Internet Party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Timing, people, politics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Swerl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Z" sz="2400" dirty="0" smtClean="0">
                          <a:latin typeface="Calibri" panose="020F0502020204030204" pitchFamily="34" charset="0"/>
                        </a:rPr>
                        <a:t>?</a:t>
                      </a:r>
                      <a:endParaRPr lang="en-NZ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6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</a:t>
            </a:r>
            <a:r>
              <a:rPr lang="en-NZ" dirty="0" err="1" smtClean="0"/>
              <a:t>Blockchain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756792"/>
          </a:xfrm>
        </p:spPr>
        <p:txBody>
          <a:bodyPr/>
          <a:lstStyle/>
          <a:p>
            <a:r>
              <a:rPr lang="en-NZ" dirty="0" smtClean="0"/>
              <a:t>Probably Bitcoin’s major innovation</a:t>
            </a:r>
          </a:p>
          <a:p>
            <a:r>
              <a:rPr lang="en-NZ" dirty="0" smtClean="0"/>
              <a:t>Foundation for new decentralised and distributed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3407" y="3861048"/>
            <a:ext cx="8176275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 smtClean="0">
                <a:solidFill>
                  <a:schemeClr val="accent1"/>
                </a:solidFill>
                <a:latin typeface="+mn-lt"/>
              </a:rPr>
              <a:t>The </a:t>
            </a:r>
            <a:r>
              <a:rPr lang="en-NZ" sz="3200" dirty="0">
                <a:solidFill>
                  <a:schemeClr val="accent1"/>
                </a:solidFill>
                <a:latin typeface="+mn-lt"/>
              </a:rPr>
              <a:t>block chain is a technology </a:t>
            </a:r>
            <a:r>
              <a:rPr lang="en-NZ" sz="3200" dirty="0" smtClean="0">
                <a:solidFill>
                  <a:schemeClr val="accent1"/>
                </a:solidFill>
                <a:latin typeface="+mn-lt"/>
              </a:rPr>
              <a:t>step-change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 smtClean="0">
                <a:solidFill>
                  <a:schemeClr val="accent1"/>
                </a:solidFill>
                <a:latin typeface="+mn-lt"/>
              </a:rPr>
              <a:t>to build a secure</a:t>
            </a:r>
            <a:r>
              <a:rPr lang="en-NZ" sz="3200" dirty="0">
                <a:solidFill>
                  <a:schemeClr val="accent1"/>
                </a:solidFill>
                <a:latin typeface="+mn-lt"/>
              </a:rPr>
              <a:t>, scalable and </a:t>
            </a:r>
            <a:r>
              <a:rPr lang="en-NZ" sz="3200" dirty="0" smtClean="0">
                <a:solidFill>
                  <a:schemeClr val="accent1"/>
                </a:solidFill>
                <a:latin typeface="+mn-lt"/>
              </a:rPr>
              <a:t>open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 smtClean="0">
                <a:solidFill>
                  <a:schemeClr val="accent1"/>
                </a:solidFill>
                <a:latin typeface="+mn-lt"/>
              </a:rPr>
              <a:t>coordination platform globally.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NZ" sz="3200" dirty="0">
              <a:solidFill>
                <a:schemeClr val="accent1"/>
              </a:solidFill>
              <a:latin typeface="+mn-lt"/>
            </a:endParaRP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Z" sz="3200" dirty="0">
                <a:solidFill>
                  <a:schemeClr val="accent1"/>
                </a:solidFill>
                <a:latin typeface="+mn-lt"/>
              </a:rPr>
              <a:t>Not limited to currency or financial </a:t>
            </a:r>
            <a:r>
              <a:rPr kumimoji="0" lang="en-NZ" sz="32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sym typeface="Calibri"/>
              </a:rPr>
              <a:t>systems.</a:t>
            </a:r>
            <a:endParaRPr kumimoji="0" lang="en-NZ" sz="3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20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778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Block Chain is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06402" cy="470912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A ledger: an ordered record of transactions</a:t>
            </a:r>
          </a:p>
          <a:p>
            <a:pPr lvl="1"/>
            <a:r>
              <a:rPr lang="en-NZ" dirty="0" smtClean="0"/>
              <a:t>verified</a:t>
            </a:r>
            <a:endParaRPr lang="en-NZ" dirty="0"/>
          </a:p>
          <a:p>
            <a:pPr lvl="1"/>
            <a:r>
              <a:rPr lang="en-NZ" dirty="0" smtClean="0"/>
              <a:t>immutable</a:t>
            </a:r>
          </a:p>
          <a:p>
            <a:pPr lvl="1"/>
            <a:r>
              <a:rPr lang="en-NZ" dirty="0" smtClean="0"/>
              <a:t>public</a:t>
            </a:r>
          </a:p>
          <a:p>
            <a:pPr lvl="1"/>
            <a:r>
              <a:rPr lang="en-NZ" dirty="0" smtClean="0"/>
              <a:t>anyone can replicate and verify it independently</a:t>
            </a:r>
          </a:p>
          <a:p>
            <a:pPr lvl="1"/>
            <a:r>
              <a:rPr lang="en-NZ" dirty="0" smtClean="0"/>
              <a:t>records consensus of the “truth”</a:t>
            </a:r>
            <a:endParaRPr lang="en-NZ" dirty="0"/>
          </a:p>
          <a:p>
            <a:pPr marL="457200" lvl="1" indent="0">
              <a:buNone/>
            </a:pPr>
            <a:endParaRPr lang="en-NZ" dirty="0" smtClean="0"/>
          </a:p>
        </p:txBody>
      </p:sp>
      <p:pic>
        <p:nvPicPr>
          <p:cNvPr id="7" name="Picture 2" descr="C:\Users\Vikram\Desktop\Pic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2" y="2420888"/>
            <a:ext cx="3039755" cy="279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21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7489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3096"/>
          </a:xfrm>
        </p:spPr>
        <p:txBody>
          <a:bodyPr/>
          <a:lstStyle/>
          <a:p>
            <a:r>
              <a:rPr lang="en-NZ" dirty="0" smtClean="0"/>
              <a:t>We have a grandiose vision to build</a:t>
            </a:r>
          </a:p>
          <a:p>
            <a:pPr lvl="1"/>
            <a:r>
              <a:rPr lang="en-NZ" dirty="0" smtClean="0"/>
              <a:t>A platform for an open Web of Things</a:t>
            </a:r>
          </a:p>
          <a:p>
            <a:pPr lvl="1"/>
            <a:r>
              <a:rPr lang="en-NZ" dirty="0" smtClean="0"/>
              <a:t>On a new </a:t>
            </a:r>
            <a:r>
              <a:rPr lang="en-NZ" dirty="0" smtClean="0"/>
              <a:t>(co-existing) internet</a:t>
            </a:r>
            <a:endParaRPr lang="en-NZ" dirty="0" smtClean="0"/>
          </a:p>
          <a:p>
            <a:pPr lvl="1"/>
            <a:r>
              <a:rPr lang="en-NZ" dirty="0" smtClean="0"/>
              <a:t>And then extend that new internet to other domains</a:t>
            </a:r>
          </a:p>
          <a:p>
            <a:r>
              <a:rPr lang="en-NZ" dirty="0" smtClean="0"/>
              <a:t>But our biggest challenge is to do so while being a commercial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22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5921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574406" y="1601220"/>
            <a:ext cx="798842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/>
            <a:r>
              <a:rPr lang="en-NZ" sz="4400" dirty="0" smtClean="0">
                <a:latin typeface="Montserrat-Bold"/>
                <a:ea typeface="Montserrat-Bold"/>
                <a:cs typeface="Montserrat-Bold"/>
                <a:sym typeface="Montserrat-Bold"/>
              </a:rPr>
              <a:t>Questions / comments</a:t>
            </a:r>
            <a:endParaRPr sz="4400" dirty="0">
              <a:solidFill>
                <a:schemeClr val="tx1"/>
              </a:solidFill>
              <a:latin typeface="Montserrat-Bold"/>
              <a:ea typeface="Montserrat-Bold"/>
              <a:cs typeface="Montserrat-Bold"/>
              <a:sym typeface="Montserrat-Bold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83568" y="4941168"/>
            <a:ext cx="7844409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400"/>
              </a:spcBef>
            </a:pPr>
            <a:r>
              <a:rPr sz="1400" dirty="0">
                <a:solidFill>
                  <a:srgbClr val="009BD5"/>
                </a:solidFill>
                <a:latin typeface="Montserrat-Bold"/>
                <a:ea typeface="Montserrat-Bold"/>
                <a:cs typeface="Montserrat-Bold"/>
                <a:sym typeface="Montserrat-Bold"/>
              </a:rPr>
              <a:t>Vikram Kumar</a:t>
            </a:r>
            <a:r>
              <a:rPr sz="1400" dirty="0">
                <a:latin typeface="Merriweather"/>
                <a:ea typeface="Merriweather"/>
                <a:cs typeface="Merriweather"/>
                <a:sym typeface="Merriweather"/>
              </a:rPr>
              <a:t>					                        © </a:t>
            </a:r>
            <a:r>
              <a:rPr sz="1400" dirty="0" smtClean="0"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NZ" sz="1400" dirty="0" smtClean="0"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sz="14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lvl="0">
              <a:spcBef>
                <a:spcPts val="400"/>
              </a:spcBef>
            </a:pPr>
            <a:r>
              <a:rPr sz="1400" dirty="0">
                <a:latin typeface="Merriweather"/>
                <a:ea typeface="Merriweather"/>
                <a:cs typeface="Merriweather"/>
                <a:sym typeface="Merriweather"/>
              </a:rPr>
              <a:t>Co-founder, Swerl IO Ltd.</a:t>
            </a:r>
          </a:p>
          <a:p>
            <a:pPr lvl="0">
              <a:spcBef>
                <a:spcPts val="400"/>
              </a:spcBef>
            </a:pPr>
            <a:r>
              <a:rPr sz="1400" dirty="0">
                <a:latin typeface="Merriweather"/>
                <a:ea typeface="Merriweather"/>
                <a:cs typeface="Merriweather"/>
                <a:sym typeface="Merriweather"/>
              </a:rPr>
              <a:t>Email: vikram@swerl.io</a:t>
            </a:r>
          </a:p>
          <a:p>
            <a:pPr lvl="0">
              <a:spcBef>
                <a:spcPts val="400"/>
              </a:spcBef>
            </a:pPr>
            <a:r>
              <a:rPr sz="1400" dirty="0">
                <a:latin typeface="Merriweather"/>
                <a:ea typeface="Merriweather"/>
                <a:cs typeface="Merriweather"/>
                <a:sym typeface="Merriweather"/>
              </a:rPr>
              <a:t>Twitter: @vikram_nz</a:t>
            </a:r>
          </a:p>
        </p:txBody>
      </p:sp>
      <p:pic>
        <p:nvPicPr>
          <p:cNvPr id="133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6097" y="5445223"/>
            <a:ext cx="2017784" cy="70183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6553200" y="6215380"/>
            <a:ext cx="2133600" cy="2819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3C3D3E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3C3D3E"/>
                </a:solidFill>
              </a:rPr>
              <a:t>23</a:t>
            </a:fld>
            <a:endParaRPr sz="1200" dirty="0">
              <a:solidFill>
                <a:srgbClr val="3C3D3E"/>
              </a:solidFill>
            </a:endParaRPr>
          </a:p>
        </p:txBody>
      </p:sp>
      <p:pic>
        <p:nvPicPr>
          <p:cNvPr id="7" name="image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5816" y="4917315"/>
            <a:ext cx="1155701" cy="115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Image Sources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NZ" sz="1600" dirty="0" smtClean="0"/>
              <a:t>Slide 3: Creating </a:t>
            </a:r>
            <a:r>
              <a:rPr lang="en-NZ" sz="1600" dirty="0"/>
              <a:t>Breakthrough Products </a:t>
            </a:r>
            <a:r>
              <a:rPr lang="en-NZ" sz="1600" dirty="0">
                <a:hlinkClick r:id="rId2"/>
              </a:rPr>
              <a:t>http://www.creatingbreakthroughproducts.com</a:t>
            </a:r>
            <a:r>
              <a:rPr lang="en-NZ" sz="1600" dirty="0" smtClean="0">
                <a:hlinkClick r:id="rId2"/>
              </a:rPr>
              <a:t>/</a:t>
            </a:r>
            <a:endParaRPr lang="en-NZ" sz="1600" dirty="0" smtClean="0"/>
          </a:p>
          <a:p>
            <a:r>
              <a:rPr lang="en-NZ" sz="1600" dirty="0"/>
              <a:t>Slide 4: </a:t>
            </a:r>
            <a:r>
              <a:rPr lang="en-NZ" sz="1600" dirty="0">
                <a:hlinkClick r:id="rId3"/>
              </a:rPr>
              <a:t>http://</a:t>
            </a:r>
            <a:r>
              <a:rPr lang="en-NZ" sz="1600" dirty="0" smtClean="0">
                <a:hlinkClick r:id="rId3"/>
              </a:rPr>
              <a:t>en.wikipedia.org/wiki/Hype_cycle#mediaviewer/File:Gartner_Hype_Cycle.svg</a:t>
            </a:r>
            <a:endParaRPr lang="en-NZ" sz="1600" dirty="0" smtClean="0"/>
          </a:p>
          <a:p>
            <a:r>
              <a:rPr lang="en-NZ" sz="1600" dirty="0" smtClean="0"/>
              <a:t>Slide 5</a:t>
            </a:r>
            <a:r>
              <a:rPr lang="en-NZ" sz="1600" dirty="0"/>
              <a:t>: Deloitte </a:t>
            </a:r>
            <a:r>
              <a:rPr lang="en-NZ" sz="1600" dirty="0">
                <a:hlinkClick r:id="rId4"/>
              </a:rPr>
              <a:t>http://dupress.com/articles/internet-of-things-wearable-technology</a:t>
            </a:r>
            <a:r>
              <a:rPr lang="en-NZ" sz="1600" dirty="0" smtClean="0">
                <a:hlinkClick r:id="rId4"/>
              </a:rPr>
              <a:t>/</a:t>
            </a:r>
            <a:endParaRPr lang="en-NZ" sz="1600" dirty="0" smtClean="0"/>
          </a:p>
          <a:p>
            <a:r>
              <a:rPr lang="en-NZ" sz="1600" dirty="0"/>
              <a:t>Slide 7: </a:t>
            </a:r>
            <a:r>
              <a:rPr lang="en-NZ" sz="1600" dirty="0">
                <a:hlinkClick r:id="rId5"/>
              </a:rPr>
              <a:t>http://www.theregister.co.uk/2014/06/23/hold_interthreat</a:t>
            </a:r>
            <a:r>
              <a:rPr lang="en-NZ" sz="1600" dirty="0" smtClean="0">
                <a:hlinkClick r:id="rId5"/>
              </a:rPr>
              <a:t>/</a:t>
            </a:r>
            <a:endParaRPr lang="en-NZ" sz="1600" dirty="0" smtClean="0"/>
          </a:p>
          <a:p>
            <a:r>
              <a:rPr lang="en-NZ" sz="1600" dirty="0"/>
              <a:t>Slide 8: </a:t>
            </a:r>
            <a:r>
              <a:rPr lang="en-NZ" sz="1600" dirty="0">
                <a:hlinkClick r:id="rId6"/>
              </a:rPr>
              <a:t>http://www.zdnet.com/article/is-the-internet-of-things-strategic-to-the-enterprise</a:t>
            </a:r>
            <a:r>
              <a:rPr lang="en-NZ" sz="1600" dirty="0" smtClean="0">
                <a:hlinkClick r:id="rId6"/>
              </a:rPr>
              <a:t>/</a:t>
            </a:r>
            <a:endParaRPr lang="en-NZ" sz="1600" dirty="0" smtClean="0"/>
          </a:p>
          <a:p>
            <a:r>
              <a:rPr lang="en-NZ" sz="1600" dirty="0"/>
              <a:t>Slide 9: </a:t>
            </a:r>
            <a:r>
              <a:rPr lang="en-NZ" sz="1600" dirty="0">
                <a:hlinkClick r:id="rId7"/>
              </a:rPr>
              <a:t>http://</a:t>
            </a:r>
            <a:r>
              <a:rPr lang="en-NZ" sz="1600" dirty="0" smtClean="0">
                <a:hlinkClick r:id="rId7"/>
              </a:rPr>
              <a:t>www.businessinsider.com/growth-in-the-internet-of-things-2013-10?IR=T</a:t>
            </a:r>
            <a:endParaRPr lang="en-NZ" sz="1600" dirty="0" smtClean="0"/>
          </a:p>
          <a:p>
            <a:r>
              <a:rPr lang="en-NZ" sz="1600" dirty="0"/>
              <a:t>Slide 10: </a:t>
            </a:r>
            <a:r>
              <a:rPr lang="en-NZ" sz="1600" dirty="0">
                <a:hlinkClick r:id="rId8"/>
              </a:rPr>
              <a:t>http://</a:t>
            </a:r>
            <a:r>
              <a:rPr lang="en-NZ" sz="1600" dirty="0" smtClean="0">
                <a:hlinkClick r:id="rId8"/>
              </a:rPr>
              <a:t>www-01.ibm.com/common/ssi/cgi-bin/ssialias?infotype=PM&amp;subtype=XB&amp;htmlfid=GBE03620USEN#loaded</a:t>
            </a:r>
            <a:endParaRPr lang="en-NZ" sz="1600" dirty="0" smtClean="0"/>
          </a:p>
          <a:p>
            <a:r>
              <a:rPr lang="en-NZ" sz="1600" dirty="0"/>
              <a:t>Slide 11: </a:t>
            </a:r>
            <a:r>
              <a:rPr lang="en-NZ" sz="1600" dirty="0">
                <a:hlinkClick r:id="rId9"/>
              </a:rPr>
              <a:t>http://www.veriday.com/lean-user-interface-design</a:t>
            </a:r>
            <a:r>
              <a:rPr lang="en-NZ" sz="1600" dirty="0" smtClean="0">
                <a:hlinkClick r:id="rId9"/>
              </a:rPr>
              <a:t>/</a:t>
            </a:r>
            <a:r>
              <a:rPr lang="en-NZ" sz="1600" dirty="0"/>
              <a:t> </a:t>
            </a:r>
            <a:r>
              <a:rPr lang="en-NZ" sz="1600" dirty="0">
                <a:hlinkClick r:id="rId10"/>
              </a:rPr>
              <a:t>http://net-of-things.blogspot.co.nz</a:t>
            </a:r>
            <a:r>
              <a:rPr lang="en-NZ" sz="1600" dirty="0" smtClean="0">
                <a:hlinkClick r:id="rId10"/>
              </a:rPr>
              <a:t>/</a:t>
            </a:r>
            <a:endParaRPr lang="en-NZ" sz="1600" dirty="0" smtClean="0"/>
          </a:p>
          <a:p>
            <a:r>
              <a:rPr lang="en-NZ" sz="1600"/>
              <a:t>Slide 12: </a:t>
            </a:r>
            <a:r>
              <a:rPr lang="en-NZ" sz="1600">
                <a:hlinkClick r:id="rId11"/>
              </a:rPr>
              <a:t>http://itersnews.com/?</a:t>
            </a:r>
            <a:r>
              <a:rPr lang="en-NZ" sz="1600" smtClean="0">
                <a:hlinkClick r:id="rId11"/>
              </a:rPr>
              <a:t>p=88531</a:t>
            </a:r>
            <a:endParaRPr lang="en-NZ" sz="1600" smtClean="0"/>
          </a:p>
          <a:p>
            <a:endParaRPr lang="en-NZ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24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5086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Breakthrough Products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3</a:t>
            </a:fld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2" t="14814" r="35746" b="8466"/>
          <a:stretch/>
        </p:blipFill>
        <p:spPr bwMode="auto">
          <a:xfrm>
            <a:off x="2123728" y="1450933"/>
            <a:ext cx="505272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279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3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4</a:t>
            </a:fld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980728"/>
            <a:ext cx="720080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Every breakthrough technology is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over-estimated in the short-term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under-estimated in the long-term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://upload.wikimedia.org/wikipedia/commons/thumb/9/94/Gartner_Hype_Cycle.svg/559px-Gartner_Hype_Cyc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0404"/>
            <a:ext cx="4820419" cy="31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2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the </a:t>
            </a:r>
            <a:r>
              <a:rPr lang="en-NZ" dirty="0" err="1" smtClean="0"/>
              <a:t>IoT</a:t>
            </a:r>
            <a:r>
              <a:rPr lang="en-NZ" dirty="0" smtClean="0"/>
              <a:t>?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5</a:t>
            </a:fld>
            <a:endParaRPr lang="en-NZ" dirty="0"/>
          </a:p>
        </p:txBody>
      </p:sp>
      <p:pic>
        <p:nvPicPr>
          <p:cNvPr id="3074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3347863" y="1657513"/>
            <a:ext cx="5107767" cy="41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278" y="2924944"/>
            <a:ext cx="273630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Connectivity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Software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kumimoji="0" lang="en-NZ" sz="3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01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Silos Miss the Bigger Picture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6</a:t>
            </a:fld>
            <a:endParaRPr lang="en-NZ" dirty="0"/>
          </a:p>
        </p:txBody>
      </p:sp>
      <p:pic>
        <p:nvPicPr>
          <p:cNvPr id="3074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714483" y="3437709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1593" y="2363572"/>
            <a:ext cx="7811213" cy="5847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NZ" sz="32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New services, new value</a:t>
            </a:r>
            <a:r>
              <a:rPr kumimoji="0" lang="en-NZ" sz="3200" b="0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chains, new markets</a:t>
            </a:r>
            <a:endParaRPr kumimoji="0" lang="en-NZ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2340983" y="3437709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4010150" y="3437709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5666334" y="3437709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unning on data: Fig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6885" r="7332" b="5392"/>
          <a:stretch/>
        </p:blipFill>
        <p:spPr bwMode="auto">
          <a:xfrm>
            <a:off x="7269668" y="3443456"/>
            <a:ext cx="1474100" cy="120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3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 Just Consumer/DIY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7</a:t>
            </a:fld>
            <a:endParaRPr lang="en-NZ" dirty="0"/>
          </a:p>
        </p:txBody>
      </p:sp>
      <p:pic>
        <p:nvPicPr>
          <p:cNvPr id="1028" name="Picture 4" descr="http://regmedia.co.uk/2014/05/06/freescale_internet_of_things_overvie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49354"/>
            <a:ext cx="8267886" cy="40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95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8</a:t>
            </a:fld>
            <a:endParaRPr lang="en-NZ" dirty="0"/>
          </a:p>
        </p:txBody>
      </p:sp>
      <p:pic>
        <p:nvPicPr>
          <p:cNvPr id="2050" name="Picture 2" descr="http://www.zdnet.com/i/story/70/00/030068/internetofthingsfortheenterpri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8"/>
          <a:stretch/>
        </p:blipFill>
        <p:spPr bwMode="auto">
          <a:xfrm>
            <a:off x="755576" y="548680"/>
            <a:ext cx="801106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19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Connectivity Explosion is Happening Now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NZ" smtClean="0"/>
              <a:t>9</a:t>
            </a:fld>
            <a:endParaRPr lang="en-NZ" dirty="0"/>
          </a:p>
        </p:txBody>
      </p:sp>
      <p:pic>
        <p:nvPicPr>
          <p:cNvPr id="3074" name="Picture 2" descr="I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"/>
          <a:stretch/>
        </p:blipFill>
        <p:spPr bwMode="auto">
          <a:xfrm>
            <a:off x="1547664" y="1700808"/>
            <a:ext cx="656469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98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496</Words>
  <Application>Microsoft Office PowerPoint</Application>
  <PresentationFormat>On-screen Show (4:3)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</vt:lpstr>
      <vt:lpstr>PowerPoint Presentation</vt:lpstr>
      <vt:lpstr>About Me (in NZ)</vt:lpstr>
      <vt:lpstr>Breakthrough Products</vt:lpstr>
      <vt:lpstr>PowerPoint Presentation</vt:lpstr>
      <vt:lpstr>What is the IoT?</vt:lpstr>
      <vt:lpstr>Silos Miss the Bigger Picture</vt:lpstr>
      <vt:lpstr>Not Just Consumer/DIY</vt:lpstr>
      <vt:lpstr>PowerPoint Presentation</vt:lpstr>
      <vt:lpstr>The Connectivity Explosion is Happening Now</vt:lpstr>
      <vt:lpstr>But There Are Problems</vt:lpstr>
      <vt:lpstr>Cisco’s Fog Computing</vt:lpstr>
      <vt:lpstr>PowerPoint Presentation</vt:lpstr>
      <vt:lpstr>PowerPoint Presentation</vt:lpstr>
      <vt:lpstr>An Open Web of Things</vt:lpstr>
      <vt:lpstr>PowerPoint Presentation</vt:lpstr>
      <vt:lpstr>Because, Ants…</vt:lpstr>
      <vt:lpstr>PowerPoint Presentation</vt:lpstr>
      <vt:lpstr>First, Get the Requirements Right for Permission-less Innovation</vt:lpstr>
      <vt:lpstr>Then, the Building Blocks</vt:lpstr>
      <vt:lpstr>The Blockchain</vt:lpstr>
      <vt:lpstr>The Block Chain is</vt:lpstr>
      <vt:lpstr>Summary</vt:lpstr>
      <vt:lpstr>PowerPoint Presentation</vt:lpstr>
      <vt:lpstr>Image 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Kumar</dc:creator>
  <cp:lastModifiedBy>Vikram Kumar</cp:lastModifiedBy>
  <cp:revision>77</cp:revision>
  <dcterms:modified xsi:type="dcterms:W3CDTF">2015-03-01T23:42:56Z</dcterms:modified>
</cp:coreProperties>
</file>