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82" r:id="rId2"/>
    <p:sldId id="296" r:id="rId3"/>
    <p:sldId id="380" r:id="rId4"/>
    <p:sldId id="378" r:id="rId5"/>
    <p:sldId id="358" r:id="rId6"/>
    <p:sldId id="375" r:id="rId7"/>
    <p:sldId id="360" r:id="rId8"/>
    <p:sldId id="312" r:id="rId9"/>
    <p:sldId id="377" r:id="rId10"/>
    <p:sldId id="315" r:id="rId11"/>
    <p:sldId id="339" r:id="rId12"/>
    <p:sldId id="343" r:id="rId13"/>
    <p:sldId id="318" r:id="rId14"/>
    <p:sldId id="322" r:id="rId15"/>
    <p:sldId id="336" r:id="rId16"/>
    <p:sldId id="379" r:id="rId17"/>
    <p:sldId id="367" r:id="rId18"/>
    <p:sldId id="366" r:id="rId19"/>
    <p:sldId id="354" r:id="rId20"/>
    <p:sldId id="319" r:id="rId21"/>
    <p:sldId id="364" r:id="rId22"/>
    <p:sldId id="369" r:id="rId23"/>
    <p:sldId id="341" r:id="rId24"/>
    <p:sldId id="359" r:id="rId25"/>
    <p:sldId id="325" r:id="rId26"/>
    <p:sldId id="337" r:id="rId27"/>
    <p:sldId id="327" r:id="rId28"/>
    <p:sldId id="372" r:id="rId29"/>
    <p:sldId id="373" r:id="rId30"/>
    <p:sldId id="348" r:id="rId31"/>
    <p:sldId id="365" r:id="rId32"/>
    <p:sldId id="349" r:id="rId33"/>
    <p:sldId id="36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rrin" initials="D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1CD"/>
    <a:srgbClr val="525054"/>
    <a:srgbClr val="CECDD0"/>
    <a:srgbClr val="EBC837"/>
    <a:srgbClr val="D5D4D7"/>
    <a:srgbClr val="EB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2" autoAdjust="0"/>
    <p:restoredTop sz="89831" autoAdjust="0"/>
  </p:normalViewPr>
  <p:slideViewPr>
    <p:cSldViewPr snapToGrid="0" snapToObjects="1">
      <p:cViewPr>
        <p:scale>
          <a:sx n="95" d="100"/>
          <a:sy n="95" d="100"/>
        </p:scale>
        <p:origin x="-16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AC43F-C43A-3246-8120-5DEDFADD7401}" type="doc">
      <dgm:prSet loTypeId="urn:microsoft.com/office/officeart/2005/8/layout/process1" loCatId="" qsTypeId="urn:microsoft.com/office/officeart/2005/8/quickstyle/simple1" qsCatId="simple" csTypeId="urn:microsoft.com/office/officeart/2005/8/colors/accent0_2" csCatId="mainScheme" phldr="1"/>
      <dgm:spPr/>
    </dgm:pt>
    <dgm:pt modelId="{177DDF6C-EA01-6A46-81A6-57143354A022}">
      <dgm:prSet phldrT="[Text]" custT="1"/>
      <dgm:spPr/>
      <dgm:t>
        <a:bodyPr/>
        <a:lstStyle/>
        <a:p>
          <a:r>
            <a:rPr lang="en-US" sz="1200" dirty="0" smtClean="0">
              <a:latin typeface="PT Sans"/>
              <a:cs typeface="PT Sans"/>
            </a:rPr>
            <a:t>500-800bp GENOMIC PCR</a:t>
          </a:r>
          <a:endParaRPr lang="en-US" sz="1200" dirty="0">
            <a:latin typeface="PT Sans"/>
            <a:cs typeface="PT Sans"/>
          </a:endParaRPr>
        </a:p>
      </dgm:t>
    </dgm:pt>
    <dgm:pt modelId="{1238B3B4-EAFB-CC48-AD43-2E51445FEA35}" type="parTrans" cxnId="{24310967-F9F7-4B43-91C6-6D430A5F7641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1B8647EB-A3B2-7243-9296-F6C2A5EBF49A}" type="sibTrans" cxnId="{24310967-F9F7-4B43-91C6-6D430A5F7641}">
      <dgm:prSet custT="1"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B3B5BCC1-B2EC-D648-B093-D341318D9097}">
      <dgm:prSet phldrT="[Text]" custT="1"/>
      <dgm:spPr/>
      <dgm:t>
        <a:bodyPr/>
        <a:lstStyle/>
        <a:p>
          <a:r>
            <a:rPr lang="en-US" sz="1200" dirty="0" smtClean="0">
              <a:latin typeface="PT Sans"/>
              <a:cs typeface="PT Sans"/>
            </a:rPr>
            <a:t>CLEAN UP</a:t>
          </a:r>
          <a:endParaRPr lang="en-US" sz="1200" dirty="0">
            <a:latin typeface="PT Sans"/>
            <a:cs typeface="PT Sans"/>
          </a:endParaRPr>
        </a:p>
      </dgm:t>
    </dgm:pt>
    <dgm:pt modelId="{8AD297D4-1AC6-694C-88DD-FCDCC391F797}" type="parTrans" cxnId="{A5E02E6D-1601-C940-AF10-5B3CEC958CAD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91189DFD-4840-3B4A-8D71-68155F3E34CB}" type="sibTrans" cxnId="{A5E02E6D-1601-C940-AF10-5B3CEC958CAD}">
      <dgm:prSet custT="1"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D070763D-9342-604F-B03F-E52BB0730CF6}">
      <dgm:prSet phldrT="[Text]" custT="1"/>
      <dgm:spPr/>
      <dgm:t>
        <a:bodyPr/>
        <a:lstStyle/>
        <a:p>
          <a:r>
            <a:rPr lang="en-US" sz="1200" dirty="0" smtClean="0">
              <a:latin typeface="PT Sans"/>
              <a:cs typeface="PT Sans"/>
            </a:rPr>
            <a:t>MELT &amp; RE-ANNEAL</a:t>
          </a:r>
          <a:endParaRPr lang="en-US" sz="1200" dirty="0">
            <a:latin typeface="PT Sans"/>
            <a:cs typeface="PT Sans"/>
          </a:endParaRPr>
        </a:p>
      </dgm:t>
    </dgm:pt>
    <dgm:pt modelId="{7CE3BEA7-2FDB-4648-8C1E-8A63AFC7CDE1}" type="parTrans" cxnId="{AC821661-C38E-E443-8F13-F8A033D78E3E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68EDAD1C-70BE-354B-AE35-F01FAA340CA0}" type="sibTrans" cxnId="{AC821661-C38E-E443-8F13-F8A033D78E3E}">
      <dgm:prSet custT="1"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B6CA91BC-B03F-4847-9F5E-A350714E85BC}">
      <dgm:prSet phldrT="[Text]" custT="1"/>
      <dgm:spPr/>
      <dgm:t>
        <a:bodyPr/>
        <a:lstStyle/>
        <a:p>
          <a:r>
            <a:rPr lang="en-US" sz="1200" dirty="0" smtClean="0">
              <a:latin typeface="PT Sans"/>
              <a:cs typeface="PT Sans"/>
            </a:rPr>
            <a:t>DIGEST with SURVEYOR nuclease</a:t>
          </a:r>
          <a:endParaRPr lang="en-US" sz="1200" dirty="0">
            <a:latin typeface="PT Sans"/>
            <a:cs typeface="PT Sans"/>
          </a:endParaRPr>
        </a:p>
      </dgm:t>
    </dgm:pt>
    <dgm:pt modelId="{88F631B0-F5DC-AC44-9682-0F895B8F1CB0}" type="parTrans" cxnId="{1BC45375-B4B5-5F4C-A388-56A6BB9F4DD1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0DFF9C19-D61B-C847-B70E-614687D3F1C7}" type="sibTrans" cxnId="{1BC45375-B4B5-5F4C-A388-56A6BB9F4DD1}">
      <dgm:prSet custT="1"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457C3444-E712-2144-AC84-8BDFB5B3ECE7}">
      <dgm:prSet phldrT="[Text]" custT="1"/>
      <dgm:spPr/>
      <dgm:t>
        <a:bodyPr/>
        <a:lstStyle/>
        <a:p>
          <a:r>
            <a:rPr lang="en-US" sz="1200" dirty="0" smtClean="0">
              <a:latin typeface="PT Sans"/>
              <a:cs typeface="PT Sans"/>
            </a:rPr>
            <a:t>RUN on a GEL</a:t>
          </a:r>
          <a:endParaRPr lang="en-US" sz="1200" dirty="0">
            <a:latin typeface="PT Sans"/>
            <a:cs typeface="PT Sans"/>
          </a:endParaRPr>
        </a:p>
      </dgm:t>
    </dgm:pt>
    <dgm:pt modelId="{FF80B9AD-FEB6-2145-8F09-B0E8BF2E6B25}" type="parTrans" cxnId="{02D26B33-CE14-974D-910D-5C750B792006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5D497E6F-A248-A447-A28C-9F615B2B83C6}" type="sibTrans" cxnId="{02D26B33-CE14-974D-910D-5C750B792006}">
      <dgm:prSet custT="1"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376779FA-3D02-694E-BCAC-7C18576034C5}">
      <dgm:prSet phldrT="[Text]" custT="1"/>
      <dgm:spPr/>
      <dgm:t>
        <a:bodyPr/>
        <a:lstStyle/>
        <a:p>
          <a:r>
            <a:rPr lang="en-US" sz="1200" dirty="0" smtClean="0">
              <a:latin typeface="PT Sans"/>
              <a:cs typeface="PT Sans"/>
            </a:rPr>
            <a:t>QUANTIFY</a:t>
          </a:r>
          <a:endParaRPr lang="en-US" sz="1200" dirty="0">
            <a:latin typeface="PT Sans"/>
            <a:cs typeface="PT Sans"/>
          </a:endParaRPr>
        </a:p>
      </dgm:t>
    </dgm:pt>
    <dgm:pt modelId="{D08FF61D-CFAE-7240-BD51-0DE9C1F21B17}" type="parTrans" cxnId="{F197F577-A2AB-614D-BED9-76113C611AD0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88C7A263-4CA1-1D41-8DFE-73989D92FCBB}" type="sibTrans" cxnId="{F197F577-A2AB-614D-BED9-76113C611AD0}">
      <dgm:prSet/>
      <dgm:spPr/>
      <dgm:t>
        <a:bodyPr/>
        <a:lstStyle/>
        <a:p>
          <a:endParaRPr lang="en-US" sz="1200">
            <a:latin typeface="PT Sans"/>
            <a:cs typeface="PT Sans"/>
          </a:endParaRPr>
        </a:p>
      </dgm:t>
    </dgm:pt>
    <dgm:pt modelId="{5AFF3E1D-370A-D345-B280-3DD2C7AD0B42}" type="pres">
      <dgm:prSet presAssocID="{265AC43F-C43A-3246-8120-5DEDFADD7401}" presName="Name0" presStyleCnt="0">
        <dgm:presLayoutVars>
          <dgm:dir/>
          <dgm:resizeHandles val="exact"/>
        </dgm:presLayoutVars>
      </dgm:prSet>
      <dgm:spPr/>
    </dgm:pt>
    <dgm:pt modelId="{F8BB0782-1038-2E45-AACD-674BA995C7D8}" type="pres">
      <dgm:prSet presAssocID="{177DDF6C-EA01-6A46-81A6-57143354A02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8C12A-2B0E-F04F-937A-DF67DAC7E81B}" type="pres">
      <dgm:prSet presAssocID="{1B8647EB-A3B2-7243-9296-F6C2A5EBF49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DC05816-6208-4043-8039-507C01046C02}" type="pres">
      <dgm:prSet presAssocID="{1B8647EB-A3B2-7243-9296-F6C2A5EBF49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801F741-3A9F-3046-9F3B-A6B6D98D56FA}" type="pres">
      <dgm:prSet presAssocID="{B3B5BCC1-B2EC-D648-B093-D341318D909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74DE5-9610-4446-9431-A76F44F9CA33}" type="pres">
      <dgm:prSet presAssocID="{91189DFD-4840-3B4A-8D71-68155F3E34C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9DEA8F0-4C5F-1148-BEA6-1C00733D7F07}" type="pres">
      <dgm:prSet presAssocID="{91189DFD-4840-3B4A-8D71-68155F3E34C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019F8F2-6CA8-AA4B-9762-1CF17128BE3E}" type="pres">
      <dgm:prSet presAssocID="{D070763D-9342-604F-B03F-E52BB0730CF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3ECE-D5EA-4B4A-9204-3EAB5D2EFF49}" type="pres">
      <dgm:prSet presAssocID="{68EDAD1C-70BE-354B-AE35-F01FAA340CA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EB666A1-BA39-9C4B-9A57-9ECE02894390}" type="pres">
      <dgm:prSet presAssocID="{68EDAD1C-70BE-354B-AE35-F01FAA340C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136311-0C60-6845-9515-E7F7D6243802}" type="pres">
      <dgm:prSet presAssocID="{B6CA91BC-B03F-4847-9F5E-A350714E85B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BFD69-54E6-434D-949D-1715321B9EBF}" type="pres">
      <dgm:prSet presAssocID="{0DFF9C19-D61B-C847-B70E-614687D3F1C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24384B0-D10C-1147-ADD2-D69596400356}" type="pres">
      <dgm:prSet presAssocID="{0DFF9C19-D61B-C847-B70E-614687D3F1C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5166900-88E1-7D41-8346-A1ECBE89C751}" type="pres">
      <dgm:prSet presAssocID="{457C3444-E712-2144-AC84-8BDFB5B3ECE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943F2-F20A-FC47-8FCD-B7C1830E8A77}" type="pres">
      <dgm:prSet presAssocID="{5D497E6F-A248-A447-A28C-9F615B2B83C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FDE767E-805C-2248-9873-3D7B737B7CEE}" type="pres">
      <dgm:prSet presAssocID="{5D497E6F-A248-A447-A28C-9F615B2B83C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CBFE51A-DA11-944A-AF58-4F843F2F38CC}" type="pres">
      <dgm:prSet presAssocID="{376779FA-3D02-694E-BCAC-7C18576034C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69175-5AB8-9A4A-8591-C9E7778DB743}" type="presOf" srcId="{0DFF9C19-D61B-C847-B70E-614687D3F1C7}" destId="{824384B0-D10C-1147-ADD2-D69596400356}" srcOrd="1" destOrd="0" presId="urn:microsoft.com/office/officeart/2005/8/layout/process1"/>
    <dgm:cxn modelId="{DB62994D-E2F6-0341-B5F0-6399D74EC6F6}" type="presOf" srcId="{1B8647EB-A3B2-7243-9296-F6C2A5EBF49A}" destId="{9DC05816-6208-4043-8039-507C01046C02}" srcOrd="1" destOrd="0" presId="urn:microsoft.com/office/officeart/2005/8/layout/process1"/>
    <dgm:cxn modelId="{1BC45375-B4B5-5F4C-A388-56A6BB9F4DD1}" srcId="{265AC43F-C43A-3246-8120-5DEDFADD7401}" destId="{B6CA91BC-B03F-4847-9F5E-A350714E85BC}" srcOrd="3" destOrd="0" parTransId="{88F631B0-F5DC-AC44-9682-0F895B8F1CB0}" sibTransId="{0DFF9C19-D61B-C847-B70E-614687D3F1C7}"/>
    <dgm:cxn modelId="{17A4DC0E-6DE1-AF48-B359-2B2C426715D0}" type="presOf" srcId="{0DFF9C19-D61B-C847-B70E-614687D3F1C7}" destId="{875BFD69-54E6-434D-949D-1715321B9EBF}" srcOrd="0" destOrd="0" presId="urn:microsoft.com/office/officeart/2005/8/layout/process1"/>
    <dgm:cxn modelId="{4CE85BA8-FC19-C942-84FC-071B5BF7AF08}" type="presOf" srcId="{5D497E6F-A248-A447-A28C-9F615B2B83C6}" destId="{7EF943F2-F20A-FC47-8FCD-B7C1830E8A77}" srcOrd="0" destOrd="0" presId="urn:microsoft.com/office/officeart/2005/8/layout/process1"/>
    <dgm:cxn modelId="{4575A881-5B54-0146-A1F2-7D0555BE2826}" type="presOf" srcId="{B3B5BCC1-B2EC-D648-B093-D341318D9097}" destId="{B801F741-3A9F-3046-9F3B-A6B6D98D56FA}" srcOrd="0" destOrd="0" presId="urn:microsoft.com/office/officeart/2005/8/layout/process1"/>
    <dgm:cxn modelId="{856F2161-7BD6-2143-9087-DB0B4B41E15D}" type="presOf" srcId="{5D497E6F-A248-A447-A28C-9F615B2B83C6}" destId="{EFDE767E-805C-2248-9873-3D7B737B7CEE}" srcOrd="1" destOrd="0" presId="urn:microsoft.com/office/officeart/2005/8/layout/process1"/>
    <dgm:cxn modelId="{AC821661-C38E-E443-8F13-F8A033D78E3E}" srcId="{265AC43F-C43A-3246-8120-5DEDFADD7401}" destId="{D070763D-9342-604F-B03F-E52BB0730CF6}" srcOrd="2" destOrd="0" parTransId="{7CE3BEA7-2FDB-4648-8C1E-8A63AFC7CDE1}" sibTransId="{68EDAD1C-70BE-354B-AE35-F01FAA340CA0}"/>
    <dgm:cxn modelId="{181CBBD2-BE1A-C945-A76C-C63B197C4A44}" type="presOf" srcId="{265AC43F-C43A-3246-8120-5DEDFADD7401}" destId="{5AFF3E1D-370A-D345-B280-3DD2C7AD0B42}" srcOrd="0" destOrd="0" presId="urn:microsoft.com/office/officeart/2005/8/layout/process1"/>
    <dgm:cxn modelId="{02D26B33-CE14-974D-910D-5C750B792006}" srcId="{265AC43F-C43A-3246-8120-5DEDFADD7401}" destId="{457C3444-E712-2144-AC84-8BDFB5B3ECE7}" srcOrd="4" destOrd="0" parTransId="{FF80B9AD-FEB6-2145-8F09-B0E8BF2E6B25}" sibTransId="{5D497E6F-A248-A447-A28C-9F615B2B83C6}"/>
    <dgm:cxn modelId="{572A653C-95F2-7A47-80DB-82125D46620B}" type="presOf" srcId="{91189DFD-4840-3B4A-8D71-68155F3E34CB}" destId="{07F74DE5-9610-4446-9431-A76F44F9CA33}" srcOrd="0" destOrd="0" presId="urn:microsoft.com/office/officeart/2005/8/layout/process1"/>
    <dgm:cxn modelId="{A5E02E6D-1601-C940-AF10-5B3CEC958CAD}" srcId="{265AC43F-C43A-3246-8120-5DEDFADD7401}" destId="{B3B5BCC1-B2EC-D648-B093-D341318D9097}" srcOrd="1" destOrd="0" parTransId="{8AD297D4-1AC6-694C-88DD-FCDCC391F797}" sibTransId="{91189DFD-4840-3B4A-8D71-68155F3E34CB}"/>
    <dgm:cxn modelId="{73C9BC01-0C2D-2A43-8142-9895754023DC}" type="presOf" srcId="{177DDF6C-EA01-6A46-81A6-57143354A022}" destId="{F8BB0782-1038-2E45-AACD-674BA995C7D8}" srcOrd="0" destOrd="0" presId="urn:microsoft.com/office/officeart/2005/8/layout/process1"/>
    <dgm:cxn modelId="{F197F577-A2AB-614D-BED9-76113C611AD0}" srcId="{265AC43F-C43A-3246-8120-5DEDFADD7401}" destId="{376779FA-3D02-694E-BCAC-7C18576034C5}" srcOrd="5" destOrd="0" parTransId="{D08FF61D-CFAE-7240-BD51-0DE9C1F21B17}" sibTransId="{88C7A263-4CA1-1D41-8DFE-73989D92FCBB}"/>
    <dgm:cxn modelId="{A8D2EEBC-AFBD-314E-8BB5-1F00852E6197}" type="presOf" srcId="{457C3444-E712-2144-AC84-8BDFB5B3ECE7}" destId="{45166900-88E1-7D41-8346-A1ECBE89C751}" srcOrd="0" destOrd="0" presId="urn:microsoft.com/office/officeart/2005/8/layout/process1"/>
    <dgm:cxn modelId="{C45C7125-21A0-5440-998A-51C47EE8F914}" type="presOf" srcId="{1B8647EB-A3B2-7243-9296-F6C2A5EBF49A}" destId="{2968C12A-2B0E-F04F-937A-DF67DAC7E81B}" srcOrd="0" destOrd="0" presId="urn:microsoft.com/office/officeart/2005/8/layout/process1"/>
    <dgm:cxn modelId="{681D7247-7B3E-1344-902B-3B3E10A3BDEC}" type="presOf" srcId="{91189DFD-4840-3B4A-8D71-68155F3E34CB}" destId="{09DEA8F0-4C5F-1148-BEA6-1C00733D7F07}" srcOrd="1" destOrd="0" presId="urn:microsoft.com/office/officeart/2005/8/layout/process1"/>
    <dgm:cxn modelId="{24310967-F9F7-4B43-91C6-6D430A5F7641}" srcId="{265AC43F-C43A-3246-8120-5DEDFADD7401}" destId="{177DDF6C-EA01-6A46-81A6-57143354A022}" srcOrd="0" destOrd="0" parTransId="{1238B3B4-EAFB-CC48-AD43-2E51445FEA35}" sibTransId="{1B8647EB-A3B2-7243-9296-F6C2A5EBF49A}"/>
    <dgm:cxn modelId="{4B573ABD-4FD0-AE47-A2AC-0F40FFE60EFC}" type="presOf" srcId="{B6CA91BC-B03F-4847-9F5E-A350714E85BC}" destId="{CA136311-0C60-6845-9515-E7F7D6243802}" srcOrd="0" destOrd="0" presId="urn:microsoft.com/office/officeart/2005/8/layout/process1"/>
    <dgm:cxn modelId="{097E2772-209F-D944-BE8B-1B6376437659}" type="presOf" srcId="{68EDAD1C-70BE-354B-AE35-F01FAA340CA0}" destId="{C5A33ECE-D5EA-4B4A-9204-3EAB5D2EFF49}" srcOrd="0" destOrd="0" presId="urn:microsoft.com/office/officeart/2005/8/layout/process1"/>
    <dgm:cxn modelId="{CB71C461-02F1-6D41-9B7C-34875F990679}" type="presOf" srcId="{376779FA-3D02-694E-BCAC-7C18576034C5}" destId="{3CBFE51A-DA11-944A-AF58-4F843F2F38CC}" srcOrd="0" destOrd="0" presId="urn:microsoft.com/office/officeart/2005/8/layout/process1"/>
    <dgm:cxn modelId="{2745EB9E-9B20-A140-AD6C-7C8C679ABF6C}" type="presOf" srcId="{D070763D-9342-604F-B03F-E52BB0730CF6}" destId="{A019F8F2-6CA8-AA4B-9762-1CF17128BE3E}" srcOrd="0" destOrd="0" presId="urn:microsoft.com/office/officeart/2005/8/layout/process1"/>
    <dgm:cxn modelId="{5C4748A5-A24D-3348-8693-41CC27E9D399}" type="presOf" srcId="{68EDAD1C-70BE-354B-AE35-F01FAA340CA0}" destId="{7EB666A1-BA39-9C4B-9A57-9ECE02894390}" srcOrd="1" destOrd="0" presId="urn:microsoft.com/office/officeart/2005/8/layout/process1"/>
    <dgm:cxn modelId="{9116DFF7-EC57-284B-AFDA-94F9D9A6C0F2}" type="presParOf" srcId="{5AFF3E1D-370A-D345-B280-3DD2C7AD0B42}" destId="{F8BB0782-1038-2E45-AACD-674BA995C7D8}" srcOrd="0" destOrd="0" presId="urn:microsoft.com/office/officeart/2005/8/layout/process1"/>
    <dgm:cxn modelId="{15236FC5-EF2F-BA4E-B044-59039410FF29}" type="presParOf" srcId="{5AFF3E1D-370A-D345-B280-3DD2C7AD0B42}" destId="{2968C12A-2B0E-F04F-937A-DF67DAC7E81B}" srcOrd="1" destOrd="0" presId="urn:microsoft.com/office/officeart/2005/8/layout/process1"/>
    <dgm:cxn modelId="{61CE7C2F-6247-4B48-89FA-C3EE21979656}" type="presParOf" srcId="{2968C12A-2B0E-F04F-937A-DF67DAC7E81B}" destId="{9DC05816-6208-4043-8039-507C01046C02}" srcOrd="0" destOrd="0" presId="urn:microsoft.com/office/officeart/2005/8/layout/process1"/>
    <dgm:cxn modelId="{14B20B65-4004-9F47-B67F-82A19312AA52}" type="presParOf" srcId="{5AFF3E1D-370A-D345-B280-3DD2C7AD0B42}" destId="{B801F741-3A9F-3046-9F3B-A6B6D98D56FA}" srcOrd="2" destOrd="0" presId="urn:microsoft.com/office/officeart/2005/8/layout/process1"/>
    <dgm:cxn modelId="{21C44D49-EAAE-E44A-924D-C56AF4C912F7}" type="presParOf" srcId="{5AFF3E1D-370A-D345-B280-3DD2C7AD0B42}" destId="{07F74DE5-9610-4446-9431-A76F44F9CA33}" srcOrd="3" destOrd="0" presId="urn:microsoft.com/office/officeart/2005/8/layout/process1"/>
    <dgm:cxn modelId="{B36AEEA2-9CF4-AE4E-A1FD-D6B5A329B4C3}" type="presParOf" srcId="{07F74DE5-9610-4446-9431-A76F44F9CA33}" destId="{09DEA8F0-4C5F-1148-BEA6-1C00733D7F07}" srcOrd="0" destOrd="0" presId="urn:microsoft.com/office/officeart/2005/8/layout/process1"/>
    <dgm:cxn modelId="{FFD7CD5A-4919-104E-9164-469259185FC7}" type="presParOf" srcId="{5AFF3E1D-370A-D345-B280-3DD2C7AD0B42}" destId="{A019F8F2-6CA8-AA4B-9762-1CF17128BE3E}" srcOrd="4" destOrd="0" presId="urn:microsoft.com/office/officeart/2005/8/layout/process1"/>
    <dgm:cxn modelId="{4383DBAF-675B-AB42-B422-B945AF1CDEBC}" type="presParOf" srcId="{5AFF3E1D-370A-D345-B280-3DD2C7AD0B42}" destId="{C5A33ECE-D5EA-4B4A-9204-3EAB5D2EFF49}" srcOrd="5" destOrd="0" presId="urn:microsoft.com/office/officeart/2005/8/layout/process1"/>
    <dgm:cxn modelId="{AEDF2152-A4AA-1947-9673-427C40C60371}" type="presParOf" srcId="{C5A33ECE-D5EA-4B4A-9204-3EAB5D2EFF49}" destId="{7EB666A1-BA39-9C4B-9A57-9ECE02894390}" srcOrd="0" destOrd="0" presId="urn:microsoft.com/office/officeart/2005/8/layout/process1"/>
    <dgm:cxn modelId="{2F6B895C-30E9-6F4B-9051-A0C17469D423}" type="presParOf" srcId="{5AFF3E1D-370A-D345-B280-3DD2C7AD0B42}" destId="{CA136311-0C60-6845-9515-E7F7D6243802}" srcOrd="6" destOrd="0" presId="urn:microsoft.com/office/officeart/2005/8/layout/process1"/>
    <dgm:cxn modelId="{836A579F-ADFD-AA4E-9913-FBB0918E2AF5}" type="presParOf" srcId="{5AFF3E1D-370A-D345-B280-3DD2C7AD0B42}" destId="{875BFD69-54E6-434D-949D-1715321B9EBF}" srcOrd="7" destOrd="0" presId="urn:microsoft.com/office/officeart/2005/8/layout/process1"/>
    <dgm:cxn modelId="{38FA3AA0-7792-B14B-9FE4-A76B27ACD45B}" type="presParOf" srcId="{875BFD69-54E6-434D-949D-1715321B9EBF}" destId="{824384B0-D10C-1147-ADD2-D69596400356}" srcOrd="0" destOrd="0" presId="urn:microsoft.com/office/officeart/2005/8/layout/process1"/>
    <dgm:cxn modelId="{02ECFE38-3266-D543-A89F-FF849EAEC922}" type="presParOf" srcId="{5AFF3E1D-370A-D345-B280-3DD2C7AD0B42}" destId="{45166900-88E1-7D41-8346-A1ECBE89C751}" srcOrd="8" destOrd="0" presId="urn:microsoft.com/office/officeart/2005/8/layout/process1"/>
    <dgm:cxn modelId="{FC6C2F69-899C-024F-A757-420658A6C428}" type="presParOf" srcId="{5AFF3E1D-370A-D345-B280-3DD2C7AD0B42}" destId="{7EF943F2-F20A-FC47-8FCD-B7C1830E8A77}" srcOrd="9" destOrd="0" presId="urn:microsoft.com/office/officeart/2005/8/layout/process1"/>
    <dgm:cxn modelId="{1CD21383-B622-AB47-B7A2-9E7FD2A97C4E}" type="presParOf" srcId="{7EF943F2-F20A-FC47-8FCD-B7C1830E8A77}" destId="{EFDE767E-805C-2248-9873-3D7B737B7CEE}" srcOrd="0" destOrd="0" presId="urn:microsoft.com/office/officeart/2005/8/layout/process1"/>
    <dgm:cxn modelId="{7DBB34BF-4EB9-3F47-B77D-FDFA6FD87CFF}" type="presParOf" srcId="{5AFF3E1D-370A-D345-B280-3DD2C7AD0B42}" destId="{3CBFE51A-DA11-944A-AF58-4F843F2F38C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B0782-1038-2E45-AACD-674BA995C7D8}">
      <dsp:nvSpPr>
        <dsp:cNvPr id="0" name=""/>
        <dsp:cNvSpPr/>
      </dsp:nvSpPr>
      <dsp:spPr>
        <a:xfrm>
          <a:off x="0" y="0"/>
          <a:ext cx="1056063" cy="629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PT Sans"/>
              <a:cs typeface="PT Sans"/>
            </a:rPr>
            <a:t>500-800bp GENOMIC PCR</a:t>
          </a:r>
          <a:endParaRPr lang="en-US" sz="1200" kern="1200" dirty="0">
            <a:latin typeface="PT Sans"/>
            <a:cs typeface="PT Sans"/>
          </a:endParaRPr>
        </a:p>
      </dsp:txBody>
      <dsp:txXfrm>
        <a:off x="18443" y="18443"/>
        <a:ext cx="1019177" cy="592814"/>
      </dsp:txXfrm>
    </dsp:sp>
    <dsp:sp modelId="{2968C12A-2B0E-F04F-937A-DF67DAC7E81B}">
      <dsp:nvSpPr>
        <dsp:cNvPr id="0" name=""/>
        <dsp:cNvSpPr/>
      </dsp:nvSpPr>
      <dsp:spPr>
        <a:xfrm>
          <a:off x="1161669" y="183898"/>
          <a:ext cx="223885" cy="2619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PT Sans"/>
            <a:cs typeface="PT Sans"/>
          </a:endParaRPr>
        </a:p>
      </dsp:txBody>
      <dsp:txXfrm>
        <a:off x="1161669" y="236279"/>
        <a:ext cx="156720" cy="157141"/>
      </dsp:txXfrm>
    </dsp:sp>
    <dsp:sp modelId="{B801F741-3A9F-3046-9F3B-A6B6D98D56FA}">
      <dsp:nvSpPr>
        <dsp:cNvPr id="0" name=""/>
        <dsp:cNvSpPr/>
      </dsp:nvSpPr>
      <dsp:spPr>
        <a:xfrm>
          <a:off x="1478488" y="0"/>
          <a:ext cx="1056063" cy="629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PT Sans"/>
              <a:cs typeface="PT Sans"/>
            </a:rPr>
            <a:t>CLEAN UP</a:t>
          </a:r>
          <a:endParaRPr lang="en-US" sz="1200" kern="1200" dirty="0">
            <a:latin typeface="PT Sans"/>
            <a:cs typeface="PT Sans"/>
          </a:endParaRPr>
        </a:p>
      </dsp:txBody>
      <dsp:txXfrm>
        <a:off x="1496931" y="18443"/>
        <a:ext cx="1019177" cy="592814"/>
      </dsp:txXfrm>
    </dsp:sp>
    <dsp:sp modelId="{07F74DE5-9610-4446-9431-A76F44F9CA33}">
      <dsp:nvSpPr>
        <dsp:cNvPr id="0" name=""/>
        <dsp:cNvSpPr/>
      </dsp:nvSpPr>
      <dsp:spPr>
        <a:xfrm>
          <a:off x="2640158" y="183898"/>
          <a:ext cx="223885" cy="2619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PT Sans"/>
            <a:cs typeface="PT Sans"/>
          </a:endParaRPr>
        </a:p>
      </dsp:txBody>
      <dsp:txXfrm>
        <a:off x="2640158" y="236279"/>
        <a:ext cx="156720" cy="157141"/>
      </dsp:txXfrm>
    </dsp:sp>
    <dsp:sp modelId="{A019F8F2-6CA8-AA4B-9762-1CF17128BE3E}">
      <dsp:nvSpPr>
        <dsp:cNvPr id="0" name=""/>
        <dsp:cNvSpPr/>
      </dsp:nvSpPr>
      <dsp:spPr>
        <a:xfrm>
          <a:off x="2956977" y="0"/>
          <a:ext cx="1056063" cy="629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PT Sans"/>
              <a:cs typeface="PT Sans"/>
            </a:rPr>
            <a:t>MELT &amp; RE-ANNEAL</a:t>
          </a:r>
          <a:endParaRPr lang="en-US" sz="1200" kern="1200" dirty="0">
            <a:latin typeface="PT Sans"/>
            <a:cs typeface="PT Sans"/>
          </a:endParaRPr>
        </a:p>
      </dsp:txBody>
      <dsp:txXfrm>
        <a:off x="2975420" y="18443"/>
        <a:ext cx="1019177" cy="592814"/>
      </dsp:txXfrm>
    </dsp:sp>
    <dsp:sp modelId="{C5A33ECE-D5EA-4B4A-9204-3EAB5D2EFF49}">
      <dsp:nvSpPr>
        <dsp:cNvPr id="0" name=""/>
        <dsp:cNvSpPr/>
      </dsp:nvSpPr>
      <dsp:spPr>
        <a:xfrm>
          <a:off x="4118647" y="183898"/>
          <a:ext cx="223885" cy="2619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PT Sans"/>
            <a:cs typeface="PT Sans"/>
          </a:endParaRPr>
        </a:p>
      </dsp:txBody>
      <dsp:txXfrm>
        <a:off x="4118647" y="236279"/>
        <a:ext cx="156720" cy="157141"/>
      </dsp:txXfrm>
    </dsp:sp>
    <dsp:sp modelId="{CA136311-0C60-6845-9515-E7F7D6243802}">
      <dsp:nvSpPr>
        <dsp:cNvPr id="0" name=""/>
        <dsp:cNvSpPr/>
      </dsp:nvSpPr>
      <dsp:spPr>
        <a:xfrm>
          <a:off x="4435466" y="0"/>
          <a:ext cx="1056063" cy="629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PT Sans"/>
              <a:cs typeface="PT Sans"/>
            </a:rPr>
            <a:t>DIGEST with SURVEYOR nuclease</a:t>
          </a:r>
          <a:endParaRPr lang="en-US" sz="1200" kern="1200" dirty="0">
            <a:latin typeface="PT Sans"/>
            <a:cs typeface="PT Sans"/>
          </a:endParaRPr>
        </a:p>
      </dsp:txBody>
      <dsp:txXfrm>
        <a:off x="4453909" y="18443"/>
        <a:ext cx="1019177" cy="592814"/>
      </dsp:txXfrm>
    </dsp:sp>
    <dsp:sp modelId="{875BFD69-54E6-434D-949D-1715321B9EBF}">
      <dsp:nvSpPr>
        <dsp:cNvPr id="0" name=""/>
        <dsp:cNvSpPr/>
      </dsp:nvSpPr>
      <dsp:spPr>
        <a:xfrm>
          <a:off x="5597135" y="183898"/>
          <a:ext cx="223885" cy="2619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PT Sans"/>
            <a:cs typeface="PT Sans"/>
          </a:endParaRPr>
        </a:p>
      </dsp:txBody>
      <dsp:txXfrm>
        <a:off x="5597135" y="236279"/>
        <a:ext cx="156720" cy="157141"/>
      </dsp:txXfrm>
    </dsp:sp>
    <dsp:sp modelId="{45166900-88E1-7D41-8346-A1ECBE89C751}">
      <dsp:nvSpPr>
        <dsp:cNvPr id="0" name=""/>
        <dsp:cNvSpPr/>
      </dsp:nvSpPr>
      <dsp:spPr>
        <a:xfrm>
          <a:off x="5913954" y="0"/>
          <a:ext cx="1056063" cy="629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PT Sans"/>
              <a:cs typeface="PT Sans"/>
            </a:rPr>
            <a:t>RUN on a GEL</a:t>
          </a:r>
          <a:endParaRPr lang="en-US" sz="1200" kern="1200" dirty="0">
            <a:latin typeface="PT Sans"/>
            <a:cs typeface="PT Sans"/>
          </a:endParaRPr>
        </a:p>
      </dsp:txBody>
      <dsp:txXfrm>
        <a:off x="5932397" y="18443"/>
        <a:ext cx="1019177" cy="592814"/>
      </dsp:txXfrm>
    </dsp:sp>
    <dsp:sp modelId="{7EF943F2-F20A-FC47-8FCD-B7C1830E8A77}">
      <dsp:nvSpPr>
        <dsp:cNvPr id="0" name=""/>
        <dsp:cNvSpPr/>
      </dsp:nvSpPr>
      <dsp:spPr>
        <a:xfrm>
          <a:off x="7075624" y="183898"/>
          <a:ext cx="223885" cy="2619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PT Sans"/>
            <a:cs typeface="PT Sans"/>
          </a:endParaRPr>
        </a:p>
      </dsp:txBody>
      <dsp:txXfrm>
        <a:off x="7075624" y="236279"/>
        <a:ext cx="156720" cy="157141"/>
      </dsp:txXfrm>
    </dsp:sp>
    <dsp:sp modelId="{3CBFE51A-DA11-944A-AF58-4F843F2F38CC}">
      <dsp:nvSpPr>
        <dsp:cNvPr id="0" name=""/>
        <dsp:cNvSpPr/>
      </dsp:nvSpPr>
      <dsp:spPr>
        <a:xfrm>
          <a:off x="7392443" y="0"/>
          <a:ext cx="1056063" cy="629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PT Sans"/>
              <a:cs typeface="PT Sans"/>
            </a:rPr>
            <a:t>QUANTIFY</a:t>
          </a:r>
          <a:endParaRPr lang="en-US" sz="1200" kern="1200" dirty="0">
            <a:latin typeface="PT Sans"/>
            <a:cs typeface="PT Sans"/>
          </a:endParaRPr>
        </a:p>
      </dsp:txBody>
      <dsp:txXfrm>
        <a:off x="7410886" y="18443"/>
        <a:ext cx="1019177" cy="59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C497B-0A4C-4B40-8A39-366E24D6DC02}" type="datetimeFigureOut">
              <a:rPr lang="en-US" smtClean="0"/>
              <a:t>26/07/2015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7CEC-32B0-9842-9539-2A655050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4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AC729-8275-48AD-98D3-6471349E297B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224A-C775-4554-81FA-47F7C42A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51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PRIVILEGED AND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7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7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4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200" dirty="0" smtClean="0">
              <a:solidFill>
                <a:srgbClr val="2291CD"/>
              </a:solidFill>
            </a:endParaRP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2291CD"/>
                </a:solidFill>
              </a:rPr>
              <a:t>EVERY NUCLEOTIDE COUNTS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4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200" dirty="0" smtClean="0">
              <a:solidFill>
                <a:srgbClr val="2291CD"/>
              </a:solidFill>
            </a:endParaRP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2291CD"/>
                </a:solidFill>
              </a:rPr>
              <a:t>EVERY NUCLEOTIDE COUNTS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4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3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you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found a guide that cuts and is very specific</a:t>
            </a:r>
            <a:r>
              <a:rPr lang="en-US" baseline="0" dirty="0" smtClean="0"/>
              <a:t>. How well will it cut? What is the </a:t>
            </a:r>
            <a:r>
              <a:rPr lang="en-US" baseline="0" dirty="0" err="1" smtClean="0"/>
              <a:t>efficinecy</a:t>
            </a:r>
            <a:r>
              <a:rPr lang="en-US" baseline="0" dirty="0" smtClean="0"/>
              <a:t> of where it will happen.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24A-C775-4554-81FA-47F7C42AEF4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8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PRIVILEGED AND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68245"/>
            <a:ext cx="7772400" cy="100404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E6ECEE"/>
                </a:solidFill>
              </a:defRPr>
            </a:lvl1pPr>
          </a:lstStyle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703" y="5245940"/>
            <a:ext cx="2933032" cy="966881"/>
          </a:xfr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E6ECEE"/>
                </a:solidFill>
                <a:latin typeface="PT Sans"/>
                <a:cs typeface="PT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PREPARED FOR:</a:t>
            </a:r>
          </a:p>
          <a:p>
            <a:r>
              <a:rPr lang="en-US" dirty="0" smtClean="0"/>
              <a:t>&lt;insert name&gt;</a:t>
            </a:r>
            <a:endParaRPr lang="en-GB" dirty="0" smtClean="0"/>
          </a:p>
        </p:txBody>
      </p:sp>
      <p:pic>
        <p:nvPicPr>
          <p:cNvPr id="7" name="Picture 6" descr="Slice 1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7665" y="601152"/>
            <a:ext cx="2248670" cy="29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8789-12A4-904D-A154-97DFB98ABC4C}" type="datetime6">
              <a:rPr lang="en-GB" smtClean="0"/>
              <a:t>July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skgen logo name (3).pd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926"/>
          <a:stretch/>
        </p:blipFill>
        <p:spPr>
          <a:xfrm>
            <a:off x="59920" y="241608"/>
            <a:ext cx="560315" cy="5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26D9-89EE-5A44-A485-46C4C4D5014E}" type="datetime6">
              <a:rPr lang="en-GB" smtClean="0"/>
              <a:t>July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E6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2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160" y="2510"/>
            <a:ext cx="8229600" cy="71749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171717"/>
                </a:solidFill>
                <a:latin typeface="PT Sans"/>
                <a:cs typeface="PT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72160" y="6356350"/>
            <a:ext cx="2133600" cy="365125"/>
          </a:xfrm>
        </p:spPr>
        <p:txBody>
          <a:bodyPr/>
          <a:lstStyle>
            <a:lvl1pPr>
              <a:defRPr sz="1000">
                <a:latin typeface="PT Sans"/>
                <a:cs typeface="PT Sans"/>
              </a:defRPr>
            </a:lvl1pPr>
          </a:lstStyle>
          <a:p>
            <a:fld id="{7181743E-31CB-E146-9363-C630306C5CBC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3402" y="6356350"/>
            <a:ext cx="2133600" cy="365125"/>
          </a:xfrm>
        </p:spPr>
        <p:txBody>
          <a:bodyPr/>
          <a:lstStyle>
            <a:lvl1pPr>
              <a:defRPr sz="1000">
                <a:latin typeface="PT Sans"/>
                <a:cs typeface="PT Sans"/>
              </a:defRPr>
            </a:lvl1pPr>
          </a:lstStyle>
          <a:p>
            <a:fld id="{D742CFDC-C2F9-DA4E-86DF-3F4C398BB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lice 1.png"/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0433" y="160969"/>
            <a:ext cx="396569" cy="37026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72160" y="720006"/>
            <a:ext cx="8229600" cy="50870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5A3D6"/>
                </a:solidFill>
                <a:latin typeface="PT Sans"/>
                <a:cs typeface="PT Sans"/>
              </a:defRPr>
            </a:lvl1pPr>
          </a:lstStyle>
          <a:p>
            <a:r>
              <a:rPr lang="en-GB" sz="2400" dirty="0" smtClean="0">
                <a:solidFill>
                  <a:srgbClr val="25A3D6"/>
                </a:solidFill>
              </a:rPr>
              <a:t>CLICK TO EDIT MASTER SUBTITLE STYLE</a:t>
            </a:r>
            <a:endParaRPr lang="en-US" sz="2400" dirty="0">
              <a:solidFill>
                <a:srgbClr val="25A3D6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72160" y="1449718"/>
            <a:ext cx="8724842" cy="4680029"/>
          </a:xfrm>
        </p:spPr>
        <p:txBody>
          <a:bodyPr>
            <a:normAutofit/>
          </a:bodyPr>
          <a:lstStyle>
            <a:lvl1pPr>
              <a:defRPr sz="2800">
                <a:latin typeface="PT Sans"/>
                <a:cs typeface="PT Sans"/>
              </a:defRPr>
            </a:lvl1pPr>
            <a:lvl2pPr>
              <a:defRPr sz="2400">
                <a:latin typeface="PT Sans"/>
                <a:cs typeface="PT Sans"/>
              </a:defRPr>
            </a:lvl2pPr>
            <a:lvl3pPr>
              <a:defRPr sz="2000">
                <a:latin typeface="PT Sans"/>
                <a:cs typeface="PT Sans"/>
              </a:defRPr>
            </a:lvl3pPr>
            <a:lvl4pPr>
              <a:defRPr sz="1800">
                <a:latin typeface="PT Sans"/>
                <a:cs typeface="PT Sans"/>
              </a:defRPr>
            </a:lvl4pPr>
            <a:lvl5pPr>
              <a:defRPr sz="1800">
                <a:latin typeface="PT Sans"/>
                <a:cs typeface="PT Sans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0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E6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272160" y="6356350"/>
            <a:ext cx="2133600" cy="365125"/>
          </a:xfrm>
        </p:spPr>
        <p:txBody>
          <a:bodyPr/>
          <a:lstStyle>
            <a:lvl1pPr>
              <a:defRPr sz="1000">
                <a:latin typeface="PT Sans"/>
                <a:cs typeface="PT Sans"/>
              </a:defRPr>
            </a:lvl1pPr>
          </a:lstStyle>
          <a:p>
            <a:fld id="{BCB77A1B-9E39-0D4E-B610-FA34A5E42FEC}" type="datetime6">
              <a:rPr lang="en-GB" smtClean="0"/>
              <a:t>July 15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3402" y="6356350"/>
            <a:ext cx="2133600" cy="365125"/>
          </a:xfrm>
        </p:spPr>
        <p:txBody>
          <a:bodyPr/>
          <a:lstStyle>
            <a:lvl1pPr>
              <a:defRPr sz="1000">
                <a:latin typeface="PT Sans"/>
                <a:cs typeface="PT Sans"/>
              </a:defRPr>
            </a:lvl1pPr>
          </a:lstStyle>
          <a:p>
            <a:fld id="{D742CFDC-C2F9-DA4E-86DF-3F4C398BB36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22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2160" y="2510"/>
            <a:ext cx="8229600" cy="71749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171717"/>
                </a:solidFill>
                <a:latin typeface="PT Sans"/>
                <a:cs typeface="PT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Slice 1.png"/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0433" y="160969"/>
            <a:ext cx="396569" cy="370265"/>
          </a:xfrm>
          <a:prstGeom prst="rect">
            <a:avLst/>
          </a:prstGeom>
        </p:spPr>
      </p:pic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72160" y="720006"/>
            <a:ext cx="8229600" cy="50870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5A3D6"/>
                </a:solidFill>
                <a:latin typeface="PT Sans"/>
                <a:cs typeface="PT Sans"/>
              </a:defRPr>
            </a:lvl1pPr>
          </a:lstStyle>
          <a:p>
            <a:r>
              <a:rPr lang="en-GB" sz="2400" dirty="0" smtClean="0">
                <a:solidFill>
                  <a:srgbClr val="25A3D6"/>
                </a:solidFill>
              </a:rPr>
              <a:t>CLICK TO EDIT MASTER SUBTITLE STYLE</a:t>
            </a:r>
            <a:endParaRPr lang="en-US" sz="2400" dirty="0">
              <a:solidFill>
                <a:srgbClr val="25A3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3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F19B-1804-A248-AACC-3D669E84DA65}" type="datetime6">
              <a:rPr lang="en-GB" smtClean="0"/>
              <a:t>July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1"/>
          <p:cNvSpPr txBox="1">
            <a:spLocks/>
          </p:cNvSpPr>
          <p:nvPr userDrawn="1"/>
        </p:nvSpPr>
        <p:spPr>
          <a:xfrm>
            <a:off x="8027936" y="21233"/>
            <a:ext cx="266339" cy="204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|</a:t>
            </a:r>
            <a:endParaRPr lang="en-US" b="1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7222" y="164280"/>
            <a:ext cx="501516" cy="755666"/>
            <a:chOff x="8390893" y="36648"/>
            <a:chExt cx="610235" cy="919480"/>
          </a:xfrm>
        </p:grpSpPr>
        <p:sp>
          <p:nvSpPr>
            <p:cNvPr id="7" name="Oval 6"/>
            <p:cNvSpPr/>
            <p:nvPr userDrawn="1"/>
          </p:nvSpPr>
          <p:spPr>
            <a:xfrm>
              <a:off x="8390893" y="36648"/>
              <a:ext cx="610235" cy="919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Picture 7" descr="Logo NO BGRND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0709" y="118389"/>
              <a:ext cx="550602" cy="755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55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87727"/>
            <a:ext cx="7772400" cy="1470025"/>
          </a:xfrm>
          <a:ln>
            <a:noFill/>
          </a:ln>
        </p:spPr>
        <p:txBody>
          <a:bodyPr>
            <a:normAutofit/>
          </a:bodyPr>
          <a:lstStyle>
            <a:lvl1pPr>
              <a:defRPr sz="3600" i="0" baseline="0">
                <a:latin typeface="Elegant Lux Mager"/>
                <a:cs typeface="Elegant Lux Mager"/>
              </a:defRPr>
            </a:lvl1pPr>
          </a:lstStyle>
          <a:p>
            <a:r>
              <a:rPr lang="en-US" dirty="0" smtClean="0"/>
              <a:t>Desktop Genetics | CRISPR Workshop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427133"/>
            <a:ext cx="2133600" cy="365125"/>
          </a:xfrm>
        </p:spPr>
        <p:txBody>
          <a:bodyPr/>
          <a:lstStyle/>
          <a:p>
            <a:pPr algn="ctr"/>
            <a:fld id="{E1B48E29-46E4-974A-896C-EBAD402A3293}" type="datetime6">
              <a:rPr lang="en-GB" smtClean="0"/>
              <a:t>July 15</a:t>
            </a:fld>
            <a:endParaRPr lang="en-US" dirty="0"/>
          </a:p>
        </p:txBody>
      </p:sp>
      <p:pic>
        <p:nvPicPr>
          <p:cNvPr id="5" name="Picture 4" descr="deskgen logo name (3)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936" y="470898"/>
            <a:ext cx="2366764" cy="3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7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87727"/>
            <a:ext cx="7772400" cy="1470025"/>
          </a:xfrm>
          <a:ln>
            <a:noFill/>
          </a:ln>
        </p:spPr>
        <p:txBody>
          <a:bodyPr>
            <a:normAutofit/>
          </a:bodyPr>
          <a:lstStyle>
            <a:lvl1pPr>
              <a:defRPr sz="3600" i="0" baseline="0">
                <a:latin typeface="Elegant Lux Mager"/>
                <a:cs typeface="Elegant Lux Mager"/>
              </a:defRPr>
            </a:lvl1pPr>
          </a:lstStyle>
          <a:p>
            <a:r>
              <a:rPr lang="en-US" dirty="0" smtClean="0"/>
              <a:t>Desktop Genetics | CRISPR Workshop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427133"/>
            <a:ext cx="2133600" cy="365125"/>
          </a:xfrm>
        </p:spPr>
        <p:txBody>
          <a:bodyPr/>
          <a:lstStyle/>
          <a:p>
            <a:pPr algn="ctr"/>
            <a:fld id="{8EB233DE-A233-954D-842A-3AABFAC0796C}" type="datetime6">
              <a:rPr lang="en-GB" smtClean="0"/>
              <a:t>July 15</a:t>
            </a:fld>
            <a:endParaRPr lang="en-US" dirty="0"/>
          </a:p>
        </p:txBody>
      </p:sp>
      <p:pic>
        <p:nvPicPr>
          <p:cNvPr id="5" name="Picture 4" descr="deskgen logo name (3)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936" y="470898"/>
            <a:ext cx="2366764" cy="3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7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E9C1-064A-F54C-B8AD-8A41DFD9A5AE}" type="datetime6">
              <a:rPr lang="en-GB" smtClean="0"/>
              <a:t>July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CFDC-C2F9-DA4E-86DF-3F4C398B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pc="300" dirty="0" smtClean="0">
                <a:latin typeface="PT Sans"/>
                <a:cs typeface="PT Sans"/>
              </a:rPr>
              <a:t>MAKING THE CUT WITH CRISPR</a:t>
            </a:r>
            <a:endParaRPr lang="en-US" sz="2800" spc="300" dirty="0">
              <a:latin typeface="PT Sans"/>
              <a:cs typeface="PT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797255" y="5183728"/>
            <a:ext cx="3568389" cy="1322024"/>
          </a:xfrm>
        </p:spPr>
        <p:txBody>
          <a:bodyPr/>
          <a:lstStyle/>
          <a:p>
            <a:pPr algn="ctr"/>
            <a:r>
              <a:rPr lang="en-GB" sz="1800" dirty="0" smtClean="0">
                <a:solidFill>
                  <a:schemeClr val="bg1">
                    <a:lumMod val="85000"/>
                  </a:schemeClr>
                </a:solidFill>
                <a:latin typeface="PT Sans"/>
                <a:cs typeface="PT Sans"/>
              </a:rPr>
              <a:t>TECHNICAL CONSIDERATIONS FOR EDITING THE GENOME</a:t>
            </a:r>
          </a:p>
          <a:p>
            <a:pPr algn="ctr"/>
            <a:r>
              <a:rPr lang="en-GB" sz="1800" dirty="0" smtClean="0">
                <a:solidFill>
                  <a:schemeClr val="bg1">
                    <a:lumMod val="85000"/>
                  </a:schemeClr>
                </a:solidFill>
                <a:latin typeface="PT Sans"/>
                <a:cs typeface="PT Sans"/>
              </a:rPr>
              <a:t>-SXSW 2016-</a:t>
            </a:r>
            <a:endParaRPr lang="en-GB" sz="1800" dirty="0" smtClean="0">
              <a:solidFill>
                <a:schemeClr val="bg1">
                  <a:lumMod val="85000"/>
                </a:schemeClr>
              </a:solidFill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1909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DEA4-10BE-9749-9107-4D89C96AEF8F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GENOME EDITING MECHANISMS</a:t>
            </a:r>
            <a:endParaRPr lang="en-US" spc="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THE CELL’S REPAIR PATHWAYS TO ENGINEER THE GENOME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006" y="5463084"/>
            <a:ext cx="343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 smtClean="0">
                <a:latin typeface="Elegant Lux Mager"/>
                <a:cs typeface="Elegant Lux Mager"/>
              </a:rPr>
              <a:t>HIGH FREQUENCY</a:t>
            </a:r>
          </a:p>
          <a:p>
            <a:pPr algn="ctr"/>
            <a:r>
              <a:rPr lang="en-US" sz="2000" b="1" spc="300" dirty="0" smtClean="0">
                <a:latin typeface="Elegant Lux Mager"/>
                <a:cs typeface="Elegant Lux Mager"/>
              </a:rPr>
              <a:t>ERROR-PRONE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7467" y="5463084"/>
            <a:ext cx="392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 smtClean="0">
                <a:latin typeface="Elegant Lux Mager"/>
                <a:cs typeface="Elegant Lux Mager"/>
              </a:rPr>
              <a:t>LOW FREQUENCY</a:t>
            </a:r>
          </a:p>
          <a:p>
            <a:pPr algn="ctr"/>
            <a:r>
              <a:rPr lang="en-US" sz="2000" b="1" spc="300" dirty="0" smtClean="0">
                <a:latin typeface="Elegant Lux Mager"/>
                <a:cs typeface="Elegant Lux Mager"/>
              </a:rPr>
              <a:t>HIGH FIDELITY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1864" y="1646044"/>
            <a:ext cx="8540164" cy="3638146"/>
            <a:chOff x="291864" y="1211169"/>
            <a:chExt cx="8540164" cy="36381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64" y="1211169"/>
              <a:ext cx="8540164" cy="36381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2006" y="1987788"/>
              <a:ext cx="2525604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Non Homologous </a:t>
              </a:r>
            </a:p>
            <a:p>
              <a:pPr algn="ctr"/>
              <a:r>
                <a:rPr lang="en-US" b="1" dirty="0" smtClean="0">
                  <a:latin typeface="PT Sans"/>
                  <a:cs typeface="PT Sans"/>
                </a:rPr>
                <a:t>End Joining (NHEJ)</a:t>
              </a:r>
              <a:endParaRPr lang="en-US" b="1" dirty="0">
                <a:latin typeface="PT Sans"/>
                <a:cs typeface="PT San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6418" y="1987788"/>
              <a:ext cx="2525604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Homology Directed Repair (HDR)</a:t>
              </a:r>
              <a:endParaRPr lang="en-US" b="1" dirty="0">
                <a:latin typeface="PT Sans"/>
                <a:cs typeface="PT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3616" y="1211631"/>
              <a:ext cx="2525604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PT Sans"/>
                  <a:cs typeface="PT Sans"/>
                </a:rPr>
                <a:t>Double Stranded Break</a:t>
              </a:r>
              <a:endParaRPr lang="en-US" sz="1400" dirty="0">
                <a:latin typeface="PT Sans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95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F18F-D879-B041-A62F-E001859024E2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GENOME EDITING TECHNIQUES</a:t>
            </a:r>
            <a:endParaRPr lang="en-US" spc="3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CRISPR IS A RAPID AND EFFECTIVE GENOME ENGINEERING METHOD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53964"/>
              </p:ext>
            </p:extLst>
          </p:nvPr>
        </p:nvGraphicFramePr>
        <p:xfrm>
          <a:off x="1109384" y="1611262"/>
          <a:ext cx="7046192" cy="42077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2047"/>
                <a:gridCol w="1722047"/>
                <a:gridCol w="1722047"/>
                <a:gridCol w="1880051"/>
              </a:tblGrid>
              <a:tr h="70129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Zinc</a:t>
                      </a:r>
                      <a:r>
                        <a:rPr lang="en-US" baseline="0" dirty="0" smtClean="0">
                          <a:latin typeface="PT Sans"/>
                          <a:cs typeface="PT Sans"/>
                        </a:rPr>
                        <a:t> Finger Nuclease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TAL</a:t>
                      </a:r>
                      <a:r>
                        <a:rPr lang="en-US" baseline="0" dirty="0" smtClean="0">
                          <a:latin typeface="PT Sans"/>
                          <a:cs typeface="PT Sans"/>
                        </a:rPr>
                        <a:t> Effector Nuclease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CRISPR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</a:tr>
              <a:tr h="701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Programmable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Protein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PT Sans"/>
                          <a:cs typeface="PT Sans"/>
                        </a:rPr>
                        <a:t>Protein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DNA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701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Engineering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PT Sans"/>
                          <a:cs typeface="PT Sans"/>
                        </a:rPr>
                        <a:t>Complex</a:t>
                      </a:r>
                      <a:endParaRPr lang="en-US" dirty="0">
                        <a:solidFill>
                          <a:srgbClr val="FF00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PT Sans"/>
                          <a:cs typeface="PT Sans"/>
                        </a:rPr>
                        <a:t>Complex</a:t>
                      </a:r>
                      <a:endParaRPr lang="en-US" dirty="0">
                        <a:solidFill>
                          <a:srgbClr val="FF00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PT Sans"/>
                          <a:cs typeface="PT Sans"/>
                        </a:rPr>
                        <a:t>Easy</a:t>
                      </a:r>
                    </a:p>
                  </a:txBody>
                  <a:tcPr anchor="ctr"/>
                </a:tc>
              </a:tr>
              <a:tr h="701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Specificity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6600"/>
                          </a:solidFill>
                          <a:latin typeface="PT Sans"/>
                          <a:cs typeface="PT Sans"/>
                        </a:rPr>
                        <a:t>Med</a:t>
                      </a:r>
                      <a:endParaRPr lang="en-US" dirty="0">
                        <a:solidFill>
                          <a:srgbClr val="FF66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PT Sans"/>
                          <a:cs typeface="PT Sans"/>
                        </a:rPr>
                        <a:t>High</a:t>
                      </a:r>
                      <a:endParaRPr lang="en-US" dirty="0">
                        <a:solidFill>
                          <a:srgbClr val="0080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FF6600"/>
                          </a:solidFill>
                          <a:latin typeface="PT Sans"/>
                          <a:cs typeface="PT Sans"/>
                        </a:rPr>
                        <a:t>Med/High</a:t>
                      </a:r>
                      <a:endParaRPr lang="en-US" i="0" dirty="0">
                        <a:solidFill>
                          <a:srgbClr val="FF66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701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Multiplex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PT Sans"/>
                          <a:cs typeface="PT Sans"/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PT Sans"/>
                          <a:cs typeface="PT Sans"/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PT Sans"/>
                          <a:cs typeface="PT Sans"/>
                        </a:rPr>
                        <a:t>Yes</a:t>
                      </a:r>
                      <a:endParaRPr lang="en-US" dirty="0">
                        <a:solidFill>
                          <a:srgbClr val="008000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701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Species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Few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Few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  <a:cs typeface="PT Sans"/>
                        </a:rPr>
                        <a:t>Many</a:t>
                      </a:r>
                      <a:endParaRPr lang="en-US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F836-F405-724F-A552-DAC172C0AD24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ACCESSIBLE AND WIDESPREAD</a:t>
            </a:r>
            <a:endParaRPr lang="en-US" spc="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RAPIDLY </a:t>
            </a:r>
            <a:r>
              <a:rPr lang="en-US" dirty="0" smtClean="0"/>
              <a:t>ADOPTED TECHNOLOGY – REQUESTS FROM ADDGENE</a:t>
            </a:r>
            <a:endParaRPr lang="en-US" dirty="0"/>
          </a:p>
        </p:txBody>
      </p:sp>
      <p:pic>
        <p:nvPicPr>
          <p:cNvPr id="6" name="Picture 5" descr="Screen Shot 2015-04-15 at 07.5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847" y="1339542"/>
            <a:ext cx="7704306" cy="44999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15908" y="5878935"/>
            <a:ext cx="6808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PT Sans"/>
                <a:cs typeface="PT Sans"/>
              </a:rPr>
              <a:t>Source: http://</a:t>
            </a:r>
            <a:r>
              <a:rPr lang="en-US" sz="1200" dirty="0" err="1" smtClean="0">
                <a:latin typeface="PT Sans"/>
                <a:cs typeface="PT Sans"/>
              </a:rPr>
              <a:t>www.blog.addgene.org</a:t>
            </a:r>
            <a:r>
              <a:rPr lang="en-US" sz="1200" dirty="0" smtClean="0">
                <a:latin typeface="PT Sans"/>
                <a:cs typeface="PT Sans"/>
              </a:rPr>
              <a:t>/trends-in-</a:t>
            </a:r>
            <a:r>
              <a:rPr lang="en-US" sz="1200" dirty="0" err="1" smtClean="0">
                <a:latin typeface="PT Sans"/>
                <a:cs typeface="PT Sans"/>
              </a:rPr>
              <a:t>crispr</a:t>
            </a:r>
            <a:r>
              <a:rPr lang="en-US" sz="1200" dirty="0" smtClean="0">
                <a:latin typeface="PT Sans"/>
                <a:cs typeface="PT Sans"/>
              </a:rPr>
              <a:t>-and-</a:t>
            </a:r>
            <a:r>
              <a:rPr lang="en-US" sz="1200" dirty="0" err="1" smtClean="0">
                <a:latin typeface="PT Sans"/>
                <a:cs typeface="PT Sans"/>
              </a:rPr>
              <a:t>synbio</a:t>
            </a:r>
            <a:r>
              <a:rPr lang="en-US" sz="1200" dirty="0" smtClean="0">
                <a:latin typeface="PT Sans"/>
                <a:cs typeface="PT Sans"/>
              </a:rPr>
              <a:t>-technologies-</a:t>
            </a:r>
            <a:r>
              <a:rPr lang="en-US" sz="1200" dirty="0" err="1" smtClean="0">
                <a:latin typeface="PT Sans"/>
                <a:cs typeface="PT Sans"/>
              </a:rPr>
              <a:t>slideshare</a:t>
            </a:r>
            <a:endParaRPr lang="en-US" sz="12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23125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3512-7C89-2F4E-9886-A71302D219E8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APPLICATIONS OF CRISPR/CAS9</a:t>
            </a:r>
            <a:endParaRPr lang="en-US" spc="30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VERSATILE TOOL </a:t>
            </a:r>
            <a:r>
              <a:rPr lang="en-US" dirty="0" smtClean="0"/>
              <a:t>GOES BEYOND CUTTING DNA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5968" y="5893667"/>
            <a:ext cx="8596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Mali et al., Nature 2013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68" y="1380204"/>
            <a:ext cx="8596734" cy="45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7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CONSIDERATIONS OF EXPERIMENTS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DBF4-C382-A449-A47E-7C89C33C302F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 ALL STARTS WITH THE </a:t>
            </a:r>
            <a:r>
              <a:rPr lang="en-US" dirty="0" smtClean="0"/>
              <a:t>DESIGN OF GUIDE RNAS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Experimental intent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Accurate data models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Off-target activity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On-target activity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Delivery technique</a:t>
            </a:r>
          </a:p>
        </p:txBody>
      </p:sp>
    </p:spTree>
    <p:extLst>
      <p:ext uri="{BB962C8B-B14F-4D97-AF65-F5344CB8AC3E}">
        <p14:creationId xmlns:p14="http://schemas.microsoft.com/office/powerpoint/2010/main" val="330064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EXPERIMENTAL INTENT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AB0F-8E51-CC41-AC99-A64D7669107C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DO I WANT TO DO?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72160" y="1293164"/>
            <a:ext cx="8724842" cy="179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Experimental intent determines genomic location:</a:t>
            </a:r>
          </a:p>
          <a:p>
            <a:pPr lvl="1"/>
            <a:r>
              <a:rPr lang="en-US" sz="1800" dirty="0" smtClean="0">
                <a:sym typeface="Wingdings"/>
              </a:rPr>
              <a:t>KNOCK-OUT  prefer 5’ targeting</a:t>
            </a:r>
          </a:p>
          <a:p>
            <a:pPr lvl="1"/>
            <a:r>
              <a:rPr lang="en-US" sz="1800" dirty="0" smtClean="0"/>
              <a:t>KNOCK-IN </a:t>
            </a:r>
            <a:r>
              <a:rPr lang="en-US" sz="1800" dirty="0" smtClean="0">
                <a:sym typeface="Wingdings"/>
              </a:rPr>
              <a:t> c</a:t>
            </a:r>
            <a:r>
              <a:rPr lang="en-US" sz="1800" dirty="0" smtClean="0"/>
              <a:t>ut within ~30 </a:t>
            </a:r>
            <a:r>
              <a:rPr lang="en-US" sz="1800" dirty="0" err="1" smtClean="0"/>
              <a:t>bp</a:t>
            </a:r>
            <a:r>
              <a:rPr lang="en-US" sz="1800" dirty="0" smtClean="0"/>
              <a:t> of foci</a:t>
            </a:r>
          </a:p>
          <a:p>
            <a:pPr lvl="1"/>
            <a:r>
              <a:rPr lang="en-US" sz="1800" dirty="0" smtClean="0">
                <a:sym typeface="Wingdings"/>
              </a:rPr>
              <a:t>ACTIVATE </a:t>
            </a:r>
            <a:r>
              <a:rPr lang="en-US" sz="1800" dirty="0" smtClean="0"/>
              <a:t> target within 200bp 5’ of TSS</a:t>
            </a:r>
          </a:p>
          <a:p>
            <a:pPr lvl="1"/>
            <a:r>
              <a:rPr lang="en-US" sz="1800" dirty="0" smtClean="0"/>
              <a:t>INHIBIT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target ± 200bp around TSS</a:t>
            </a:r>
          </a:p>
        </p:txBody>
      </p:sp>
      <p:pic>
        <p:nvPicPr>
          <p:cNvPr id="6" name="Picture 5" descr="Screen Shot 2015-04-15 at 07.37.5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314" y="3070302"/>
            <a:ext cx="5955763" cy="26469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437" y="3080425"/>
            <a:ext cx="2617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0" algn="l"/>
              </a:tabLst>
            </a:pPr>
            <a:r>
              <a:rPr lang="en-US" sz="2000" dirty="0"/>
              <a:t>Always consider </a:t>
            </a:r>
            <a:r>
              <a:rPr lang="en-US" sz="2000" dirty="0" smtClean="0"/>
              <a:t>all transcripts </a:t>
            </a:r>
            <a:r>
              <a:rPr lang="en-US" sz="2000" dirty="0"/>
              <a:t>and </a:t>
            </a:r>
            <a:r>
              <a:rPr lang="en-US" sz="2000" dirty="0" smtClean="0"/>
              <a:t>coding / non</a:t>
            </a:r>
            <a:r>
              <a:rPr lang="en-US" sz="2000" dirty="0"/>
              <a:t>-coding </a:t>
            </a:r>
            <a:r>
              <a:rPr lang="en-US" sz="2000" dirty="0" smtClean="0"/>
              <a:t>regions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84300" y="5961856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300" dirty="0" smtClean="0">
                <a:solidFill>
                  <a:srgbClr val="2291CD"/>
                </a:solidFill>
                <a:latin typeface="PT Sans"/>
                <a:cs typeface="PT Sans"/>
              </a:rPr>
              <a:t>GENOMIC CONTEXT MATTERS</a:t>
            </a:r>
            <a:endParaRPr lang="en-US" sz="2400" b="1" spc="300" dirty="0">
              <a:solidFill>
                <a:srgbClr val="2291CD"/>
              </a:solidFill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03197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055-5BE5-B845-9573-D06E584E5CD9}" type="datetime6">
              <a:rPr lang="en-GB" smtClean="0"/>
              <a:t>July 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GUIDES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MORE YOU KNOW ABOUT YOUR TARGET, THE BETTER</a:t>
            </a:r>
            <a:endParaRPr lang="en-US" dirty="0"/>
          </a:p>
        </p:txBody>
      </p:sp>
      <p:pic>
        <p:nvPicPr>
          <p:cNvPr id="6" name="Picture 5" descr="Screen Shot 2015-05-21 at 10.1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0849" y="1945961"/>
            <a:ext cx="6375400" cy="445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4210" y="6403661"/>
            <a:ext cx="371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PT Sans"/>
                <a:cs typeface="PT Sans"/>
              </a:rPr>
              <a:t>Shi et al., Nature Biotechnology 2015</a:t>
            </a:r>
            <a:endParaRPr lang="en-US" sz="1200" dirty="0">
              <a:latin typeface="PT Sans"/>
              <a:cs typeface="PT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0849" y="1426394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300" dirty="0" smtClean="0">
                <a:solidFill>
                  <a:srgbClr val="2291CD"/>
                </a:solidFill>
                <a:latin typeface="PT Sans"/>
                <a:cs typeface="PT Sans"/>
              </a:rPr>
              <a:t>GENOMIC CONTEXT MATTERS</a:t>
            </a:r>
            <a:endParaRPr lang="en-US" sz="2400" b="1" spc="300" dirty="0">
              <a:solidFill>
                <a:srgbClr val="2291CD"/>
              </a:solidFill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63528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REFERENCE VS ACTUAL GENOME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780-A4C3-6C4E-8D64-BD4C4B1BBDDA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SNPs can result in widely different </a:t>
            </a:r>
            <a:r>
              <a:rPr lang="en-US" dirty="0" err="1" smtClean="0"/>
              <a:t>gRNA</a:t>
            </a:r>
            <a:r>
              <a:rPr lang="en-US" dirty="0" smtClean="0"/>
              <a:t> activity 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7811"/>
              </p:ext>
            </p:extLst>
          </p:nvPr>
        </p:nvGraphicFramePr>
        <p:xfrm>
          <a:off x="4399855" y="2034298"/>
          <a:ext cx="4441764" cy="109728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310655"/>
                <a:gridCol w="1650521"/>
                <a:gridCol w="1480588"/>
              </a:tblGrid>
              <a:tr h="129202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u="none" dirty="0" smtClean="0"/>
                        <a:t>Reference -&gt; Real Genome</a:t>
                      </a:r>
                      <a:endParaRPr lang="en-US" sz="1800" u="none" dirty="0"/>
                    </a:p>
                  </a:txBody>
                  <a:tcPr marL="68580" marR="6858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marL="68580" marR="68580"/>
                </a:tc>
              </a:tr>
              <a:tr h="12920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Sequence</a:t>
                      </a:r>
                      <a:endParaRPr lang="en-US" sz="1800" dirty="0"/>
                    </a:p>
                  </a:txBody>
                  <a:tcPr marL="68580" marR="6858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SNP</a:t>
                      </a:r>
                      <a:r>
                        <a:rPr lang="en-US" sz="1800" baseline="0" dirty="0" smtClean="0"/>
                        <a:t> location</a:t>
                      </a:r>
                      <a:endParaRPr lang="en-US" sz="1800" dirty="0"/>
                    </a:p>
                  </a:txBody>
                  <a:tcPr marL="68580" marR="6858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Activity score</a:t>
                      </a:r>
                      <a:endParaRPr lang="en-US" sz="1800" dirty="0"/>
                    </a:p>
                  </a:txBody>
                  <a:tcPr marL="68580" marR="6858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92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G</a:t>
                      </a:r>
                      <a:r>
                        <a:rPr lang="en-US" sz="1800" b="1" baseline="0" dirty="0" smtClean="0"/>
                        <a:t> -&gt; A</a:t>
                      </a:r>
                      <a:endParaRPr lang="en-US" sz="18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PAM site</a:t>
                      </a:r>
                      <a:endParaRPr lang="en-US" sz="18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0.69 -&gt; 0.00</a:t>
                      </a:r>
                      <a:endParaRPr lang="en-US" sz="1800" b="1" dirty="0"/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399855" y="4378390"/>
            <a:ext cx="4441760" cy="612000"/>
            <a:chOff x="6168112" y="1573638"/>
            <a:chExt cx="1520799" cy="783927"/>
          </a:xfrm>
        </p:grpSpPr>
        <p:sp>
          <p:nvSpPr>
            <p:cNvPr id="16" name="TextBox 15"/>
            <p:cNvSpPr txBox="1"/>
            <p:nvPr/>
          </p:nvSpPr>
          <p:spPr>
            <a:xfrm>
              <a:off x="6168112" y="1746833"/>
              <a:ext cx="1520799" cy="473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300" dirty="0" smtClean="0">
                  <a:solidFill>
                    <a:srgbClr val="FF0000"/>
                  </a:solidFill>
                  <a:latin typeface="PT Sans"/>
                  <a:cs typeface="PT Sans"/>
                </a:rPr>
                <a:t>-100% ACTIVITY DIFFERENCE</a:t>
              </a:r>
              <a:endParaRPr lang="en-US" b="1" spc="300" dirty="0">
                <a:solidFill>
                  <a:srgbClr val="FF0000"/>
                </a:solidFill>
                <a:latin typeface="PT Sans"/>
                <a:cs typeface="PT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68112" y="1573638"/>
              <a:ext cx="1520799" cy="78392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2161" y="1947079"/>
            <a:ext cx="3995999" cy="3041960"/>
            <a:chOff x="272160" y="2359162"/>
            <a:chExt cx="3575887" cy="269172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2160" y="2361158"/>
              <a:ext cx="3575887" cy="2689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319225" y="4220179"/>
              <a:ext cx="626983" cy="276999"/>
            </a:xfrm>
            <a:prstGeom prst="rect">
              <a:avLst/>
            </a:prstGeom>
            <a:noFill/>
            <a:ln w="28575" cmpd="sng">
              <a:solidFill>
                <a:srgbClr val="ED7D3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spc="300" dirty="0" smtClean="0"/>
                <a:t>G&gt;A</a:t>
              </a:r>
              <a:endParaRPr lang="en-US" b="1" spc="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7620" y="2359162"/>
              <a:ext cx="1052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TP53</a:t>
              </a:r>
              <a:endParaRPr lang="en-US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9855" y="3143802"/>
            <a:ext cx="398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PT Mono"/>
                <a:cs typeface="PT Mono"/>
              </a:rPr>
              <a:t>chr17: </a:t>
            </a:r>
            <a:r>
              <a:rPr lang="en-US" sz="1200" dirty="0" err="1" smtClean="0">
                <a:latin typeface="PT Mono"/>
                <a:cs typeface="PT Mono"/>
              </a:rPr>
              <a:t>bp</a:t>
            </a:r>
            <a:r>
              <a:rPr lang="en-US" sz="1200" dirty="0" smtClean="0">
                <a:latin typeface="PT Mono"/>
                <a:cs typeface="PT Mono"/>
              </a:rPr>
              <a:t> 7676532 rs1800369</a:t>
            </a:r>
            <a:endParaRPr lang="en-US" sz="1200" dirty="0">
              <a:latin typeface="PT Mono"/>
              <a:cs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6785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REFERENCE VS ACTUAL GENOME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780-A4C3-6C4E-8D64-BD4C4B1BBDDA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SNPs can result in widely different </a:t>
            </a:r>
            <a:r>
              <a:rPr lang="en-US" dirty="0" err="1" smtClean="0"/>
              <a:t>gRNA</a:t>
            </a:r>
            <a:r>
              <a:rPr lang="en-US" dirty="0" smtClean="0"/>
              <a:t> activity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704" y="1960263"/>
            <a:ext cx="3979821" cy="3059261"/>
            <a:chOff x="5430756" y="2361159"/>
            <a:chExt cx="3518992" cy="27050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0756" y="2376457"/>
              <a:ext cx="3518992" cy="2689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967526" y="4200754"/>
              <a:ext cx="626983" cy="276999"/>
            </a:xfrm>
            <a:prstGeom prst="rect">
              <a:avLst/>
            </a:prstGeom>
            <a:noFill/>
            <a:ln w="28575" cmpd="sng">
              <a:solidFill>
                <a:srgbClr val="ED7D3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spc="300" dirty="0" smtClean="0"/>
                <a:t>G&gt;A</a:t>
              </a:r>
              <a:endParaRPr lang="en-US" b="1" spc="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97699" y="2361159"/>
              <a:ext cx="1450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PLK1</a:t>
              </a:r>
              <a:endParaRPr lang="en-US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9852" y="4387826"/>
            <a:ext cx="4441764" cy="609792"/>
            <a:chOff x="5384670" y="5165925"/>
            <a:chExt cx="1520800" cy="819477"/>
          </a:xfrm>
        </p:grpSpPr>
        <p:sp>
          <p:nvSpPr>
            <p:cNvPr id="17" name="TextBox 16"/>
            <p:cNvSpPr txBox="1"/>
            <p:nvPr/>
          </p:nvSpPr>
          <p:spPr>
            <a:xfrm>
              <a:off x="5384670" y="5330306"/>
              <a:ext cx="1520799" cy="496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300" dirty="0" smtClean="0">
                  <a:solidFill>
                    <a:srgbClr val="008000"/>
                  </a:solidFill>
                  <a:latin typeface="PT Sans"/>
                  <a:cs typeface="PT Sans"/>
                </a:rPr>
                <a:t>+5X ACTIVITY DIFFERENCE </a:t>
              </a:r>
              <a:endParaRPr lang="en-US" b="1" spc="300" dirty="0">
                <a:solidFill>
                  <a:srgbClr val="008000"/>
                </a:solidFill>
                <a:latin typeface="PT Sans"/>
                <a:cs typeface="PT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84670" y="5165925"/>
              <a:ext cx="1520800" cy="819477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59735"/>
              </p:ext>
            </p:extLst>
          </p:nvPr>
        </p:nvGraphicFramePr>
        <p:xfrm>
          <a:off x="4399855" y="2034298"/>
          <a:ext cx="4441764" cy="109728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301384"/>
                <a:gridCol w="1659792"/>
                <a:gridCol w="1480588"/>
              </a:tblGrid>
              <a:tr h="129202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u="none" dirty="0" smtClean="0"/>
                        <a:t>Reference -&gt; Real Genome</a:t>
                      </a:r>
                      <a:endParaRPr lang="en-US" sz="1800" u="none" dirty="0"/>
                    </a:p>
                  </a:txBody>
                  <a:tcPr marL="68580" marR="6858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marL="68580" marR="68580"/>
                </a:tc>
              </a:tr>
              <a:tr h="12920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Sequence</a:t>
                      </a:r>
                      <a:endParaRPr lang="en-US" sz="1800" dirty="0"/>
                    </a:p>
                  </a:txBody>
                  <a:tcPr marL="68580" marR="6858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SNP</a:t>
                      </a:r>
                      <a:r>
                        <a:rPr lang="en-US" sz="1800" baseline="0" dirty="0" smtClean="0"/>
                        <a:t> location</a:t>
                      </a:r>
                      <a:endParaRPr lang="en-US" sz="1800" dirty="0"/>
                    </a:p>
                  </a:txBody>
                  <a:tcPr marL="68580" marR="6858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Activity score</a:t>
                      </a:r>
                      <a:endParaRPr lang="en-US" sz="1800" dirty="0"/>
                    </a:p>
                  </a:txBody>
                  <a:tcPr marL="68580" marR="6858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920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G</a:t>
                      </a:r>
                      <a:r>
                        <a:rPr lang="en-US" sz="1800" b="1" baseline="0" dirty="0" smtClean="0"/>
                        <a:t> -&gt; A</a:t>
                      </a:r>
                      <a:endParaRPr lang="en-US" sz="18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Seed region</a:t>
                      </a:r>
                      <a:endParaRPr lang="en-US" sz="18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0.01</a:t>
                      </a:r>
                      <a:r>
                        <a:rPr lang="en-US" sz="1800" b="1" baseline="0" dirty="0" smtClean="0"/>
                        <a:t> -&gt; 0.05</a:t>
                      </a:r>
                      <a:endParaRPr lang="en-US" sz="1800" b="1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99855" y="3143802"/>
            <a:ext cx="398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T Mono"/>
                <a:cs typeface="PT Mono"/>
              </a:rPr>
              <a:t>c</a:t>
            </a:r>
            <a:r>
              <a:rPr lang="en-US" sz="1200" dirty="0" smtClean="0">
                <a:latin typeface="PT Mono"/>
                <a:cs typeface="PT Mono"/>
              </a:rPr>
              <a:t>hr16: </a:t>
            </a:r>
            <a:r>
              <a:rPr lang="en-US" sz="1200" dirty="0" err="1" smtClean="0">
                <a:latin typeface="PT Mono"/>
                <a:cs typeface="PT Mono"/>
              </a:rPr>
              <a:t>bp</a:t>
            </a:r>
            <a:r>
              <a:rPr lang="en-US" sz="1200" dirty="0" smtClean="0">
                <a:latin typeface="PT Mono"/>
                <a:cs typeface="PT Mono"/>
              </a:rPr>
              <a:t> 23680098 rs547328721</a:t>
            </a:r>
            <a:endParaRPr lang="en-US" sz="1200" dirty="0">
              <a:latin typeface="PT Mono"/>
              <a:cs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412707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REFERENCE VS ACTUAL GENOME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FE31-175B-E448-B2E5-0DB42C85A562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72160" y="1710267"/>
            <a:ext cx="8724842" cy="198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“USE THE ACTUAL GENOME OF YOUR CELL LINE AND NOT THE REFERENCE GENOME”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000" dirty="0" smtClean="0"/>
              <a:t>- George Church -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7985" y="4913148"/>
            <a:ext cx="7908031" cy="9141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PT Sans"/>
                <a:ea typeface="+mn-ea"/>
                <a:cs typeface="PT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PT Sans"/>
                <a:ea typeface="+mn-ea"/>
                <a:cs typeface="PT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PT Sans"/>
                <a:ea typeface="+mn-ea"/>
                <a:cs typeface="PT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PT Sans"/>
                <a:ea typeface="+mn-ea"/>
                <a:cs typeface="PT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i="1" dirty="0" err="1" smtClean="0">
                <a:solidFill>
                  <a:srgbClr val="2291CD"/>
                </a:solidFill>
              </a:rPr>
              <a:t>personalised</a:t>
            </a:r>
            <a:r>
              <a:rPr lang="en-US" i="1" dirty="0" smtClean="0">
                <a:solidFill>
                  <a:srgbClr val="2291CD"/>
                </a:solidFill>
              </a:rPr>
              <a:t> genome editing</a:t>
            </a:r>
            <a:endParaRPr lang="en-US" i="1" dirty="0">
              <a:solidFill>
                <a:srgbClr val="2291C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800" y="3348519"/>
            <a:ext cx="1483936" cy="11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2160" y="2517"/>
            <a:ext cx="8229600" cy="717495"/>
          </a:xfrm>
        </p:spPr>
        <p:txBody>
          <a:bodyPr/>
          <a:lstStyle/>
          <a:p>
            <a:r>
              <a:rPr lang="en-US" dirty="0" smtClean="0"/>
              <a:t>WHY SHOULD </a:t>
            </a:r>
            <a:r>
              <a:rPr lang="en-US" dirty="0" smtClean="0"/>
              <a:t>CRISPR </a:t>
            </a:r>
            <a:r>
              <a:rPr lang="en-US" dirty="0" smtClean="0"/>
              <a:t>LOOK </a:t>
            </a:r>
            <a:r>
              <a:rPr lang="en-US" dirty="0" smtClean="0"/>
              <a:t>LIKE THIS?</a:t>
            </a:r>
            <a:endParaRPr lang="en-US" dirty="0"/>
          </a:p>
        </p:txBody>
      </p:sp>
      <p:pic>
        <p:nvPicPr>
          <p:cNvPr id="8" name="Picture 7" descr="Screen Shot 2015-06-03 at 13.1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" y="88042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CRISPR SPECIFICITY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E81E-E3C6-A142-A38B-760BCA91907E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WHERE ELSE MIGHT MY GUIDE CUT?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72160" y="1449718"/>
            <a:ext cx="3473349" cy="468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Cas9 is tolerant of RNA-DNA mismatches (up to 6 shown)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Score range: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0 </a:t>
            </a:r>
            <a:r>
              <a:rPr lang="en-US" sz="2000" b="1" dirty="0">
                <a:solidFill>
                  <a:srgbClr val="FF6600"/>
                </a:solidFill>
              </a:rPr>
              <a:t>(low </a:t>
            </a:r>
            <a:r>
              <a:rPr lang="en-US" sz="2000" b="1" dirty="0" smtClean="0">
                <a:solidFill>
                  <a:srgbClr val="FF6600"/>
                </a:solidFill>
              </a:rPr>
              <a:t>specificity)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100 </a:t>
            </a:r>
            <a:r>
              <a:rPr lang="en-US" sz="2000" b="1" dirty="0">
                <a:solidFill>
                  <a:srgbClr val="008000"/>
                </a:solidFill>
              </a:rPr>
              <a:t>(high </a:t>
            </a:r>
            <a:r>
              <a:rPr lang="en-US" sz="2000" b="1" dirty="0" smtClean="0">
                <a:solidFill>
                  <a:srgbClr val="008000"/>
                </a:solidFill>
              </a:rPr>
              <a:t>specificity)</a:t>
            </a:r>
            <a:endParaRPr lang="en-US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Important: </a:t>
            </a:r>
          </a:p>
          <a:p>
            <a:pPr marL="0" indent="0">
              <a:buNone/>
            </a:pPr>
            <a:r>
              <a:rPr lang="en-US" sz="2000" dirty="0" smtClean="0"/>
              <a:t>Consider locus of off-target</a:t>
            </a:r>
          </a:p>
          <a:p>
            <a:pPr marL="0" indent="0">
              <a:buNone/>
            </a:pPr>
            <a:r>
              <a:rPr lang="en-US" sz="2000" dirty="0"/>
              <a:t>Scan </a:t>
            </a:r>
            <a:r>
              <a:rPr lang="en-US" sz="2000" u="sng" dirty="0"/>
              <a:t>entire</a:t>
            </a:r>
            <a:r>
              <a:rPr lang="en-US" sz="2000" dirty="0"/>
              <a:t> </a:t>
            </a:r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57184" y="5544146"/>
            <a:ext cx="5086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1200" dirty="0" smtClean="0">
                <a:latin typeface="PT Sans"/>
                <a:cs typeface="PT Sans"/>
              </a:rPr>
              <a:t>Hsu </a:t>
            </a:r>
            <a:r>
              <a:rPr lang="en-US" sz="1200" dirty="0">
                <a:latin typeface="PT Sans"/>
                <a:cs typeface="PT Sans"/>
              </a:rPr>
              <a:t>et al</a:t>
            </a:r>
            <a:r>
              <a:rPr lang="en-US" sz="1200" dirty="0" smtClean="0">
                <a:latin typeface="PT Sans"/>
                <a:cs typeface="PT Sans"/>
              </a:rPr>
              <a:t>., Nature </a:t>
            </a:r>
            <a:r>
              <a:rPr lang="en-US" sz="1200" dirty="0">
                <a:latin typeface="PT Sans"/>
                <a:cs typeface="PT Sans"/>
              </a:rPr>
              <a:t>2013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7184" y="1452289"/>
            <a:ext cx="5086816" cy="40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743E-31CB-E146-9363-C630306C5CBC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CRISPR SPECIFICITY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IT’S NOT “IF” BUT “WHERE” THAT MATTERS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60" y="1568150"/>
            <a:ext cx="4720616" cy="5300693"/>
          </a:xfrm>
          <a:prstGeom prst="rect">
            <a:avLst/>
          </a:prstGeom>
          <a:ln>
            <a:solidFill>
              <a:srgbClr val="2291CD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82699" y="1568150"/>
            <a:ext cx="3314304" cy="646331"/>
          </a:xfrm>
          <a:prstGeom prst="rect">
            <a:avLst/>
          </a:prstGeom>
          <a:solidFill>
            <a:srgbClr val="2291CD"/>
          </a:solidFill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T Sans"/>
                <a:cs typeface="PT Sans"/>
              </a:rPr>
              <a:t>DO I CARE? </a:t>
            </a:r>
          </a:p>
          <a:p>
            <a:r>
              <a:rPr lang="en-US" dirty="0" smtClean="0">
                <a:solidFill>
                  <a:schemeClr val="bg1"/>
                </a:solidFill>
                <a:latin typeface="PT Sans"/>
                <a:cs typeface="PT Sans"/>
              </a:rPr>
              <a:t>How “</a:t>
            </a:r>
            <a:r>
              <a:rPr lang="en-US" b="1" dirty="0" smtClean="0">
                <a:solidFill>
                  <a:schemeClr val="bg1"/>
                </a:solidFill>
                <a:latin typeface="PT Sans"/>
                <a:cs typeface="PT Sans"/>
              </a:rPr>
              <a:t>RISKY</a:t>
            </a:r>
            <a:r>
              <a:rPr lang="en-US" dirty="0" smtClean="0">
                <a:solidFill>
                  <a:schemeClr val="bg1"/>
                </a:solidFill>
                <a:latin typeface="PT Sans"/>
                <a:cs typeface="PT Sans"/>
              </a:rPr>
              <a:t>” </a:t>
            </a:r>
            <a:r>
              <a:rPr lang="en-US" dirty="0">
                <a:solidFill>
                  <a:schemeClr val="bg1"/>
                </a:solidFill>
                <a:latin typeface="PT Sans"/>
                <a:cs typeface="PT Sans"/>
              </a:rPr>
              <a:t>is this guide</a:t>
            </a:r>
            <a:r>
              <a:rPr lang="en-US" dirty="0" smtClean="0">
                <a:solidFill>
                  <a:schemeClr val="bg1"/>
                </a:solidFill>
                <a:latin typeface="PT Sans"/>
                <a:cs typeface="PT San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2698" y="3478081"/>
            <a:ext cx="3314303" cy="646331"/>
          </a:xfrm>
          <a:prstGeom prst="rect">
            <a:avLst/>
          </a:prstGeom>
          <a:solidFill>
            <a:srgbClr val="2291CD"/>
          </a:solidFill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PT Sans"/>
                <a:cs typeface="PT Sans"/>
              </a:rPr>
              <a:t>WHERE</a:t>
            </a:r>
            <a:r>
              <a:rPr lang="en-US" dirty="0" smtClean="0">
                <a:solidFill>
                  <a:srgbClr val="FFFFFF"/>
                </a:solidFill>
                <a:latin typeface="PT Sans"/>
                <a:cs typeface="PT Sans"/>
              </a:rPr>
              <a:t> else does this cut?</a:t>
            </a:r>
          </a:p>
          <a:p>
            <a:r>
              <a:rPr lang="en-US" dirty="0" smtClean="0">
                <a:solidFill>
                  <a:srgbClr val="FFFFFF"/>
                </a:solidFill>
                <a:latin typeface="PT Sans"/>
                <a:cs typeface="PT Sans"/>
              </a:rPr>
              <a:t>Do I care?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160" y="1260373"/>
            <a:ext cx="4970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PT Sans"/>
                <a:cs typeface="PT Sans"/>
              </a:rPr>
              <a:t>Example output of DESK</a:t>
            </a:r>
            <a:r>
              <a:rPr lang="en-US" sz="1200" b="1" dirty="0" smtClean="0">
                <a:latin typeface="PT Sans"/>
                <a:cs typeface="PT Sans"/>
              </a:rPr>
              <a:t>GEN </a:t>
            </a:r>
            <a:r>
              <a:rPr lang="en-US" sz="1200" dirty="0" smtClean="0">
                <a:latin typeface="PT Sans"/>
                <a:cs typeface="PT Sans"/>
              </a:rPr>
              <a:t>off-target analysis:</a:t>
            </a:r>
            <a:endParaRPr lang="en-US" sz="1200" b="1" dirty="0">
              <a:latin typeface="PT Sans"/>
              <a:cs typeface="PT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4551" y="1568150"/>
            <a:ext cx="475446" cy="646331"/>
          </a:xfrm>
          <a:prstGeom prst="rect">
            <a:avLst/>
          </a:prstGeom>
          <a:solidFill>
            <a:srgbClr val="2291CD"/>
          </a:solidFill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551" y="3478081"/>
            <a:ext cx="475446" cy="646331"/>
          </a:xfrm>
          <a:prstGeom prst="rect">
            <a:avLst/>
          </a:prstGeom>
          <a:solidFill>
            <a:srgbClr val="2291CD"/>
          </a:solidFill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596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SPECIFICITY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743E-31CB-E146-9363-C630306C5CBC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NICKASE PAIRS WITH D10A</a:t>
            </a:r>
            <a:endParaRPr lang="en-US" dirty="0"/>
          </a:p>
        </p:txBody>
      </p:sp>
      <p:pic>
        <p:nvPicPr>
          <p:cNvPr id="7" name="Picture 6" descr="Screen Shot 2015-05-19 at 12.4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8" y="1409308"/>
            <a:ext cx="7358408" cy="28265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47347" y="4731589"/>
            <a:ext cx="5315970" cy="830997"/>
          </a:xfrm>
          <a:prstGeom prst="rect">
            <a:avLst/>
          </a:prstGeom>
          <a:solidFill>
            <a:srgbClr val="2291CD"/>
          </a:solidFill>
        </p:spPr>
        <p:txBody>
          <a:bodyPr wrap="square">
            <a:spAutoFit/>
          </a:bodyPr>
          <a:lstStyle/>
          <a:p>
            <a:pPr lvl="1" algn="ctr"/>
            <a:r>
              <a:rPr lang="en-US" sz="2400" b="1" spc="300" dirty="0" smtClean="0">
                <a:solidFill>
                  <a:schemeClr val="bg1"/>
                </a:solidFill>
                <a:latin typeface="PT Sans"/>
                <a:cs typeface="PT Sans"/>
              </a:rPr>
              <a:t>REDUCED OFF-TARGET</a:t>
            </a:r>
          </a:p>
          <a:p>
            <a:pPr lvl="1" algn="ctr"/>
            <a:r>
              <a:rPr lang="en-US" sz="2400" b="1" spc="300" dirty="0" smtClean="0">
                <a:solidFill>
                  <a:schemeClr val="bg1"/>
                </a:solidFill>
                <a:latin typeface="PT Sans"/>
                <a:cs typeface="PT Sans"/>
              </a:rPr>
              <a:t>REDUCED EFFICIENCY </a:t>
            </a:r>
            <a:endParaRPr lang="en-US" sz="2400" b="1" spc="300" dirty="0">
              <a:solidFill>
                <a:schemeClr val="bg1"/>
              </a:solidFill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031778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ON TARGET ACTIVITY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4B7C-1CA0-004F-B516-79B44C7E60E4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23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WELL WILL MY GUIDE CUT?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72160" y="1602115"/>
            <a:ext cx="3317707" cy="452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Activity score </a:t>
            </a:r>
            <a:r>
              <a:rPr lang="en-US" sz="2000" dirty="0"/>
              <a:t>indicates</a:t>
            </a:r>
            <a:r>
              <a:rPr lang="en-US" sz="2000" dirty="0">
                <a:sym typeface="Wingdings"/>
              </a:rPr>
              <a:t> p</a:t>
            </a:r>
            <a:r>
              <a:rPr lang="en-US" sz="2000" dirty="0"/>
              <a:t>robability </a:t>
            </a:r>
            <a:r>
              <a:rPr lang="en-US" sz="2000" dirty="0" smtClean="0"/>
              <a:t>a </a:t>
            </a:r>
            <a:r>
              <a:rPr lang="en-US" sz="2000" dirty="0"/>
              <a:t>cut will </a:t>
            </a:r>
            <a:r>
              <a:rPr lang="en-US" sz="2000" dirty="0" smtClean="0"/>
              <a:t>occur</a:t>
            </a:r>
            <a:endParaRPr lang="en-US" sz="1600" dirty="0" smtClean="0"/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/>
              <a:t>Score range: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0 (low </a:t>
            </a:r>
            <a:r>
              <a:rPr lang="en-US" sz="2000" b="1" dirty="0" smtClean="0">
                <a:solidFill>
                  <a:srgbClr val="FF6600"/>
                </a:solidFill>
              </a:rPr>
              <a:t>activity)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100 (high </a:t>
            </a:r>
            <a:r>
              <a:rPr lang="en-US" sz="2000" b="1" dirty="0" smtClean="0">
                <a:solidFill>
                  <a:srgbClr val="008000"/>
                </a:solidFill>
              </a:rPr>
              <a:t>activity)</a:t>
            </a:r>
            <a:endParaRPr lang="en-US" sz="2000" b="1" dirty="0">
              <a:solidFill>
                <a:srgbClr val="008000"/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Derived from machine</a:t>
            </a:r>
            <a:r>
              <a:rPr lang="en-US" sz="2000" dirty="0"/>
              <a:t>-learning </a:t>
            </a:r>
            <a:r>
              <a:rPr lang="en-US" sz="2000" dirty="0" smtClean="0"/>
              <a:t>analysis trained </a:t>
            </a:r>
            <a:r>
              <a:rPr lang="en-US" sz="2000" dirty="0"/>
              <a:t>on 1,841 </a:t>
            </a:r>
            <a:r>
              <a:rPr lang="en-US" sz="2000" dirty="0" smtClean="0"/>
              <a:t>guides</a:t>
            </a:r>
          </a:p>
        </p:txBody>
      </p:sp>
      <p:pic>
        <p:nvPicPr>
          <p:cNvPr id="6" name="Picture 5" descr="Screen Shot 2015-04-15 at 12.3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628" y="2525987"/>
            <a:ext cx="5315970" cy="3309076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0" y="58527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r"/>
            <a:r>
              <a:rPr lang="en-US" sz="1200" dirty="0" err="1" smtClean="0">
                <a:latin typeface="PT Sans"/>
                <a:cs typeface="PT Sans"/>
              </a:rPr>
              <a:t>Doench</a:t>
            </a:r>
            <a:r>
              <a:rPr lang="en-US" sz="1200" dirty="0" smtClean="0">
                <a:latin typeface="PT Sans"/>
                <a:cs typeface="PT Sans"/>
              </a:rPr>
              <a:t> </a:t>
            </a:r>
            <a:r>
              <a:rPr lang="en-US" sz="1200" dirty="0">
                <a:latin typeface="PT Sans"/>
                <a:cs typeface="PT Sans"/>
              </a:rPr>
              <a:t>et al</a:t>
            </a:r>
            <a:r>
              <a:rPr lang="en-US" sz="1200" dirty="0" smtClean="0">
                <a:latin typeface="PT Sans"/>
                <a:cs typeface="PT Sans"/>
              </a:rPr>
              <a:t>., Nature </a:t>
            </a:r>
            <a:r>
              <a:rPr lang="en-US" sz="1200" dirty="0">
                <a:latin typeface="PT Sans"/>
                <a:cs typeface="PT Sans"/>
              </a:rPr>
              <a:t>2014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8030" y="1602115"/>
            <a:ext cx="5315970" cy="830997"/>
          </a:xfrm>
          <a:prstGeom prst="rect">
            <a:avLst/>
          </a:prstGeom>
          <a:solidFill>
            <a:srgbClr val="2291CD"/>
          </a:solidFill>
        </p:spPr>
        <p:txBody>
          <a:bodyPr wrap="square">
            <a:spAutoFit/>
          </a:bodyPr>
          <a:lstStyle/>
          <a:p>
            <a:pPr lvl="1" algn="ctr"/>
            <a:r>
              <a:rPr lang="en-US" sz="2400" b="1" spc="300" dirty="0" smtClean="0">
                <a:solidFill>
                  <a:schemeClr val="bg1"/>
                </a:solidFill>
                <a:latin typeface="PT Sans"/>
                <a:cs typeface="PT Sans"/>
              </a:rPr>
              <a:t>NOT ALL GUIDES </a:t>
            </a:r>
          </a:p>
          <a:p>
            <a:pPr lvl="1" algn="ctr"/>
            <a:r>
              <a:rPr lang="en-US" sz="2400" b="1" spc="300" dirty="0" smtClean="0">
                <a:solidFill>
                  <a:schemeClr val="bg1"/>
                </a:solidFill>
                <a:latin typeface="PT Sans"/>
                <a:cs typeface="PT Sans"/>
              </a:rPr>
              <a:t>ARE CREATED EQUAL</a:t>
            </a:r>
            <a:endParaRPr lang="en-US" sz="2400" b="1" spc="300" dirty="0">
              <a:solidFill>
                <a:schemeClr val="bg1"/>
              </a:solidFill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72D2-343E-A14E-98C2-E3FA45679360}" type="datetime6">
              <a:rPr lang="en-GB" smtClean="0"/>
              <a:t>July 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TARGET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NOT ALL GUIDES ARE CREATED EQUAL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264654"/>
            <a:ext cx="8417221" cy="2605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1596" y="4883723"/>
            <a:ext cx="612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PT Sans"/>
                <a:cs typeface="PT Sans"/>
              </a:rPr>
              <a:t>Source: internal project, Desktop Genetics</a:t>
            </a:r>
            <a:endParaRPr lang="en-US" sz="12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53130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DELIVERY TECHNIQUES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E3CB-8C4D-924D-8AA9-6CEB957413B7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DELIVERING DNA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72160" y="1449718"/>
            <a:ext cx="3825707" cy="46800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PLASMID</a:t>
            </a:r>
          </a:p>
          <a:p>
            <a:pPr lvl="1"/>
            <a:r>
              <a:rPr lang="en-US" dirty="0" smtClean="0"/>
              <a:t>Single construct</a:t>
            </a:r>
          </a:p>
          <a:p>
            <a:pPr lvl="1"/>
            <a:r>
              <a:rPr lang="en-US" dirty="0" smtClean="0"/>
              <a:t>Higher efficiency</a:t>
            </a:r>
          </a:p>
          <a:p>
            <a:pPr lvl="1"/>
            <a:r>
              <a:rPr lang="en-US" dirty="0" smtClean="0"/>
              <a:t>Extended time to cutting &amp; increased toxicity</a:t>
            </a:r>
          </a:p>
          <a:p>
            <a:pPr lvl="1"/>
            <a:r>
              <a:rPr lang="en-US" dirty="0" smtClean="0"/>
              <a:t>More events: on-target and more off-target</a:t>
            </a:r>
          </a:p>
          <a:p>
            <a:endParaRPr lang="en-US" dirty="0"/>
          </a:p>
          <a:p>
            <a:r>
              <a:rPr lang="en-US" dirty="0" smtClean="0"/>
              <a:t>PCR AMPLICON + CAS9</a:t>
            </a:r>
          </a:p>
          <a:p>
            <a:pPr lvl="1"/>
            <a:r>
              <a:rPr lang="en-US" dirty="0" smtClean="0"/>
              <a:t>Co-transfect PCR </a:t>
            </a:r>
            <a:r>
              <a:rPr lang="en-US" dirty="0" err="1" smtClean="0"/>
              <a:t>amplicon</a:t>
            </a:r>
            <a:r>
              <a:rPr lang="en-US" dirty="0" smtClean="0"/>
              <a:t> with Cas9 plasmid</a:t>
            </a:r>
          </a:p>
          <a:p>
            <a:pPr lvl="1"/>
            <a:r>
              <a:rPr lang="en-US" dirty="0" smtClean="0"/>
              <a:t>Higher throughput</a:t>
            </a:r>
          </a:p>
          <a:p>
            <a:pPr lvl="1"/>
            <a:r>
              <a:rPr lang="en-US" dirty="0" smtClean="0"/>
              <a:t>Two construct system</a:t>
            </a:r>
          </a:p>
        </p:txBody>
      </p:sp>
      <p:pic>
        <p:nvPicPr>
          <p:cNvPr id="8" name="Picture 7" descr="Screen Shot 2015-05-21 at 09.4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1360" y="4036483"/>
            <a:ext cx="3200400" cy="1816100"/>
          </a:xfrm>
          <a:prstGeom prst="rect">
            <a:avLst/>
          </a:prstGeom>
        </p:spPr>
      </p:pic>
      <p:pic>
        <p:nvPicPr>
          <p:cNvPr id="9" name="Picture 8" descr="Screen Shot 2015-05-21 at 09.45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358" y="1449718"/>
            <a:ext cx="3053402" cy="18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2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/>
              <a:t>DELIVERY TECHNIQUES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60B-E62F-AC4E-B972-9304446B6202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OTHER DELIVERY MECHANISMS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PRE-TRANSCRIBED mRNA </a:t>
            </a:r>
          </a:p>
          <a:p>
            <a:pPr lvl="1"/>
            <a:r>
              <a:rPr lang="en-US" dirty="0" smtClean="0"/>
              <a:t>Co</a:t>
            </a:r>
            <a:r>
              <a:rPr lang="en-US" dirty="0"/>
              <a:t>-transfect RNA of Cas9 &amp;  </a:t>
            </a:r>
            <a:r>
              <a:rPr lang="en-US" dirty="0" err="1"/>
              <a:t>gRNA</a:t>
            </a:r>
            <a:r>
              <a:rPr lang="en-US" dirty="0"/>
              <a:t> /scaffold </a:t>
            </a:r>
          </a:p>
          <a:p>
            <a:pPr lvl="1"/>
            <a:r>
              <a:rPr lang="en-US" dirty="0"/>
              <a:t>Reduced toxicity, faster effect, more transient effect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CAS9 PROTEIN COMPLEXED WITH </a:t>
            </a:r>
            <a:r>
              <a:rPr lang="en-US" dirty="0" err="1" smtClean="0"/>
              <a:t>gRNA</a:t>
            </a:r>
            <a:endParaRPr lang="en-US" dirty="0" smtClean="0"/>
          </a:p>
          <a:p>
            <a:pPr lvl="1"/>
            <a:r>
              <a:rPr lang="en-US" dirty="0" smtClean="0"/>
              <a:t>Rapid cutting activity observed</a:t>
            </a:r>
            <a:endParaRPr lang="en-US" dirty="0"/>
          </a:p>
          <a:p>
            <a:pPr lvl="1"/>
            <a:r>
              <a:rPr lang="en-US" dirty="0"/>
              <a:t>Reduced delivery into cell, reduced on-target </a:t>
            </a:r>
            <a:r>
              <a:rPr lang="en-US" dirty="0" smtClean="0"/>
              <a:t>cutting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VIRAL DELIVERY</a:t>
            </a:r>
          </a:p>
          <a:p>
            <a:pPr lvl="1"/>
            <a:r>
              <a:rPr lang="en-US" dirty="0" smtClean="0"/>
              <a:t>Typical approach for targeting cells </a:t>
            </a:r>
            <a:r>
              <a:rPr lang="en-US" i="1" dirty="0" smtClean="0"/>
              <a:t>in vivo</a:t>
            </a:r>
            <a:endParaRPr lang="en-US" dirty="0"/>
          </a:p>
          <a:p>
            <a:pPr lvl="1"/>
            <a:r>
              <a:rPr lang="en-US" dirty="0"/>
              <a:t>Lentiviral </a:t>
            </a:r>
            <a:r>
              <a:rPr lang="en-US" dirty="0" smtClean="0"/>
              <a:t>packaging </a:t>
            </a:r>
          </a:p>
          <a:p>
            <a:pPr lvl="1"/>
            <a:r>
              <a:rPr lang="en-US" dirty="0" err="1" smtClean="0"/>
              <a:t>Bioproduction</a:t>
            </a:r>
            <a:r>
              <a:rPr lang="en-US" dirty="0" smtClean="0"/>
              <a:t> element</a:t>
            </a:r>
            <a:endParaRPr lang="en-US" dirty="0"/>
          </a:p>
          <a:p>
            <a:pPr lvl="1"/>
            <a:r>
              <a:rPr lang="en-US" dirty="0"/>
              <a:t>Payload may be too </a:t>
            </a:r>
            <a:r>
              <a:rPr lang="en-US" dirty="0" smtClean="0"/>
              <a:t>large with </a:t>
            </a:r>
            <a:r>
              <a:rPr lang="en-US" i="1" dirty="0" smtClean="0"/>
              <a:t>S. </a:t>
            </a:r>
            <a:r>
              <a:rPr lang="en-US" i="1" dirty="0" err="1" smtClean="0"/>
              <a:t>pyogenes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Smaller Cas9 </a:t>
            </a:r>
            <a:r>
              <a:rPr lang="en-US" dirty="0" err="1"/>
              <a:t>orthologues</a:t>
            </a:r>
            <a:r>
              <a:rPr lang="en-US" dirty="0"/>
              <a:t> </a:t>
            </a:r>
            <a:r>
              <a:rPr lang="en-US" dirty="0" smtClean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8925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FF1-9B55-F24B-BF0D-9B4BC02B5470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HANDS-ON DEMO</a:t>
            </a:r>
            <a:endParaRPr lang="en-US" b="1" spc="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WWW.DESKGEN.COM</a:t>
            </a:r>
            <a:endParaRPr lang="en-US" dirty="0"/>
          </a:p>
        </p:txBody>
      </p:sp>
      <p:pic>
        <p:nvPicPr>
          <p:cNvPr id="6" name="Picture 5" descr="Screen Shot 2015-04-15 at 10.4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01" y="1447276"/>
            <a:ext cx="6470399" cy="46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31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FF1-9B55-F24B-BF0D-9B4BC02B5470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COLLABORATE &amp; LEARN</a:t>
            </a:r>
            <a:endParaRPr lang="en-US" b="1" spc="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WWW.DESKGEN.COM</a:t>
            </a:r>
            <a:endParaRPr lang="en-US" dirty="0"/>
          </a:p>
        </p:txBody>
      </p:sp>
      <p:pic>
        <p:nvPicPr>
          <p:cNvPr id="7" name="Picture 6" descr="Screen Shot 2015-06-03 at 09.5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2079473"/>
            <a:ext cx="8191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6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0146" y="2604112"/>
            <a:ext cx="8598487" cy="2379423"/>
          </a:xfrm>
          <a:prstGeom prst="rect">
            <a:avLst/>
          </a:prstGeom>
          <a:ln w="3175" cmpd="sng">
            <a:solidFill>
              <a:srgbClr val="2291CD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300" dirty="0" smtClean="0"/>
              <a:t>CUSTOM LIBRARIES</a:t>
            </a:r>
            <a:endParaRPr lang="en-US" sz="3600" spc="3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ONE STOP SHOP FOR CUSTOM CELL LINE SPECIFIC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own library – </a:t>
            </a:r>
            <a:r>
              <a:rPr lang="en-US" sz="2400" b="1" dirty="0" smtClean="0"/>
              <a:t>design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data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ooled or arrayed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Libr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146" y="2701792"/>
            <a:ext cx="8598487" cy="1247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146" y="4990481"/>
            <a:ext cx="8128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Additionally: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TET inducible promoters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sgRNA-Cas9 lentiviral vector containing fluorescence reporters</a:t>
            </a:r>
          </a:p>
          <a:p>
            <a:endParaRPr lang="en-US" sz="2400" dirty="0"/>
          </a:p>
        </p:txBody>
      </p:sp>
      <p:pic>
        <p:nvPicPr>
          <p:cNvPr id="8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10" y="4086399"/>
            <a:ext cx="1236983" cy="48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1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438" y="4479048"/>
            <a:ext cx="950524" cy="39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1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669" y="4104657"/>
            <a:ext cx="960073" cy="3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780" y="4115410"/>
            <a:ext cx="1079621" cy="5398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86" y="4162143"/>
            <a:ext cx="363538" cy="363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9112" y="4165110"/>
            <a:ext cx="363538" cy="363538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0A29-9128-6C44-994F-C31ABC22E91A}" type="datetime6">
              <a:rPr lang="en-GB" smtClean="0"/>
              <a:t>July 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2160" y="2517"/>
            <a:ext cx="8229600" cy="717495"/>
          </a:xfrm>
        </p:spPr>
        <p:txBody>
          <a:bodyPr/>
          <a:lstStyle/>
          <a:p>
            <a:r>
              <a:rPr lang="en-US" dirty="0" smtClean="0"/>
              <a:t>WHEN IT COULD LOOK LIKE THIS?</a:t>
            </a:r>
            <a:endParaRPr lang="en-US" dirty="0"/>
          </a:p>
        </p:txBody>
      </p:sp>
      <p:pic>
        <p:nvPicPr>
          <p:cNvPr id="2" name="Picture 1" descr="Screen Shot 2015-07-01 at 23.1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4" y="813591"/>
            <a:ext cx="6879801" cy="5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8244"/>
            <a:ext cx="7772400" cy="1315483"/>
          </a:xfrm>
        </p:spPr>
        <p:txBody>
          <a:bodyPr>
            <a:normAutofit/>
          </a:bodyPr>
          <a:lstStyle/>
          <a:p>
            <a:r>
              <a:rPr lang="en-US" sz="2600" spc="300" dirty="0" smtClean="0">
                <a:latin typeface="PT Sans"/>
                <a:cs typeface="PT Sans"/>
              </a:rPr>
              <a:t>EDWARDP@DESKGEN.COM</a:t>
            </a:r>
            <a:endParaRPr lang="en-US" sz="2600" spc="300" dirty="0">
              <a:latin typeface="PT Sans"/>
              <a:cs typeface="PT Sans"/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2102205" y="5304672"/>
            <a:ext cx="4939590" cy="132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spc="600" dirty="0" smtClean="0">
                <a:solidFill>
                  <a:schemeClr val="bg1">
                    <a:lumMod val="85000"/>
                  </a:schemeClr>
                </a:solidFill>
                <a:latin typeface="PT Sans"/>
                <a:cs typeface="PT Sans"/>
              </a:rPr>
              <a:t>WWW.DESKGEN.COM</a:t>
            </a:r>
          </a:p>
        </p:txBody>
      </p:sp>
    </p:spTree>
    <p:extLst>
      <p:ext uri="{BB962C8B-B14F-4D97-AF65-F5344CB8AC3E}">
        <p14:creationId xmlns:p14="http://schemas.microsoft.com/office/powerpoint/2010/main" val="8169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7A1B-9E39-0D4E-B610-FA34A5E42FEC}" type="datetime6">
              <a:rPr lang="en-GB" smtClean="0"/>
              <a:t>July 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EXPLANATION OF GUIDE RNA INFORMATION</a:t>
            </a:r>
            <a:endParaRPr lang="en-US" dirty="0"/>
          </a:p>
        </p:txBody>
      </p:sp>
      <p:pic>
        <p:nvPicPr>
          <p:cNvPr id="6" name="Picture 5" descr="Screen Shot 2015-05-21 at 10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60" y="1402829"/>
            <a:ext cx="5016356" cy="4953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3406" y="3955693"/>
            <a:ext cx="3360683" cy="2215991"/>
          </a:xfrm>
          <a:prstGeom prst="rect">
            <a:avLst/>
          </a:prstGeom>
          <a:noFill/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525054"/>
                </a:solidFill>
                <a:latin typeface="PT Sans"/>
                <a:cs typeface="PT Sans"/>
              </a:rPr>
              <a:t>OFF-TARGET SCORE</a:t>
            </a:r>
          </a:p>
          <a:p>
            <a:r>
              <a:rPr lang="en-US" sz="1100" i="1" dirty="0" smtClean="0">
                <a:solidFill>
                  <a:srgbClr val="525054"/>
                </a:solidFill>
                <a:latin typeface="PT Sans"/>
                <a:cs typeface="PT Sans"/>
              </a:rPr>
              <a:t>Hsu et al., 2013</a:t>
            </a:r>
          </a:p>
          <a:p>
            <a:endParaRPr lang="en-US" sz="1100" i="1" dirty="0" smtClean="0">
              <a:solidFill>
                <a:srgbClr val="525054"/>
              </a:solidFill>
              <a:latin typeface="PT Sans"/>
              <a:cs typeface="PT Sans"/>
            </a:endParaRPr>
          </a:p>
          <a:p>
            <a:r>
              <a:rPr lang="en-US" sz="1600" u="sng" dirty="0" smtClean="0">
                <a:solidFill>
                  <a:srgbClr val="525054"/>
                </a:solidFill>
                <a:latin typeface="PT Sans"/>
                <a:cs typeface="PT Sans"/>
              </a:rPr>
              <a:t>How the score is calculated:</a:t>
            </a:r>
          </a:p>
          <a:p>
            <a:r>
              <a:rPr lang="en-US" sz="1600" dirty="0" smtClean="0">
                <a:solidFill>
                  <a:srgbClr val="525054"/>
                </a:solidFill>
                <a:latin typeface="PT Sans"/>
                <a:cs typeface="PT Sans"/>
              </a:rPr>
              <a:t>1. Start at 100 (very specific)</a:t>
            </a:r>
            <a:endParaRPr lang="en-US" sz="1600" dirty="0">
              <a:solidFill>
                <a:srgbClr val="525054"/>
              </a:solidFill>
              <a:latin typeface="PT Sans"/>
              <a:cs typeface="PT Sans"/>
            </a:endParaRPr>
          </a:p>
          <a:p>
            <a:r>
              <a:rPr lang="en-US" sz="1600" dirty="0" smtClean="0">
                <a:solidFill>
                  <a:srgbClr val="525054"/>
                </a:solidFill>
                <a:latin typeface="PT Sans"/>
                <a:cs typeface="PT Sans"/>
              </a:rPr>
              <a:t>2. Subtract all off-target sites scores</a:t>
            </a:r>
          </a:p>
          <a:p>
            <a:endParaRPr lang="en-US" sz="1600" dirty="0">
              <a:solidFill>
                <a:srgbClr val="525054"/>
              </a:solidFill>
              <a:latin typeface="PT Sans"/>
              <a:cs typeface="PT Sans"/>
            </a:endParaRPr>
          </a:p>
          <a:p>
            <a:r>
              <a:rPr lang="en-US" sz="1600" b="1" dirty="0">
                <a:solidFill>
                  <a:srgbClr val="FF6600"/>
                </a:solidFill>
                <a:latin typeface="PT Sans"/>
                <a:cs typeface="PT Sans"/>
              </a:rPr>
              <a:t>0 (low specificity)</a:t>
            </a:r>
            <a:endParaRPr lang="en-US" sz="1600" dirty="0">
              <a:latin typeface="PT Sans"/>
              <a:cs typeface="PT Sans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PT Sans"/>
                <a:cs typeface="PT Sans"/>
              </a:rPr>
              <a:t>100 (high specificity</a:t>
            </a:r>
            <a:r>
              <a:rPr lang="en-US" sz="1600" b="1" dirty="0" smtClean="0">
                <a:solidFill>
                  <a:srgbClr val="008000"/>
                </a:solidFill>
                <a:latin typeface="PT Sans"/>
                <a:cs typeface="PT Sans"/>
              </a:rPr>
              <a:t>)</a:t>
            </a:r>
            <a:endParaRPr lang="en-US" sz="1600" dirty="0">
              <a:solidFill>
                <a:srgbClr val="525054"/>
              </a:solidFill>
              <a:latin typeface="PT Sans"/>
              <a:cs typeface="PT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3130" y="2726263"/>
            <a:ext cx="1816981" cy="1000274"/>
          </a:xfrm>
          <a:prstGeom prst="rect">
            <a:avLst/>
          </a:prstGeom>
          <a:noFill/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525054"/>
                </a:solidFill>
                <a:latin typeface="PT Sans"/>
                <a:cs typeface="PT Sans"/>
              </a:rPr>
              <a:t>ACTIVITY SCORE</a:t>
            </a:r>
          </a:p>
          <a:p>
            <a:r>
              <a:rPr lang="en-US" sz="1100" i="1" dirty="0" err="1" smtClean="0">
                <a:solidFill>
                  <a:srgbClr val="525054"/>
                </a:solidFill>
                <a:latin typeface="PT Sans"/>
                <a:cs typeface="PT Sans"/>
              </a:rPr>
              <a:t>Doench</a:t>
            </a:r>
            <a:r>
              <a:rPr lang="en-US" sz="1100" i="1" dirty="0" smtClean="0">
                <a:solidFill>
                  <a:srgbClr val="525054"/>
                </a:solidFill>
                <a:latin typeface="PT Sans"/>
                <a:cs typeface="PT Sans"/>
              </a:rPr>
              <a:t> et al., 2014</a:t>
            </a:r>
          </a:p>
          <a:p>
            <a:r>
              <a:rPr lang="en-US" sz="1600" b="1" dirty="0">
                <a:solidFill>
                  <a:srgbClr val="FF6600"/>
                </a:solidFill>
                <a:latin typeface="PT Sans"/>
                <a:cs typeface="PT Sans"/>
              </a:rPr>
              <a:t>0 (low activity)</a:t>
            </a:r>
            <a:endParaRPr lang="en-US" sz="1600" dirty="0">
              <a:latin typeface="PT Sans"/>
              <a:cs typeface="PT Sans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PT Sans"/>
                <a:cs typeface="PT Sans"/>
              </a:rPr>
              <a:t>100 (high activity</a:t>
            </a:r>
            <a:r>
              <a:rPr lang="en-US" sz="1600" b="1" dirty="0" smtClean="0">
                <a:solidFill>
                  <a:srgbClr val="008000"/>
                </a:solidFill>
                <a:latin typeface="PT Sans"/>
                <a:cs typeface="PT Sans"/>
              </a:rPr>
              <a:t>)</a:t>
            </a:r>
            <a:endParaRPr lang="en-US" sz="1600" b="1" dirty="0">
              <a:solidFill>
                <a:srgbClr val="008000"/>
              </a:solidFill>
              <a:latin typeface="PT Sans"/>
              <a:cs typeface="PT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3130" y="1643615"/>
            <a:ext cx="2169251" cy="553998"/>
          </a:xfrm>
          <a:prstGeom prst="rect">
            <a:avLst/>
          </a:prstGeom>
          <a:noFill/>
          <a:ln>
            <a:solidFill>
              <a:srgbClr val="2291C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525054"/>
                </a:solidFill>
                <a:latin typeface="PT Sans"/>
                <a:cs typeface="PT Sans"/>
              </a:rPr>
              <a:t>GC%</a:t>
            </a:r>
          </a:p>
          <a:p>
            <a:r>
              <a:rPr lang="en-US" sz="1400" dirty="0" smtClean="0">
                <a:solidFill>
                  <a:srgbClr val="525054"/>
                </a:solidFill>
                <a:latin typeface="PT Sans"/>
                <a:cs typeface="PT Sans"/>
              </a:rPr>
              <a:t>Stay within 20-80%</a:t>
            </a: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1496093" y="1920614"/>
            <a:ext cx="3927037" cy="570369"/>
          </a:xfrm>
          <a:prstGeom prst="straightConnector1">
            <a:avLst/>
          </a:prstGeom>
          <a:ln>
            <a:solidFill>
              <a:srgbClr val="2291C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1496093" y="2818000"/>
            <a:ext cx="3927037" cy="408400"/>
          </a:xfrm>
          <a:prstGeom prst="straightConnector1">
            <a:avLst/>
          </a:prstGeom>
          <a:ln>
            <a:solidFill>
              <a:srgbClr val="2291C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496093" y="3096414"/>
            <a:ext cx="3857313" cy="1967275"/>
          </a:xfrm>
          <a:prstGeom prst="straightConnector1">
            <a:avLst/>
          </a:prstGeom>
          <a:ln>
            <a:solidFill>
              <a:srgbClr val="2291C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8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A97F-878C-E24D-AD7E-E396EF912737}" type="datetime6">
              <a:rPr lang="en-GB" smtClean="0"/>
              <a:t>July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DATA READOUT: SURVEYOR ASSAY</a:t>
            </a:r>
            <a:endParaRPr lang="en-US" spc="3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5602" y="2145231"/>
            <a:ext cx="8229600" cy="4247783"/>
            <a:chOff x="272160" y="2026700"/>
            <a:chExt cx="8229600" cy="4247783"/>
          </a:xfrm>
        </p:grpSpPr>
        <p:pic>
          <p:nvPicPr>
            <p:cNvPr id="10" name="Picture 9" descr="Screen Shot 2015-05-21 at 08.59.2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160" y="2026700"/>
              <a:ext cx="5151967" cy="42477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24127" y="3081859"/>
              <a:ext cx="3077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FRAGMENT C = 650bp</a:t>
              </a:r>
            </a:p>
            <a:p>
              <a:r>
                <a:rPr lang="en-US" dirty="0" smtClean="0"/>
                <a:t>(size of PCR product)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127" y="3877725"/>
              <a:ext cx="307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FRAGMENT B = 370bp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4127" y="4399457"/>
              <a:ext cx="307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FRAGMENT A = 280bp</a:t>
              </a:r>
              <a:endParaRPr lang="en-US" dirty="0"/>
            </a:p>
          </p:txBody>
        </p:sp>
      </p:grp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9828079"/>
              </p:ext>
            </p:extLst>
          </p:nvPr>
        </p:nvGraphicFramePr>
        <p:xfrm>
          <a:off x="347747" y="1397000"/>
          <a:ext cx="8448507" cy="62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650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384C-13BB-B842-9CA0-58200498B4DC}" type="datetime6">
              <a:rPr lang="en-GB" smtClean="0"/>
              <a:t>July 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DESKGEN PLATFORM IS UNIQUE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COMPREHENSIVE AND PERSONALISED CRISPR DESIGN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84297"/>
              </p:ext>
            </p:extLst>
          </p:nvPr>
        </p:nvGraphicFramePr>
        <p:xfrm>
          <a:off x="298184" y="1513370"/>
          <a:ext cx="8547632" cy="41875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8454"/>
                <a:gridCol w="1068454"/>
                <a:gridCol w="1068454"/>
                <a:gridCol w="1068454"/>
                <a:gridCol w="1068454"/>
                <a:gridCol w="1068454"/>
                <a:gridCol w="1068454"/>
                <a:gridCol w="1068454"/>
              </a:tblGrid>
              <a:tr h="574097">
                <a:tc>
                  <a:txBody>
                    <a:bodyPr/>
                    <a:lstStyle/>
                    <a:p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Off-target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Activity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Knock-In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Genomic data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Vector construct.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Nickase</a:t>
                      </a:r>
                      <a:r>
                        <a:rPr lang="en-US" sz="1400" dirty="0" smtClean="0">
                          <a:latin typeface="PT Sans"/>
                          <a:cs typeface="PT Sans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pairs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# Genomes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41087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DESKGEN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PT Sans"/>
                          <a:cs typeface="PT Sans"/>
                        </a:rPr>
                        <a:t>ANY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PT Sans"/>
                        <a:cs typeface="PT Sans"/>
                      </a:endParaRPr>
                    </a:p>
                  </a:txBody>
                  <a:tcPr anchor="ctr">
                    <a:solidFill>
                      <a:srgbClr val="2291CD"/>
                    </a:solidFill>
                  </a:tcPr>
                </a:tc>
              </a:tr>
              <a:tr h="41087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Chopchop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 *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10+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4108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PT Sans"/>
                          <a:cs typeface="PT Sans"/>
                        </a:rPr>
                        <a:t>E-crisp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 *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10+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57409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Crispr</a:t>
                      </a:r>
                      <a:r>
                        <a:rPr lang="en-US" sz="1400" dirty="0" smtClean="0">
                          <a:latin typeface="PT Sans"/>
                          <a:cs typeface="PT Sans"/>
                        </a:rPr>
                        <a:t>-design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 *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10+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41087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Cosmid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 *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2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41087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Benchling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 *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10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57409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Sgrna</a:t>
                      </a:r>
                      <a:r>
                        <a:rPr lang="en-US" sz="1400" dirty="0" smtClean="0">
                          <a:latin typeface="PT Sans"/>
                          <a:cs typeface="PT Sans"/>
                        </a:rPr>
                        <a:t> Designer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2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  <a:tr h="41087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PT Sans"/>
                          <a:cs typeface="PT Sans"/>
                        </a:rPr>
                        <a:t>Crispr</a:t>
                      </a:r>
                      <a:r>
                        <a:rPr lang="en-US" sz="1400" dirty="0" smtClean="0">
                          <a:latin typeface="PT Sans"/>
                          <a:cs typeface="PT Sans"/>
                        </a:rPr>
                        <a:t>-era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X*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X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PT Sans"/>
                          <a:cs typeface="PT Sans"/>
                        </a:rPr>
                        <a:t>2</a:t>
                      </a:r>
                      <a:endParaRPr lang="en-US" sz="1400" dirty="0">
                        <a:latin typeface="PT Sans"/>
                        <a:cs typeface="PT 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8184" y="5752754"/>
            <a:ext cx="6221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91CD"/>
                </a:solidFill>
                <a:latin typeface="PT Sans"/>
                <a:cs typeface="PT Sans"/>
              </a:rPr>
              <a:t>* = </a:t>
            </a:r>
            <a:r>
              <a:rPr lang="en-US" dirty="0" err="1" smtClean="0">
                <a:solidFill>
                  <a:srgbClr val="2291CD"/>
                </a:solidFill>
                <a:latin typeface="PT Sans"/>
                <a:cs typeface="PT Sans"/>
              </a:rPr>
              <a:t>Heurstics</a:t>
            </a:r>
            <a:r>
              <a:rPr lang="en-US" dirty="0" smtClean="0">
                <a:solidFill>
                  <a:srgbClr val="2291CD"/>
                </a:solidFill>
                <a:latin typeface="PT Sans"/>
                <a:cs typeface="PT Sans"/>
              </a:rPr>
              <a:t> based, NOT comprehensive or exhaustive search</a:t>
            </a:r>
            <a:endParaRPr lang="en-US" dirty="0">
              <a:solidFill>
                <a:srgbClr val="2291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AGENDA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5F1E-EE46-5844-907E-21DB16CACA51}" type="datetime6">
              <a:rPr lang="en-GB" smtClean="0"/>
              <a:t>July 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Brief intro to Desktop Genetics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CRISPR genome editing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Considerations in CRISPR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Hand-on Demo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DESKTOP GENETICS</a:t>
            </a:r>
            <a:endParaRPr lang="en-US" spc="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COMPANY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72160" y="1449718"/>
            <a:ext cx="8730744" cy="473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London-based software company founded 2012: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spc="300" dirty="0" smtClean="0"/>
              <a:t>Enabling “literal Desktop Genetics</a:t>
            </a:r>
            <a:r>
              <a:rPr lang="en-US" sz="2000" b="1" spc="300" dirty="0" smtClean="0"/>
              <a:t>”</a:t>
            </a:r>
          </a:p>
          <a:p>
            <a:pPr marL="0" indent="0" algn="ctr">
              <a:buNone/>
            </a:pPr>
            <a:endParaRPr lang="en-US" sz="2000" b="1" spc="300" dirty="0" smtClean="0"/>
          </a:p>
          <a:p>
            <a:pPr marL="0" indent="0" algn="ctr">
              <a:buNone/>
            </a:pPr>
            <a:r>
              <a:rPr lang="en-US" sz="2000" b="1" spc="300" dirty="0" smtClean="0"/>
              <a:t>Giving biologists the tools to edit any gene with ease</a:t>
            </a:r>
            <a:endParaRPr lang="en-US" sz="2000" b="1" spc="3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expertise: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spc="300" dirty="0" smtClean="0"/>
              <a:t>Visualisation </a:t>
            </a:r>
            <a:r>
              <a:rPr lang="en-US" sz="2000" b="1" spc="300" dirty="0"/>
              <a:t>| </a:t>
            </a:r>
            <a:r>
              <a:rPr lang="en-US" sz="2000" b="1" spc="300" dirty="0" smtClean="0"/>
              <a:t>UX Design</a:t>
            </a:r>
          </a:p>
          <a:p>
            <a:pPr marL="0" indent="0" algn="ctr">
              <a:buNone/>
            </a:pPr>
            <a:endParaRPr lang="en-US" sz="2000" b="1" spc="300" dirty="0" smtClean="0"/>
          </a:p>
          <a:p>
            <a:pPr marL="0" indent="0" algn="ctr">
              <a:buNone/>
            </a:pPr>
            <a:r>
              <a:rPr lang="en-US" sz="2000" b="1" spc="300" dirty="0" smtClean="0"/>
              <a:t>DNA Search | DNA Assembly | Genome Editing</a:t>
            </a:r>
            <a:endParaRPr lang="en-US" sz="2000" b="1" spc="3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 smtClean="0"/>
          </a:p>
        </p:txBody>
      </p:sp>
      <p:pic>
        <p:nvPicPr>
          <p:cNvPr id="5" name="Picture 4" descr="Screen Shot 2015-04-28 at 00.37.25.png"/>
          <p:cNvPicPr>
            <a:picLocks noChangeAspect="1"/>
          </p:cNvPicPr>
          <p:nvPr/>
        </p:nvPicPr>
        <p:blipFill>
          <a:blip r:embed="rId3" cstate="screen">
            <a:alphaModFix amt="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8442" y="1449718"/>
            <a:ext cx="1308112" cy="1337707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C32A-A12D-184E-930B-8C7440670A39}" type="datetime6">
              <a:rPr lang="en-GB" smtClean="0"/>
              <a:t>July 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DESKGEN PLATFORM </a:t>
            </a:r>
            <a:endParaRPr lang="en-US" spc="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DESIGN ANY GENOME EDITING EXPERIMENT FROM YOUR DESKTOP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C32A-A12D-184E-930B-8C7440670A39}" type="datetime6">
              <a:rPr lang="en-GB" smtClean="0"/>
              <a:t>July 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196" y="5122393"/>
            <a:ext cx="8861806" cy="920061"/>
            <a:chOff x="282194" y="1633237"/>
            <a:chExt cx="8861806" cy="920061"/>
          </a:xfrm>
        </p:grpSpPr>
        <p:sp>
          <p:nvSpPr>
            <p:cNvPr id="10" name="Rounded Rectangle 9"/>
            <p:cNvSpPr/>
            <p:nvPr/>
          </p:nvSpPr>
          <p:spPr>
            <a:xfrm>
              <a:off x="282194" y="1633237"/>
              <a:ext cx="2831767" cy="920061"/>
            </a:xfrm>
            <a:prstGeom prst="roundRect">
              <a:avLst/>
            </a:prstGeom>
            <a:solidFill>
              <a:srgbClr val="2291CD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E6ECEE"/>
                  </a:solidFill>
                  <a:latin typeface="PT Sans"/>
                  <a:cs typeface="PT Sans"/>
                </a:rPr>
                <a:t>FREE SOFTWARE FOR ACADEMICS</a:t>
              </a:r>
              <a:endParaRPr lang="en-US" dirty="0">
                <a:solidFill>
                  <a:srgbClr val="E6ECEE"/>
                </a:solidFill>
                <a:latin typeface="PT Sans"/>
                <a:cs typeface="PT San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91777" y="1633237"/>
              <a:ext cx="2831767" cy="920061"/>
            </a:xfrm>
            <a:prstGeom prst="roundRect">
              <a:avLst/>
            </a:prstGeom>
            <a:solidFill>
              <a:srgbClr val="2291CD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E6ECEE"/>
                  </a:solidFill>
                  <a:latin typeface="PT Sans"/>
                  <a:cs typeface="PT Sans"/>
                </a:rPr>
                <a:t>COMMERCIAL SUBSCRIPTIONS</a:t>
              </a:r>
              <a:endParaRPr lang="en-US" dirty="0">
                <a:solidFill>
                  <a:srgbClr val="E6ECEE"/>
                </a:solidFill>
                <a:latin typeface="PT Sans"/>
                <a:cs typeface="PT San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12233" y="1633237"/>
              <a:ext cx="2831767" cy="920061"/>
            </a:xfrm>
            <a:prstGeom prst="roundRect">
              <a:avLst/>
            </a:prstGeom>
            <a:solidFill>
              <a:srgbClr val="2291CD">
                <a:alpha val="9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E6ECEE"/>
                  </a:solidFill>
                  <a:latin typeface="PT Sans"/>
                  <a:cs typeface="PT Sans"/>
                </a:rPr>
                <a:t>ADVANCED GENOMIC SERVICES</a:t>
              </a:r>
              <a:endParaRPr lang="en-US" dirty="0">
                <a:solidFill>
                  <a:srgbClr val="E6ECEE"/>
                </a:solidFill>
                <a:latin typeface="PT Sans"/>
                <a:cs typeface="PT Sans"/>
              </a:endParaRPr>
            </a:p>
          </p:txBody>
        </p:sp>
      </p:grpSp>
      <p:pic>
        <p:nvPicPr>
          <p:cNvPr id="7" name="Picture 6" descr="Screen Shot 2015-06-03 at 09.5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1678420"/>
            <a:ext cx="8191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9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/>
              <a:t>WHO WORKS WITH US</a:t>
            </a:r>
            <a:endParaRPr lang="en-US" spc="3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PARTNERS AND COLLABORATORS BENEFITING FROM THE PLATFORM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2160" y="1542006"/>
            <a:ext cx="8603004" cy="4459287"/>
          </a:xfrm>
          <a:prstGeom prst="rect">
            <a:avLst/>
          </a:prstGeom>
          <a:solidFill>
            <a:srgbClr val="E8EDEE"/>
          </a:solidFill>
          <a:ln w="28575" cmpd="sng">
            <a:solidFill>
              <a:srgbClr val="2291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3708" y="4052336"/>
            <a:ext cx="8489794" cy="762377"/>
            <a:chOff x="383708" y="4020728"/>
            <a:chExt cx="8489794" cy="76237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708" y="4020728"/>
              <a:ext cx="1476000" cy="76237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916140" y="4022460"/>
              <a:ext cx="6957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 smtClean="0">
                  <a:latin typeface="PT Sans"/>
                  <a:cs typeface="PT Sans"/>
                </a:rPr>
                <a:t>Microorganism engineering </a:t>
              </a:r>
              <a:r>
                <a:rPr lang="en-US" dirty="0" smtClean="0">
                  <a:latin typeface="PT Sans"/>
                  <a:cs typeface="PT Sans"/>
                </a:rPr>
                <a:t>Cambridge, MA</a:t>
              </a:r>
            </a:p>
            <a:p>
              <a:pPr marL="285750" indent="-285750" algn="just">
                <a:buFont typeface="Arial"/>
                <a:buChar char="•"/>
              </a:pPr>
              <a:r>
                <a:rPr lang="en-US" dirty="0" smtClean="0">
                  <a:latin typeface="PT Sans"/>
                  <a:cs typeface="PT Sans"/>
                </a:rPr>
                <a:t>DNA </a:t>
              </a:r>
              <a:r>
                <a:rPr lang="en-US" dirty="0">
                  <a:latin typeface="PT Sans"/>
                  <a:cs typeface="PT Sans"/>
                </a:rPr>
                <a:t>search engine and </a:t>
              </a:r>
              <a:r>
                <a:rPr lang="en-US" dirty="0" smtClean="0">
                  <a:latin typeface="PT Sans"/>
                  <a:cs typeface="PT Sans"/>
                </a:rPr>
                <a:t>automated cloning algorithms</a:t>
              </a:r>
              <a:endParaRPr lang="en-US" dirty="0">
                <a:latin typeface="PT Sans"/>
                <a:cs typeface="PT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3708" y="1698920"/>
            <a:ext cx="8489794" cy="923330"/>
            <a:chOff x="383708" y="1698920"/>
            <a:chExt cx="8489794" cy="923330"/>
          </a:xfrm>
        </p:grpSpPr>
        <p:pic>
          <p:nvPicPr>
            <p:cNvPr id="15" name="Picture 14" descr="Horizon-logo_400px-wide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708" y="1790342"/>
              <a:ext cx="1476000" cy="54243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910390" y="1698920"/>
              <a:ext cx="6963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latin typeface="PT Sans"/>
                  <a:cs typeface="PT Sans"/>
                </a:rPr>
                <a:t>G</a:t>
              </a:r>
              <a:r>
                <a:rPr lang="en-US" b="1" dirty="0" smtClean="0">
                  <a:latin typeface="PT Sans"/>
                  <a:cs typeface="PT Sans"/>
                </a:rPr>
                <a:t>enome </a:t>
              </a:r>
              <a:r>
                <a:rPr lang="en-US" b="1" dirty="0">
                  <a:latin typeface="PT Sans"/>
                  <a:cs typeface="PT Sans"/>
                </a:rPr>
                <a:t>editing </a:t>
              </a:r>
              <a:r>
                <a:rPr lang="en-US" b="1" dirty="0" smtClean="0">
                  <a:latin typeface="PT Sans"/>
                  <a:cs typeface="PT Sans"/>
                </a:rPr>
                <a:t>company</a:t>
              </a:r>
              <a:r>
                <a:rPr lang="en-US" dirty="0" smtClean="0">
                  <a:latin typeface="PT Sans"/>
                  <a:cs typeface="PT Sans"/>
                </a:rPr>
                <a:t>, Cambridge UK</a:t>
              </a:r>
              <a:endParaRPr lang="en-US" b="1" dirty="0">
                <a:latin typeface="PT Sans"/>
                <a:cs typeface="PT Sans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dirty="0" smtClean="0">
                  <a:latin typeface="PT Sans"/>
                  <a:cs typeface="PT Sans"/>
                </a:rPr>
                <a:t>Internal cell line engineering tool</a:t>
              </a:r>
            </a:p>
            <a:p>
              <a:pPr marL="285750" indent="-285750" algn="just">
                <a:buFont typeface="Arial"/>
                <a:buChar char="•"/>
              </a:pPr>
              <a:r>
                <a:rPr lang="en-US" dirty="0" smtClean="0">
                  <a:latin typeface="PT Sans"/>
                  <a:cs typeface="PT Sans"/>
                </a:rPr>
                <a:t>Academic-facing “</a:t>
              </a:r>
              <a:r>
                <a:rPr lang="en-US" dirty="0" err="1" smtClean="0">
                  <a:latin typeface="PT Sans"/>
                  <a:cs typeface="PT Sans"/>
                </a:rPr>
                <a:t>gUIDEbook</a:t>
              </a:r>
              <a:r>
                <a:rPr lang="en-US" dirty="0" smtClean="0">
                  <a:latin typeface="PT Sans"/>
                  <a:cs typeface="PT Sans"/>
                </a:rPr>
                <a:t>”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3708" y="2912860"/>
            <a:ext cx="8489794" cy="716821"/>
            <a:chOff x="383708" y="2910019"/>
            <a:chExt cx="8489794" cy="7168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708" y="2910019"/>
              <a:ext cx="1476000" cy="6642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916140" y="2980509"/>
              <a:ext cx="69573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 smtClean="0">
                  <a:latin typeface="PT Sans"/>
                  <a:cs typeface="PT Sans"/>
                </a:rPr>
                <a:t>CRISPR </a:t>
              </a:r>
              <a:r>
                <a:rPr lang="en-US" b="1" dirty="0">
                  <a:latin typeface="PT Sans"/>
                  <a:cs typeface="PT Sans"/>
                </a:rPr>
                <a:t>therapeutic company</a:t>
              </a:r>
              <a:r>
                <a:rPr lang="en-US" dirty="0">
                  <a:latin typeface="PT Sans"/>
                  <a:cs typeface="PT Sans"/>
                </a:rPr>
                <a:t>, </a:t>
              </a:r>
              <a:r>
                <a:rPr lang="en-US" dirty="0" smtClean="0">
                  <a:latin typeface="PT Sans"/>
                  <a:cs typeface="PT Sans"/>
                </a:rPr>
                <a:t>Cambridge MA</a:t>
              </a:r>
            </a:p>
            <a:p>
              <a:pPr marL="285750" indent="-285750" algn="just">
                <a:buFont typeface="Arial"/>
                <a:buChar char="•"/>
              </a:pPr>
              <a:r>
                <a:rPr lang="en-US" dirty="0">
                  <a:latin typeface="PT Sans"/>
                  <a:cs typeface="PT Sans"/>
                </a:rPr>
                <a:t>D</a:t>
              </a:r>
              <a:r>
                <a:rPr lang="en-US" dirty="0" smtClean="0">
                  <a:latin typeface="PT Sans"/>
                  <a:cs typeface="PT Sans"/>
                </a:rPr>
                <a:t>esign </a:t>
              </a:r>
              <a:r>
                <a:rPr lang="en-US" dirty="0">
                  <a:latin typeface="PT Sans"/>
                  <a:cs typeface="PT Sans"/>
                </a:rPr>
                <a:t>and assess the specificity of CRISPR-based </a:t>
              </a:r>
              <a:r>
                <a:rPr lang="en-US" dirty="0" smtClean="0">
                  <a:latin typeface="PT Sans"/>
                  <a:cs typeface="PT Sans"/>
                </a:rPr>
                <a:t>therapeutics</a:t>
              </a:r>
              <a:endParaRPr lang="en-US" dirty="0">
                <a:latin typeface="PT Sans"/>
                <a:cs typeface="PT San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96658" y="5289988"/>
            <a:ext cx="697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PT Sans"/>
                <a:cs typeface="PT Sans"/>
              </a:rPr>
              <a:t>C</a:t>
            </a:r>
            <a:r>
              <a:rPr lang="en-US" b="1" dirty="0" smtClean="0">
                <a:latin typeface="PT Sans"/>
                <a:cs typeface="PT Sans"/>
              </a:rPr>
              <a:t>ancer research center </a:t>
            </a:r>
            <a:r>
              <a:rPr lang="en-US" dirty="0" smtClean="0">
                <a:latin typeface="PT Sans"/>
                <a:cs typeface="PT Sans"/>
              </a:rPr>
              <a:t>Madrid, Spain 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>
                <a:latin typeface="PT Sans"/>
                <a:cs typeface="PT Sans"/>
              </a:rPr>
              <a:t>Design libraries for cancer pathway mapping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477-09B3-0841-A034-8FF678485F74}" type="datetime6">
              <a:rPr lang="en-GB" smtClean="0"/>
              <a:t>July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46" b="24244"/>
          <a:stretch/>
        </p:blipFill>
        <p:spPr>
          <a:xfrm>
            <a:off x="385790" y="5353804"/>
            <a:ext cx="1530350" cy="4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300" dirty="0" smtClean="0"/>
              <a:t>CRISPR IS A BACTERIAL IMMUNE SYSTEM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A1AB-E62E-A646-AC72-D39BEF4D4AC9}" type="datetime6">
              <a:rPr lang="en-GB" smtClean="0"/>
              <a:t>July 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WE’VE LEARNED HOW TO HIGHJACK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b="6776"/>
          <a:stretch/>
        </p:blipFill>
        <p:spPr>
          <a:xfrm>
            <a:off x="798691" y="1137055"/>
            <a:ext cx="7648556" cy="52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2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ANATOMY OF A CUT</a:t>
            </a:r>
            <a:endParaRPr lang="en-US" spc="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A1AB-E62E-A646-AC72-D39BEF4D4AC9}" type="datetime6">
              <a:rPr lang="en-GB" smtClean="0"/>
              <a:t>July 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S. PYOGENES </a:t>
            </a:r>
            <a:r>
              <a:rPr lang="en-US" dirty="0" smtClean="0"/>
              <a:t>CAS9 </a:t>
            </a:r>
            <a:r>
              <a:rPr lang="en-US" dirty="0" smtClean="0"/>
              <a:t>CUTS GENOME UPSTREAM </a:t>
            </a:r>
            <a:r>
              <a:rPr lang="en-US" dirty="0" smtClean="0"/>
              <a:t>OF “NGG” MOTIF</a:t>
            </a:r>
            <a:endParaRPr lang="en-US" dirty="0"/>
          </a:p>
        </p:txBody>
      </p:sp>
      <p:pic>
        <p:nvPicPr>
          <p:cNvPr id="7" name="Content Placeholder 6" descr="Screen Shot 2015-05-21 at 08.44.36.png"/>
          <p:cNvPicPr>
            <a:picLocks noGrp="1" noChangeAspect="1"/>
          </p:cNvPicPr>
          <p:nvPr>
            <p:ph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295" b="-1229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FDC-C2F9-DA4E-86DF-3F4C398BB362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553091" y="1228712"/>
            <a:ext cx="2250157" cy="1028085"/>
            <a:chOff x="6694930" y="5290841"/>
            <a:chExt cx="2250157" cy="1028085"/>
          </a:xfrm>
        </p:grpSpPr>
        <p:sp>
          <p:nvSpPr>
            <p:cNvPr id="31" name="Rectangle 30"/>
            <p:cNvSpPr/>
            <p:nvPr/>
          </p:nvSpPr>
          <p:spPr>
            <a:xfrm>
              <a:off x="6694930" y="5290841"/>
              <a:ext cx="2246161" cy="102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46160" y="5290841"/>
              <a:ext cx="21989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 cutting domains: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HNH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err="1" smtClean="0"/>
                <a:t>RuVC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00133" y="2827867"/>
            <a:ext cx="491067" cy="1151466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3"/>
            <a:endCxn id="31" idx="1"/>
          </p:cNvCxnSpPr>
          <p:nvPr/>
        </p:nvCxnSpPr>
        <p:spPr>
          <a:xfrm flipV="1">
            <a:off x="5791200" y="1742755"/>
            <a:ext cx="761891" cy="1660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08273" y="5163780"/>
            <a:ext cx="2175645" cy="674712"/>
            <a:chOff x="6334981" y="5381473"/>
            <a:chExt cx="2175645" cy="674712"/>
          </a:xfrm>
        </p:grpSpPr>
        <p:sp>
          <p:nvSpPr>
            <p:cNvPr id="28" name="Rectangle 27"/>
            <p:cNvSpPr/>
            <p:nvPr/>
          </p:nvSpPr>
          <p:spPr>
            <a:xfrm>
              <a:off x="6350526" y="5381473"/>
              <a:ext cx="2160100" cy="674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4981" y="5409853"/>
              <a:ext cx="2175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 scaffold for Cas9 binding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78536" y="5671612"/>
            <a:ext cx="64163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PT Sans"/>
                <a:cs typeface="PT Sans"/>
              </a:rPr>
              <a:t>Jinek</a:t>
            </a:r>
            <a:r>
              <a:rPr lang="en-US" sz="1200" dirty="0">
                <a:latin typeface="PT Sans"/>
                <a:cs typeface="PT Sans"/>
              </a:rPr>
              <a:t> et al</a:t>
            </a:r>
            <a:r>
              <a:rPr lang="en-US" sz="1200" dirty="0" smtClean="0">
                <a:latin typeface="PT Sans"/>
                <a:cs typeface="PT Sans"/>
              </a:rPr>
              <a:t>., Science 2012</a:t>
            </a:r>
            <a:endParaRPr lang="en-US" sz="1200" dirty="0">
              <a:latin typeface="PT Sans"/>
              <a:cs typeface="PT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536" y="5991247"/>
            <a:ext cx="64163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PT Sans"/>
                <a:cs typeface="PT Sans"/>
              </a:rPr>
              <a:t>Hsu et al., Nature 2013</a:t>
            </a:r>
            <a:endParaRPr lang="en-US" sz="12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675965236"/>
      </p:ext>
    </p:extLst>
  </p:cSld>
  <p:clrMapOvr>
    <a:masterClrMapping/>
  </p:clrMapOvr>
</p:sld>
</file>

<file path=ppt/theme/theme1.xml><?xml version="1.0" encoding="utf-8"?>
<a:theme xmlns:a="http://schemas.openxmlformats.org/drawingml/2006/main" name="DTG_May2015_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16121</TotalTime>
  <Words>1250</Words>
  <Application>Microsoft Macintosh PowerPoint</Application>
  <PresentationFormat>On-screen Show (4:3)</PresentationFormat>
  <Paragraphs>375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DTG_May2015_Temp</vt:lpstr>
      <vt:lpstr>MAKING THE CUT WITH CRISPR</vt:lpstr>
      <vt:lpstr>WHY SHOULD CRISPR LOOK LIKE THIS?</vt:lpstr>
      <vt:lpstr>WHEN IT COULD LOOK LIKE THIS?</vt:lpstr>
      <vt:lpstr>AGENDA</vt:lpstr>
      <vt:lpstr>DESKTOP GENETICS</vt:lpstr>
      <vt:lpstr>DESKGEN PLATFORM </vt:lpstr>
      <vt:lpstr>WHO WORKS WITH US</vt:lpstr>
      <vt:lpstr>CRISPR IS A BACTERIAL IMMUNE SYSTEM</vt:lpstr>
      <vt:lpstr>ANATOMY OF A CUT</vt:lpstr>
      <vt:lpstr>GENOME EDITING MECHANISMS</vt:lpstr>
      <vt:lpstr>GENOME EDITING TECHNIQUES</vt:lpstr>
      <vt:lpstr>ACCESSIBLE AND WIDESPREAD</vt:lpstr>
      <vt:lpstr>APPLICATIONS OF CRISPR/CAS9</vt:lpstr>
      <vt:lpstr>CONSIDERATIONS OF EXPERIMENTS</vt:lpstr>
      <vt:lpstr>EXPERIMENTAL INTENT</vt:lpstr>
      <vt:lpstr>DESIGNING GUIDES</vt:lpstr>
      <vt:lpstr>REFERENCE VS ACTUAL GENOME</vt:lpstr>
      <vt:lpstr>REFERENCE VS ACTUAL GENOME</vt:lpstr>
      <vt:lpstr>REFERENCE VS ACTUAL GENOME</vt:lpstr>
      <vt:lpstr>CRISPR SPECIFICITY</vt:lpstr>
      <vt:lpstr>CRISPR SPECIFICITY</vt:lpstr>
      <vt:lpstr>INCREASING SPECIFICITY</vt:lpstr>
      <vt:lpstr>ON TARGET ACTIVITY</vt:lpstr>
      <vt:lpstr>ON TARGET ACTIVITY</vt:lpstr>
      <vt:lpstr>DELIVERY TECHNIQUES</vt:lpstr>
      <vt:lpstr>DELIVERY TECHNIQUES</vt:lpstr>
      <vt:lpstr>HANDS-ON DEMO</vt:lpstr>
      <vt:lpstr>COLLABORATE &amp; LEARN</vt:lpstr>
      <vt:lpstr>CUSTOM LIBRARIES</vt:lpstr>
      <vt:lpstr>EDWARDP@DESKGEN.COM</vt:lpstr>
      <vt:lpstr>GUIDE DETAILS</vt:lpstr>
      <vt:lpstr>DATA READOUT: SURVEYOR ASSAY</vt:lpstr>
      <vt:lpstr>DESKGEN PLATFORM IS UNIQUE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Doyle</dc:creator>
  <cp:lastModifiedBy>Edward Perello</cp:lastModifiedBy>
  <cp:revision>395</cp:revision>
  <cp:lastPrinted>2013-09-03T11:54:16Z</cp:lastPrinted>
  <dcterms:created xsi:type="dcterms:W3CDTF">2013-07-03T18:43:51Z</dcterms:created>
  <dcterms:modified xsi:type="dcterms:W3CDTF">2015-07-26T22:10:00Z</dcterms:modified>
</cp:coreProperties>
</file>