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6" r:id="rId4"/>
    <p:sldId id="257" r:id="rId5"/>
    <p:sldId id="262" r:id="rId6"/>
    <p:sldId id="265" r:id="rId7"/>
    <p:sldId id="260" r:id="rId8"/>
    <p:sldId id="275" r:id="rId9"/>
    <p:sldId id="268" r:id="rId10"/>
    <p:sldId id="269" r:id="rId11"/>
    <p:sldId id="272" r:id="rId12"/>
    <p:sldId id="259" r:id="rId13"/>
    <p:sldId id="273" r:id="rId14"/>
    <p:sldId id="274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2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6E6A-D4AB-8544-AA43-C342E65AD674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C5C3-6F42-AF48-926F-87BF369C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84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1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03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88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07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02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96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2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39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5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5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7CAA-85D9-1341-817B-09DB8D80BC22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22D4-5245-D441-B9B5-DD3020947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96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67786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ISI-WorldCup2019</a:t>
            </a:r>
            <a:br>
              <a:rPr kumimoji="1" lang="en-US" altLang="zh-CN" b="1" dirty="0"/>
            </a:br>
            <a:br>
              <a:rPr kumimoji="1" lang="en-US" altLang="zh-CN" dirty="0"/>
            </a:br>
            <a:r>
              <a:rPr kumimoji="1" lang="zh-CN" altLang="en-US" sz="4800" b="1" dirty="0"/>
              <a:t>赛题一报告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500" y="3551238"/>
            <a:ext cx="9144000" cy="1655762"/>
          </a:xfrm>
        </p:spPr>
        <p:txBody>
          <a:bodyPr/>
          <a:lstStyle/>
          <a:p>
            <a:r>
              <a:rPr kumimoji="1" lang="en-US" altLang="zh-CN" b="1" dirty="0"/>
              <a:t>Trainee</a:t>
            </a:r>
          </a:p>
          <a:p>
            <a:r>
              <a:rPr kumimoji="1" lang="en-US" altLang="zh-CN" sz="2000" b="1" dirty="0"/>
              <a:t>2019</a:t>
            </a:r>
            <a:r>
              <a:rPr kumimoji="1" lang="zh-CN" altLang="en-US" sz="2000" b="1" dirty="0"/>
              <a:t>年</a:t>
            </a:r>
            <a:r>
              <a:rPr kumimoji="1" lang="en-US" altLang="zh-CN" sz="2000" b="1" dirty="0"/>
              <a:t>4</a:t>
            </a:r>
            <a:r>
              <a:rPr kumimoji="1" lang="zh-CN" altLang="en-US" sz="2000" b="1" dirty="0"/>
              <a:t>月</a:t>
            </a:r>
            <a:r>
              <a:rPr kumimoji="1" lang="en-US" altLang="zh-CN" sz="2000" b="1" dirty="0"/>
              <a:t>23</a:t>
            </a:r>
            <a:r>
              <a:rPr kumimoji="1" lang="zh-CN" altLang="en-US" sz="2000" b="1" dirty="0"/>
              <a:t>日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3600" dirty="0">
                <a:solidFill>
                  <a:srgbClr val="0070C0"/>
                </a:solidFill>
              </a:rPr>
              <a:t>参数调整 </a:t>
            </a:r>
            <a:br>
              <a:rPr lang="en-US" altLang="zh-CN" sz="3600" dirty="0">
                <a:solidFill>
                  <a:srgbClr val="0070C0"/>
                </a:solidFill>
              </a:rPr>
            </a:b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275733"/>
            <a:ext cx="10515600" cy="53962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参数调整 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479647"/>
            <a:ext cx="918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Step1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：根据特征和样本数量适当设置每一个备选模型初始参数；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Step2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：根据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GridSearchCV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查找每一个备选模型的最优参数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开始设置较大步长，再逐渐缩短范围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Step3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：根据每个参数的作用进行人为调整直到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RMSE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收敛。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4000" dirty="0">
                <a:solidFill>
                  <a:srgbClr val="0070C0"/>
                </a:solidFill>
              </a:rPr>
              <a:t>模型选择标准</a:t>
            </a:r>
            <a:br>
              <a:rPr lang="en-US" altLang="zh-CN" sz="4000" dirty="0">
                <a:solidFill>
                  <a:srgbClr val="0070C0"/>
                </a:solidFill>
              </a:rPr>
            </a:br>
            <a:br>
              <a:rPr lang="en-US" altLang="zh-CN" sz="3600" dirty="0">
                <a:solidFill>
                  <a:srgbClr val="0070C0"/>
                </a:solidFill>
              </a:rPr>
            </a:b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479647"/>
            <a:ext cx="970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/>
              <a:t>设置随机数，设置了最优参数备选模型跑十次，综合考虑测试结果稳定性以及</a:t>
            </a:r>
            <a:r>
              <a:rPr kumimoji="1" lang="en-US" altLang="zh-CN" sz="2000" dirty="0"/>
              <a:t>RMSE</a:t>
            </a:r>
            <a:r>
              <a:rPr kumimoji="1" lang="zh-CN" altLang="en-US" sz="2000" dirty="0"/>
              <a:t>均值。</a:t>
            </a:r>
            <a:endParaRPr kumimoji="1" lang="en-US" altLang="zh-CN" sz="2000" dirty="0"/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/>
              <a:t>根据稳定性以及</a:t>
            </a:r>
            <a:r>
              <a:rPr kumimoji="1" lang="en-US" altLang="zh-CN" sz="2000" dirty="0"/>
              <a:t>RMSE</a:t>
            </a:r>
            <a:r>
              <a:rPr kumimoji="1" lang="zh-CN" altLang="en-US" sz="2000" dirty="0"/>
              <a:t>均值相对最优选择模型</a:t>
            </a:r>
            <a:r>
              <a:rPr kumimoji="1" lang="en-US" altLang="zh-CN" sz="2000" dirty="0"/>
              <a:t>——LGBM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65200" y="1151065"/>
            <a:ext cx="10515600" cy="53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</a:rPr>
              <a:t>模型选择标准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8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effectLst/>
                <a:latin typeface="SimSun" charset="-122"/>
              </a:rPr>
              <a:t>探索历程和心得体会</a:t>
            </a:r>
            <a:br>
              <a:rPr lang="zh-CN" altLang="en-US" sz="4000" dirty="0">
                <a:solidFill>
                  <a:srgbClr val="0070C0"/>
                </a:solidFill>
                <a:effectLst/>
                <a:latin typeface="SimSun" charset="-122"/>
              </a:rPr>
            </a:b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" y="1690688"/>
            <a:ext cx="1012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数据处理：发现缺失值较多，考虑到财务数据之间的固有等式，是否可以通过这些等式填充，对等式进行验证，发现不满足，放弃，最终决定用均值填充；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特征的选择：对每一个特征的输出都经过队友之间的激烈讨论，综合考虑数据本身的完整性、对企业的意义、和其他特征的关系；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模型的选择：查阅相应文献，根据数据本身的特点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特征多，样本少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选择初级备用模型，初步测试初级备用模型的表现，再选出备用模型，进行调参，整个过程查阅许多资料，了解很多模型的深层含义。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65200" y="1151065"/>
            <a:ext cx="10515600" cy="53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</a:rPr>
              <a:t>探索历程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3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effectLst/>
                <a:latin typeface="SimSun" charset="-122"/>
              </a:rPr>
              <a:t>探索历程和心得体会</a:t>
            </a:r>
            <a:br>
              <a:rPr lang="zh-CN" altLang="en-US" sz="4000" dirty="0">
                <a:solidFill>
                  <a:srgbClr val="0070C0"/>
                </a:solidFill>
                <a:effectLst/>
                <a:latin typeface="SimSun" charset="-122"/>
              </a:rPr>
            </a:b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6440" y="2251670"/>
            <a:ext cx="492730" cy="31085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CN" altLang="en-US" sz="2800" dirty="0">
                <a:latin typeface="STFangsong" charset="-122"/>
                <a:ea typeface="STFangsong" charset="-122"/>
                <a:cs typeface="STFangsong" charset="-122"/>
              </a:rPr>
              <a:t>慎思笃行是基石</a:t>
            </a:r>
            <a:endParaRPr lang="zh-CN" alt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8470" y="2251670"/>
            <a:ext cx="492730" cy="31085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CN" altLang="en-US" sz="2800" dirty="0">
                <a:latin typeface="STFangsong" charset="-122"/>
                <a:ea typeface="STFangsong" charset="-122"/>
                <a:cs typeface="STFangsong" charset="-122"/>
              </a:rPr>
              <a:t>团队协作是关键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40500" y="2243435"/>
            <a:ext cx="492730" cy="31085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r>
              <a:rPr kumimoji="1" lang="zh-CN" altLang="en-US" sz="2800" dirty="0">
                <a:latin typeface="STFangsong" charset="-122"/>
                <a:ea typeface="STFangsong" charset="-122"/>
                <a:cs typeface="STFangsong" charset="-122"/>
              </a:rPr>
              <a:t>学无止境是灵魂</a:t>
            </a:r>
            <a:endParaRPr kumimoji="1" lang="en-US" altLang="zh-CN" sz="28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65200" y="1214374"/>
            <a:ext cx="10515600" cy="53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</a:rPr>
              <a:t>心得体会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179335" y="3483858"/>
            <a:ext cx="1678970" cy="351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622800" y="3483859"/>
            <a:ext cx="1917700" cy="35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99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</a:rPr>
              <a:t>本次比赛的建议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447800"/>
            <a:ext cx="101219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本次比赛为我们提供了一个开拓视野的机会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——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了解影响企业运作的关键因子以及企业的一些基本业务活动；为我们提供了一个提升自己的机会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——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面对比较多而杂乱数据，如何处理数据、搭建特征工程等等。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建议：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SimHei" charset="-122"/>
                <a:ea typeface="SimHei" charset="-122"/>
              </a:rPr>
              <a:t>建议举办方对数据的属性增加描述，具体可以参考</a:t>
            </a:r>
            <a:r>
              <a:rPr kumimoji="1" lang="en-US" altLang="zh-CN" sz="2000" dirty="0">
                <a:latin typeface="SimHei" charset="-122"/>
                <a:ea typeface="SimHei" charset="-122"/>
              </a:rPr>
              <a:t>Kaggle</a:t>
            </a:r>
            <a:r>
              <a:rPr kumimoji="1" lang="zh-CN" altLang="en-US" sz="2000" dirty="0">
                <a:latin typeface="SimHei" charset="-122"/>
                <a:ea typeface="SimHei" charset="-122"/>
              </a:rPr>
              <a:t>上公开的数据集；</a:t>
            </a:r>
            <a:endParaRPr kumimoji="1" lang="en-HK" altLang="zh-CN" sz="2000" dirty="0">
              <a:latin typeface="SimHei" charset="-122"/>
              <a:ea typeface="SimHei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SimHei" charset="-122"/>
                <a:ea typeface="SimHei" charset="-122"/>
              </a:rPr>
              <a:t>建议举办方开放刷榜功能，单纯提供测试集没有反馈，团队只能根据现有的训练集进行调参。</a:t>
            </a:r>
            <a:endParaRPr kumimoji="1" lang="en-HK" altLang="zh-CN" sz="2000" dirty="0">
              <a:latin typeface="SimHei" charset="-122"/>
              <a:ea typeface="SimHei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HK" altLang="zh-CN" sz="2000" dirty="0">
              <a:latin typeface="SimHei" charset="-122"/>
              <a:ea typeface="SimHei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03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63600" y="2925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9970" y="2167235"/>
            <a:ext cx="34010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82900" y="3378200"/>
            <a:ext cx="52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  <a:cs typeface="SimHei" charset="-122"/>
              </a:rPr>
              <a:t>Trainee</a:t>
            </a:r>
            <a:r>
              <a:rPr kumimoji="1" lang="zh-CN" altLang="en-US" dirty="0">
                <a:latin typeface="+mn-ea"/>
                <a:cs typeface="SimHei" charset="-122"/>
              </a:rPr>
              <a:t>成员：刘睿伦</a:t>
            </a:r>
            <a:r>
              <a:rPr kumimoji="1" lang="en-US" altLang="zh-CN" dirty="0">
                <a:latin typeface="+mn-ea"/>
                <a:cs typeface="SimHei" charset="-122"/>
              </a:rPr>
              <a:t>(</a:t>
            </a:r>
            <a:r>
              <a:rPr kumimoji="1" lang="zh-CN" altLang="en-US" dirty="0">
                <a:latin typeface="+mn-ea"/>
                <a:cs typeface="SimHei" charset="-122"/>
              </a:rPr>
              <a:t>队长</a:t>
            </a:r>
            <a:r>
              <a:rPr kumimoji="1" lang="en-US" altLang="zh-CN" dirty="0">
                <a:latin typeface="+mn-ea"/>
                <a:cs typeface="SimHei" charset="-122"/>
              </a:rPr>
              <a:t>)</a:t>
            </a:r>
            <a:r>
              <a:rPr kumimoji="1" lang="zh-CN" altLang="en-US" dirty="0">
                <a:latin typeface="+mn-ea"/>
                <a:cs typeface="SimHei" charset="-122"/>
              </a:rPr>
              <a:t>   曾雪   张家伟</a:t>
            </a:r>
            <a:endParaRPr kumimoji="1" lang="en-US" altLang="zh-CN" dirty="0">
              <a:latin typeface="+mn-ea"/>
              <a:cs typeface="SimHei" charset="-122"/>
            </a:endParaRPr>
          </a:p>
          <a:p>
            <a:r>
              <a:rPr kumimoji="1" lang="zh-CN" altLang="en-US" dirty="0">
                <a:latin typeface="+mn-ea"/>
                <a:cs typeface="SimHei" charset="-122"/>
              </a:rPr>
              <a:t>联系邮箱：</a:t>
            </a:r>
            <a:r>
              <a:rPr kumimoji="1" lang="en-US" altLang="zh-CN" dirty="0" err="1">
                <a:latin typeface="+mn-ea"/>
                <a:cs typeface="SimHei" charset="-122"/>
              </a:rPr>
              <a:t>rlalan@outlook.com</a:t>
            </a:r>
            <a:r>
              <a:rPr kumimoji="1" lang="zh-CN" altLang="en-US" dirty="0">
                <a:latin typeface="+mn-ea"/>
                <a:cs typeface="SimHei" charset="-122"/>
              </a:rPr>
              <a:t>  </a:t>
            </a:r>
            <a:endParaRPr kumimoji="1" lang="en-US" altLang="zh-CN" dirty="0">
              <a:latin typeface="+mn-ea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8400" y="500062"/>
            <a:ext cx="106680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目录</a:t>
            </a:r>
            <a:r>
              <a:rPr lang="zh-CN" altLang="en-US" dirty="0"/>
              <a:t> </a:t>
            </a:r>
            <a:r>
              <a:rPr lang="zh-CN" altLang="en-US" u="sng" dirty="0"/>
              <a:t> 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zh-CN" altLang="en-US" dirty="0"/>
              <a:t>模型源代码文档</a:t>
            </a:r>
            <a:endParaRPr lang="en-US" altLang="zh-CN" dirty="0"/>
          </a:p>
          <a:p>
            <a:pPr>
              <a:buFont typeface="Wingdings" charset="2"/>
              <a:buChar char="Ø"/>
            </a:pP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zh-CN" altLang="en-US" dirty="0"/>
              <a:t>模型算法思路</a:t>
            </a:r>
            <a:endParaRPr lang="en-US" altLang="zh-CN" dirty="0"/>
          </a:p>
          <a:p>
            <a:pPr>
              <a:buFont typeface="Wingdings" charset="2"/>
              <a:buChar char="Ø"/>
            </a:pP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zh-CN" altLang="en-US" dirty="0">
                <a:effectLst/>
                <a:latin typeface="SimSun" charset="-122"/>
              </a:rPr>
              <a:t>探索历程和心得体会</a:t>
            </a:r>
            <a:br>
              <a:rPr lang="zh-CN" altLang="en-US" dirty="0">
                <a:effectLst/>
                <a:latin typeface="SimSun" charset="-122"/>
              </a:rPr>
            </a:b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zh-CN" altLang="en-US" dirty="0"/>
              <a:t>本次比赛的建议 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  <p:cxnSp>
        <p:nvCxnSpPr>
          <p:cNvPr id="10" name="直线连接符 9"/>
          <p:cNvCxnSpPr>
            <a:stCxn id="2" idx="1"/>
            <a:endCxn id="2" idx="3"/>
          </p:cNvCxnSpPr>
          <p:nvPr/>
        </p:nvCxnSpPr>
        <p:spPr>
          <a:xfrm>
            <a:off x="1168400" y="1162844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168400" y="1188244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168400" y="1162844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9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模型源代码文档</a:t>
            </a:r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549400"/>
            <a:ext cx="8623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</a:rPr>
              <a:t>文档一：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0070C0"/>
                </a:solidFill>
              </a:rPr>
              <a:t>FeatureProcseeing.ipynb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(Train </a:t>
            </a:r>
            <a:r>
              <a:rPr kumimoji="1" lang="en-US" altLang="zh-CN" sz="2400" b="1">
                <a:solidFill>
                  <a:srgbClr val="0070C0"/>
                </a:solidFill>
              </a:rPr>
              <a:t>&amp; Test)</a:t>
            </a:r>
            <a:endParaRPr kumimoji="1" lang="en-US" altLang="zh-CN" sz="2400" b="1" dirty="0">
              <a:solidFill>
                <a:srgbClr val="0070C0"/>
              </a:solidFill>
            </a:endParaRPr>
          </a:p>
          <a:p>
            <a:endParaRPr kumimoji="1" lang="en-US" altLang="zh-CN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b="1" dirty="0"/>
              <a:t>文档说明：</a:t>
            </a:r>
            <a:r>
              <a:rPr kumimoji="1" lang="zh-CN" altLang="en-US" sz="2000" dirty="0"/>
              <a:t>对原始数据的综合处理、特征的选取合并，特征作为</a:t>
            </a:r>
            <a:r>
              <a:rPr kumimoji="1" lang="en-US" altLang="zh-CN" sz="2000" dirty="0"/>
              <a:t>csv</a:t>
            </a:r>
            <a:r>
              <a:rPr kumimoji="1" lang="zh-CN" altLang="en-US" sz="2000" dirty="0"/>
              <a:t>输出</a:t>
            </a:r>
            <a:endParaRPr kumimoji="1" lang="en-US" altLang="zh-CN" sz="2000" dirty="0"/>
          </a:p>
          <a:p>
            <a:endParaRPr kumimoji="1" lang="en-US" altLang="zh-CN" dirty="0"/>
          </a:p>
          <a:p>
            <a:r>
              <a:rPr kumimoji="1" lang="zh-CN" altLang="en-US" sz="2400" b="1" dirty="0">
                <a:solidFill>
                  <a:srgbClr val="0070C0"/>
                </a:solidFill>
              </a:rPr>
              <a:t>文档二：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Model. </a:t>
            </a:r>
            <a:r>
              <a:rPr kumimoji="1" lang="en-US" altLang="zh-CN" sz="2400" b="1" dirty="0" err="1">
                <a:solidFill>
                  <a:srgbClr val="0070C0"/>
                </a:solidFill>
              </a:rPr>
              <a:t>ipynb</a:t>
            </a:r>
            <a:endParaRPr kumimoji="1" lang="en-US" altLang="zh-CN" sz="2400" b="1" dirty="0">
              <a:solidFill>
                <a:srgbClr val="0070C0"/>
              </a:solidFill>
            </a:endParaRPr>
          </a:p>
          <a:p>
            <a:endParaRPr kumimoji="1" lang="en-US" altLang="zh-CN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b="1" dirty="0"/>
              <a:t>文档说明：</a:t>
            </a:r>
            <a:r>
              <a:rPr kumimoji="1" lang="zh-CN" altLang="en-US" sz="2000" dirty="0"/>
              <a:t>训练模型，测试集的结果输出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2254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模型算法思路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598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特征抽取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特征选择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模型选择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参数调整 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4000" dirty="0">
                <a:solidFill>
                  <a:srgbClr val="0070C0"/>
                </a:solidFill>
              </a:rPr>
              <a:t>数据处理</a:t>
            </a:r>
            <a:br>
              <a:rPr lang="en-US" altLang="zh-CN" sz="3600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52652"/>
            <a:ext cx="9927336" cy="1076071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数据处理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2400" dirty="0">
                <a:solidFill>
                  <a:srgbClr val="0070C0"/>
                </a:solidFill>
              </a:rPr>
              <a:t>财务数据处理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54380" y="1690687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Step1: 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数据单位的统一；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Step2: 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数据类型转换为浮点型；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Step3: 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根据上市公司的财务数据上限来确定异常值，并将大于上限的异常值用上限替换；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Step4: 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时间序列数据输出均值、最大值、最小值、方差以及增长比率均值作为特征输入；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Step5: 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用均值填充缺失值。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000" dirty="0"/>
          </a:p>
          <a:p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4000" dirty="0">
                <a:solidFill>
                  <a:srgbClr val="0070C0"/>
                </a:solidFill>
              </a:rPr>
              <a:t>数据处理</a:t>
            </a:r>
            <a:br>
              <a:rPr lang="en-US" altLang="zh-CN" sz="4000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52652"/>
            <a:ext cx="9927336" cy="1076071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数据处理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2400" dirty="0">
                <a:solidFill>
                  <a:srgbClr val="0070C0"/>
                </a:solidFill>
              </a:rPr>
              <a:t>非财务数据处理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228723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Step1: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数据类型转换为浮点型；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Step2: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缺失值用零填充。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63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4000" dirty="0">
                <a:solidFill>
                  <a:srgbClr val="0070C0"/>
                </a:solidFill>
              </a:rPr>
              <a:t>特征抽取</a:t>
            </a:r>
            <a:br>
              <a:rPr lang="zh-CN" altLang="en-US" sz="4000" dirty="0">
                <a:solidFill>
                  <a:srgbClr val="0070C0"/>
                </a:solidFill>
              </a:rPr>
            </a:b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/>
              <a:t>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354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特征抽取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28637"/>
            <a:ext cx="8166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Step1: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非财务数据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—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根据投资财务的专业知识选择对企业比较重要的特征作为输入；财务数据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—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根据财务知识检验数据特征之间的线性关系，综合特征之间相关性、和总评分相关性、数据缺失情况考虑剔除部分特征；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Step2: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根据财务知识对特征做组合形成一些新特征，例如求和、相除。抽取特征数为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334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个。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63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4000" dirty="0">
                <a:solidFill>
                  <a:srgbClr val="0070C0"/>
                </a:solidFill>
              </a:rPr>
              <a:t>特征选择</a:t>
            </a:r>
            <a:br>
              <a:rPr lang="zh-CN" altLang="en-US" sz="4000" dirty="0">
                <a:solidFill>
                  <a:srgbClr val="0070C0"/>
                </a:solidFill>
              </a:rPr>
            </a:b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/>
              <a:t>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973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特征选择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400" dirty="0"/>
              <a:t>最终采用</a:t>
            </a:r>
            <a:r>
              <a:rPr lang="en-US" altLang="zh-CN" sz="2400" dirty="0"/>
              <a:t>recursive feature </a:t>
            </a:r>
            <a:r>
              <a:rPr lang="en-US" altLang="zh-CN" sz="2400" dirty="0" err="1"/>
              <a:t>elemination</a:t>
            </a:r>
            <a:r>
              <a:rPr lang="zh-CN" altLang="en-US" sz="2400" dirty="0"/>
              <a:t>，从抽取出来特征选取了</a:t>
            </a:r>
            <a:r>
              <a:rPr lang="en-US" altLang="zh-CN" sz="2400" dirty="0"/>
              <a:t>124</a:t>
            </a:r>
            <a:r>
              <a:rPr lang="zh-CN" altLang="en-US" sz="2400" dirty="0"/>
              <a:t>个特征作为最终特征输入。</a:t>
            </a:r>
            <a:endParaRPr lang="en-US" altLang="zh-CN" sz="2400" dirty="0"/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模型算法思路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sz="3600" dirty="0">
                <a:solidFill>
                  <a:srgbClr val="0070C0"/>
                </a:solidFill>
              </a:rPr>
              <a:t>模型选择</a:t>
            </a:r>
            <a:br>
              <a:rPr lang="en-US" altLang="zh-CN" dirty="0">
                <a:solidFill>
                  <a:srgbClr val="0070C0"/>
                </a:solidFill>
              </a:rPr>
            </a:b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4204"/>
            <a:ext cx="10515600" cy="53962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模型选择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903527"/>
            <a:ext cx="9918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备选训练模型：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LGBM</a:t>
            </a: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XGBOOST</a:t>
            </a: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Ensemble——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基础模型：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Lgbm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Xgboost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DecsionTree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Random Forest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Extra Tree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2000" dirty="0">
                <a:latin typeface="SimHei" charset="-122"/>
                <a:ea typeface="SimHei" charset="-122"/>
                <a:cs typeface="SimHei" charset="-122"/>
              </a:rPr>
              <a:t>AdaBoost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；上层模型：</a:t>
            </a:r>
            <a:r>
              <a:rPr kumimoji="1" lang="en-US" altLang="zh-CN" sz="2000" dirty="0" err="1">
                <a:latin typeface="SimHei" charset="-122"/>
                <a:ea typeface="SimHei" charset="-122"/>
                <a:cs typeface="SimHei" charset="-122"/>
              </a:rPr>
              <a:t>LinearRegression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。</a:t>
            </a:r>
            <a:endParaRPr kumimoji="1" lang="en-US" altLang="zh-CN" sz="2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6407321"/>
            <a:ext cx="95250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Beirut" charset="-78"/>
              </a:rPr>
              <a:t>ISI-WorldCup2019</a:t>
            </a:r>
            <a:br>
              <a:rPr kumimoji="1" lang="en-US" altLang="zh-CN" sz="1840" b="1" dirty="0">
                <a:solidFill>
                  <a:schemeClr val="accent1"/>
                </a:solidFill>
                <a:latin typeface="+mj-lt"/>
                <a:ea typeface="+mj-ea"/>
                <a:cs typeface="Tw Cen MT Condensed Extra Bold" charset="0"/>
              </a:rPr>
            </a:br>
            <a:endParaRPr lang="zh-CN" altLang="en-US" sz="1840" b="1" dirty="0">
              <a:solidFill>
                <a:schemeClr val="accent1"/>
              </a:solidFill>
              <a:latin typeface="+mj-lt"/>
              <a:ea typeface="+mj-ea"/>
              <a:cs typeface="Tw Cen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9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757</Words>
  <Application>Microsoft Macintosh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DengXian</vt:lpstr>
      <vt:lpstr>DengXian Light</vt:lpstr>
      <vt:lpstr>SimHei</vt:lpstr>
      <vt:lpstr>SimSun</vt:lpstr>
      <vt:lpstr>STFangsong</vt:lpstr>
      <vt:lpstr>Arial</vt:lpstr>
      <vt:lpstr>Beirut</vt:lpstr>
      <vt:lpstr>Tw Cen MT Condensed Extra Bold</vt:lpstr>
      <vt:lpstr>Wingdings</vt:lpstr>
      <vt:lpstr>Office 主题</vt:lpstr>
      <vt:lpstr>ISI-WorldCup2019  赛题一报告</vt:lpstr>
      <vt:lpstr>目录    </vt:lpstr>
      <vt:lpstr>模型源代码文档  </vt:lpstr>
      <vt:lpstr>模型算法思路  </vt:lpstr>
      <vt:lpstr>模型算法思路——数据处理  </vt:lpstr>
      <vt:lpstr>模型算法思路——数据处理  </vt:lpstr>
      <vt:lpstr>  模型算法思路——特征抽取    </vt:lpstr>
      <vt:lpstr>  模型算法思路——特征选择    </vt:lpstr>
      <vt:lpstr>模型算法思路——模型选择 </vt:lpstr>
      <vt:lpstr>模型算法思路——参数调整  </vt:lpstr>
      <vt:lpstr>模型算法思路——模型选择标准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ISI-WorldCup2019</dc:title>
  <dc:creator>Microsoft Office User</dc:creator>
  <cp:lastModifiedBy>Lau Alan</cp:lastModifiedBy>
  <cp:revision>24</cp:revision>
  <dcterms:created xsi:type="dcterms:W3CDTF">2019-04-23T09:36:19Z</dcterms:created>
  <dcterms:modified xsi:type="dcterms:W3CDTF">2019-04-23T15:26:19Z</dcterms:modified>
</cp:coreProperties>
</file>