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1" r:id="rId9"/>
    <p:sldId id="266" r:id="rId10"/>
    <p:sldId id="262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0840-3BB4-7847-8D66-DF01D406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3B8DA-5CEE-BA4B-9A79-6C4CAAA4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C63E-2539-ED4D-AD0D-69AAB238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F9E-B485-BD48-8BDB-33ACCD18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4197-97A3-B240-BB90-9C602C13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C512-839F-D44B-AAF3-9BC18B9B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8B20-0CB0-254A-8246-FF534E6D0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FED2-FA03-D949-B80B-014C8DFD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BF43-4835-2847-A4D4-596A0541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A5CE-FFF4-FB4A-9316-5B1D862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5A0B-8B4F-9149-9A9D-DFF23C8F4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646E5-0246-784B-AF9E-1AC44BDF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303B-69AC-2442-B22E-4A7946BE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F872-9D7C-4840-B992-5A60E6D9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FEE8-AB4C-8042-A7D9-01EDF1C8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9D0D-7CCB-6941-8BE4-D5416A7A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19AF-AD58-1144-8F4E-76BD57C1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6A4-C644-624A-BCE8-FBD3C072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7EB6-4668-BA4D-8DC6-6F0BE231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2946-769D-4249-ACFC-2696DD68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3DC-A3B8-3748-8125-BBE61E6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FC6A-2C5C-D949-8239-0541990C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F300-D156-CB44-94BB-5054009B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5EC5-B55A-5140-9336-8F5043C7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4A0C-0AC4-1E43-A0A3-0476FDEA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37DC-9369-564D-A51C-8E72803C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B7E-3842-AF43-A46D-97AAEF37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E236-1E6A-A840-BC9F-AF24F0B4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D1CE-DD5E-044D-8B68-FDA02110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210A-E2ED-3D49-9D93-707FDA0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33348-B407-CF46-80EB-95780E0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9B9-E766-A543-ADD6-B2F323F8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99650-29F9-3545-8137-EC02604E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6331-4D9C-E840-BD96-3D233B9D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818E9-1467-CE46-B7CE-DA4385A8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2C21A-E561-F24B-92DF-707321E18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B50C-CC48-F548-89BC-CE09FE32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98276-7850-5F4F-931D-89DF563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3D5F-31E3-6844-9A32-136CFBA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5DA-3217-D44D-8AB7-19DB8D7A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3D9B5-31B9-2243-9707-37046C5C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8664-4571-4146-93E8-22074A02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ADFE0-8BD1-5B4B-B628-4D04AA8F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17C63-0C14-454C-B20D-176C47A8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10CA6-E17A-5A49-814D-D10C6159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5301-F160-8541-B398-85E81A0B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CF59-E133-3942-A37E-B6A0DA61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B46D-8931-A84B-A9D4-867E1538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E6CAA-F7A9-2C4F-A827-35CA09D7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8DFB-0066-0E44-8BDF-8E4580ED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B8EE-DF55-194B-818C-B2D00AD5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A8B89-A0F4-FE41-A522-7466529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808B-509E-0D41-ABDD-F4512BD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DB176-8FAB-B042-A35A-AEC1D27C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1F8D-9F7B-EF44-B2ED-E8AD2272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F067-050B-B643-8584-F21FB3BA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ED0D-B638-4242-A25E-5246E069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B981-AD57-8E44-BDEE-CA6EF9DB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D57B-4D9F-554C-81CB-77E62D6F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2EE9-90BE-7C46-AE59-6B0032DF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6DB4-2581-534A-80B3-1A167BFC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4077-C81C-7C45-9C55-A97D5513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1129-D3B3-3F4E-858B-61ED4F28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the-anatomy-of-a-graphql-query-6dffa9e9e747" TargetMode="External"/><Relationship Id="rId2" Type="http://schemas.openxmlformats.org/officeDocument/2006/relationships/hyperlink" Target="https://graphql.github.io/graphql-spe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boston.gov/dataset/food-establishment-inspections/resource/4582bec6-2b4f-4f9e-bc55-cbaa73117f4c" TargetMode="External"/><Relationship Id="rId5" Type="http://schemas.openxmlformats.org/officeDocument/2006/relationships/hyperlink" Target="https://data.boston.gov/" TargetMode="External"/><Relationship Id="rId4" Type="http://schemas.openxmlformats.org/officeDocument/2006/relationships/hyperlink" Target="https://www.graphql.com/case-stud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D63-5E46-C94D-9B35-176F87D9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Wormhole and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E724-898F-E645-BA86-607BA4F41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27D4-6EE9-B44B-A54F-5A409AC1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Server or Two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BEBF-2ADB-6546-AA6E-914ABE61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– Node Express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6E184-68DA-E14B-AB5E-D73837F1E5B4}"/>
              </a:ext>
            </a:extLst>
          </p:cNvPr>
          <p:cNvSpPr/>
          <p:nvPr/>
        </p:nvSpPr>
        <p:spPr>
          <a:xfrm>
            <a:off x="2711053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(Server)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E7B231D-B96F-B840-BBD7-77567DD2481F}"/>
              </a:ext>
            </a:extLst>
          </p:cNvPr>
          <p:cNvSpPr/>
          <p:nvPr/>
        </p:nvSpPr>
        <p:spPr>
          <a:xfrm>
            <a:off x="838200" y="3429000"/>
            <a:ext cx="1419225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Boston Restaurant </a:t>
            </a:r>
          </a:p>
          <a:p>
            <a:pPr algn="ctr"/>
            <a:r>
              <a:rPr lang="en-US" dirty="0"/>
              <a:t>Inspections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1A814-AC2C-C743-8B2B-A7A735BD941A}"/>
              </a:ext>
            </a:extLst>
          </p:cNvPr>
          <p:cNvSpPr/>
          <p:nvPr/>
        </p:nvSpPr>
        <p:spPr>
          <a:xfrm>
            <a:off x="4449960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Resolvers (Server)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67044-5FD6-824C-A0C0-647BE1ABE1B0}"/>
              </a:ext>
            </a:extLst>
          </p:cNvPr>
          <p:cNvSpPr/>
          <p:nvPr/>
        </p:nvSpPr>
        <p:spPr>
          <a:xfrm>
            <a:off x="6096000" y="3634581"/>
            <a:ext cx="1571625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5791C6A-15E1-8646-8BFD-D3CC6A2C762E}"/>
              </a:ext>
            </a:extLst>
          </p:cNvPr>
          <p:cNvSpPr/>
          <p:nvPr/>
        </p:nvSpPr>
        <p:spPr>
          <a:xfrm>
            <a:off x="8076011" y="3634581"/>
            <a:ext cx="157162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GraphiQL</a:t>
            </a:r>
            <a:endParaRPr lang="en-US" dirty="0"/>
          </a:p>
          <a:p>
            <a:pPr algn="ctr"/>
            <a:r>
              <a:rPr lang="en-US" dirty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49658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40EB-86EA-CD41-ADD5-C8A01E7F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2F7B-A05F-CB4F-9534-1B2559FA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Security an Issue? Feels like an opportunity for injection?</a:t>
            </a:r>
          </a:p>
          <a:p>
            <a:pPr lvl="1"/>
            <a:r>
              <a:rPr lang="en-US" dirty="0"/>
              <a:t>Security is can be implemented at the Resolver level or the REST API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47E2-8197-AF44-AA37-457D9B5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826E-EDDF-7E4D-A828-422978E7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Introspection?</a:t>
            </a:r>
          </a:p>
          <a:p>
            <a:r>
              <a:rPr lang="en-US" dirty="0"/>
              <a:t>Who developed </a:t>
            </a:r>
            <a:r>
              <a:rPr lang="en-US" dirty="0" err="1"/>
              <a:t>GraphQL</a:t>
            </a:r>
            <a:r>
              <a:rPr lang="en-US" dirty="0"/>
              <a:t> (When? When did it go public?)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C89-0CA5-9B4C-A7C1-43D6A089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F7A0-8C7C-804D-BCA2-67ECBED5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https://graphql.github.io/graphql-spec/</a:t>
            </a:r>
            <a:endParaRPr lang="en-US" dirty="0"/>
          </a:p>
          <a:p>
            <a:r>
              <a:rPr lang="en-US" dirty="0">
                <a:hlinkClick r:id="rId3"/>
              </a:rPr>
              <a:t>https://blog.apollographql.com/the-anatomy-of-a-graphql-query-6dffa9e9e747</a:t>
            </a:r>
            <a:endParaRPr lang="en-US" dirty="0"/>
          </a:p>
          <a:p>
            <a:r>
              <a:rPr lang="en-US" dirty="0">
                <a:hlinkClick r:id="rId4"/>
              </a:rPr>
              <a:t>https://www.graphql.com/case-studies/</a:t>
            </a:r>
            <a:endParaRPr lang="en-US" dirty="0"/>
          </a:p>
          <a:p>
            <a:r>
              <a:rPr lang="en-US" dirty="0">
                <a:hlinkClick r:id="rId5"/>
              </a:rPr>
              <a:t>https://data.boston.gov/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https://data.boston.gov/dataset/food-establishment-inspections/resource/4582bec6-2b4f-4f9e-bc55-cbaa73117f4c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F736-F9E8-D04B-AAA1-B68107F5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39E-76B2-F245-823A-1AB1CE7C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Reporting Architecture</a:t>
            </a:r>
          </a:p>
          <a:p>
            <a:r>
              <a:rPr lang="en-US" dirty="0"/>
              <a:t>What is Wormhole</a:t>
            </a:r>
          </a:p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Let’s Build a Server or Two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7601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847-4B3C-4E41-8D07-F26B18B1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Reporting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7E0B8-0A38-8845-8F23-6EB51602DAE4}"/>
              </a:ext>
            </a:extLst>
          </p:cNvPr>
          <p:cNvSpPr/>
          <p:nvPr/>
        </p:nvSpPr>
        <p:spPr>
          <a:xfrm>
            <a:off x="838200" y="1876301"/>
            <a:ext cx="1976252" cy="412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3EC96-5C97-154E-B343-20099EE85FE4}"/>
              </a:ext>
            </a:extLst>
          </p:cNvPr>
          <p:cNvSpPr/>
          <p:nvPr/>
        </p:nvSpPr>
        <p:spPr>
          <a:xfrm>
            <a:off x="1369126" y="222068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EBCCD-2142-5D4F-AD0F-7E764085CA4E}"/>
              </a:ext>
            </a:extLst>
          </p:cNvPr>
          <p:cNvSpPr/>
          <p:nvPr/>
        </p:nvSpPr>
        <p:spPr>
          <a:xfrm>
            <a:off x="1369126" y="3320698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39537-20C5-D547-9265-600E2E86347F}"/>
              </a:ext>
            </a:extLst>
          </p:cNvPr>
          <p:cNvSpPr/>
          <p:nvPr/>
        </p:nvSpPr>
        <p:spPr>
          <a:xfrm>
            <a:off x="1369126" y="4420711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CBA01-E4AE-574D-9472-A739DC8D9EA9}"/>
              </a:ext>
            </a:extLst>
          </p:cNvPr>
          <p:cNvSpPr/>
          <p:nvPr/>
        </p:nvSpPr>
        <p:spPr>
          <a:xfrm>
            <a:off x="3263616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B4544-254E-FD48-8415-A38D07368CC6}"/>
              </a:ext>
            </a:extLst>
          </p:cNvPr>
          <p:cNvSpPr/>
          <p:nvPr/>
        </p:nvSpPr>
        <p:spPr>
          <a:xfrm>
            <a:off x="4451208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78D18-4CAC-7041-B65E-82230322F462}"/>
              </a:ext>
            </a:extLst>
          </p:cNvPr>
          <p:cNvSpPr/>
          <p:nvPr/>
        </p:nvSpPr>
        <p:spPr>
          <a:xfrm>
            <a:off x="5638800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BAFE5-246C-104F-B237-475BE18C3191}"/>
              </a:ext>
            </a:extLst>
          </p:cNvPr>
          <p:cNvSpPr/>
          <p:nvPr/>
        </p:nvSpPr>
        <p:spPr>
          <a:xfrm>
            <a:off x="6826392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BAEBE-C1B8-6F4B-BA13-43511A3F5583}"/>
              </a:ext>
            </a:extLst>
          </p:cNvPr>
          <p:cNvSpPr/>
          <p:nvPr/>
        </p:nvSpPr>
        <p:spPr>
          <a:xfrm>
            <a:off x="8013984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Worm-hole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FD2FB-8FFD-FF45-93A8-15D623D8C01A}"/>
              </a:ext>
            </a:extLst>
          </p:cNvPr>
          <p:cNvSpPr/>
          <p:nvPr/>
        </p:nvSpPr>
        <p:spPr>
          <a:xfrm>
            <a:off x="9201576" y="33126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61863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D641-13DC-E745-948B-FC472541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FCD0-D87C-E141-969F-78EA911D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Non-REST Server</a:t>
            </a:r>
          </a:p>
          <a:p>
            <a:r>
              <a:rPr lang="en-US" dirty="0"/>
              <a:t>Accepts Queries from UI with Special Query Language</a:t>
            </a:r>
          </a:p>
          <a:p>
            <a:r>
              <a:rPr lang="en-US" dirty="0"/>
              <a:t>Communicates with REST APIs</a:t>
            </a:r>
          </a:p>
          <a:p>
            <a:r>
              <a:rPr lang="en-US" dirty="0"/>
              <a:t>Spring Boot application</a:t>
            </a:r>
          </a:p>
          <a:p>
            <a:r>
              <a:rPr lang="en-US" dirty="0"/>
              <a:t>On Bedrock</a:t>
            </a:r>
          </a:p>
          <a:p>
            <a:endParaRPr lang="en-US" dirty="0"/>
          </a:p>
          <a:p>
            <a:r>
              <a:rPr lang="en-US" dirty="0"/>
              <a:t>Implements </a:t>
            </a:r>
            <a:r>
              <a:rPr lang="en-US" dirty="0" err="1"/>
              <a:t>GraphQL</a:t>
            </a:r>
            <a:r>
              <a:rPr lang="en-US" dirty="0"/>
              <a:t> interface to IDS, DMPS</a:t>
            </a:r>
            <a:r>
              <a:rPr lang="en-US"/>
              <a:t>, Reporting 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8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6ED-3DDB-A948-B976-631A266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8AA9-C65D-4241-B755-D622AA4E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Standard</a:t>
            </a:r>
          </a:p>
          <a:p>
            <a:r>
              <a:rPr lang="en-US" dirty="0"/>
              <a:t>Defines a Strongly Typed Schema Language </a:t>
            </a:r>
          </a:p>
          <a:p>
            <a:r>
              <a:rPr lang="en-US" dirty="0"/>
              <a:t>Used to Define a Strongly Typed Contract from APIs to UI</a:t>
            </a:r>
          </a:p>
          <a:p>
            <a:r>
              <a:rPr lang="en-US" dirty="0"/>
              <a:t>Helps with</a:t>
            </a:r>
          </a:p>
          <a:p>
            <a:pPr lvl="1"/>
            <a:r>
              <a:rPr lang="en-US" dirty="0"/>
              <a:t>Over/Under fetching – Think: Mobile, Facebook, Iterative Queries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Predictability</a:t>
            </a:r>
          </a:p>
        </p:txBody>
      </p:sp>
    </p:spTree>
    <p:extLst>
      <p:ext uri="{BB962C8B-B14F-4D97-AF65-F5344CB8AC3E}">
        <p14:creationId xmlns:p14="http://schemas.microsoft.com/office/powerpoint/2010/main" val="50744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FA86-290C-DA4D-A5CB-FE481B5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!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A0C-314F-B049-84EE-F420C9B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to do with Graph DBs</a:t>
            </a:r>
          </a:p>
          <a:p>
            <a:r>
              <a:rPr lang="en-US" dirty="0"/>
              <a:t>Not Tied to React or any other particular library or implementation</a:t>
            </a:r>
          </a:p>
          <a:p>
            <a:r>
              <a:rPr lang="en-US" dirty="0"/>
              <a:t>Not Tied to a Language</a:t>
            </a:r>
          </a:p>
          <a:p>
            <a:pPr lvl="1"/>
            <a:r>
              <a:rPr lang="en-US" dirty="0"/>
              <a:t>JavaScript, Python, Ruby, Java, C#, Scala, Go, Elixir, Erlang, PHP, R, and Clojure</a:t>
            </a:r>
          </a:p>
          <a:p>
            <a:r>
              <a:rPr lang="en-US" dirty="0"/>
              <a:t>Not Tied to a Communication Protocol</a:t>
            </a:r>
          </a:p>
          <a:p>
            <a:pPr lvl="1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5806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E4C9-522F-5146-8107-D36BDCAD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B525-20A8-5E4D-B41C-20D3F160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went to API v4 for GQL</a:t>
            </a:r>
          </a:p>
          <a:p>
            <a:r>
              <a:rPr lang="en-US" dirty="0"/>
              <a:t>Yelp </a:t>
            </a:r>
          </a:p>
          <a:p>
            <a:r>
              <a:rPr lang="en-US" dirty="0"/>
              <a:t>Coursera </a:t>
            </a:r>
          </a:p>
          <a:p>
            <a:r>
              <a:rPr lang="en-US" dirty="0"/>
              <a:t>Walmart </a:t>
            </a:r>
          </a:p>
          <a:p>
            <a:r>
              <a:rPr lang="en-US" dirty="0"/>
              <a:t>Shopify </a:t>
            </a:r>
          </a:p>
          <a:p>
            <a:r>
              <a:rPr lang="en-US" dirty="0"/>
              <a:t>Fabric </a:t>
            </a:r>
          </a:p>
          <a:p>
            <a:r>
              <a:rPr lang="en-US" dirty="0"/>
              <a:t>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0745-9222-8D49-A288-8B43274B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err="1"/>
              <a:t>GraphQL</a:t>
            </a:r>
            <a:r>
              <a:rPr lang="en-US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A5C-7E7A-BD46-B314-3EB4E7D9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Schema</a:t>
            </a:r>
          </a:p>
          <a:p>
            <a:r>
              <a:rPr lang="en-US" dirty="0"/>
              <a:t>Implement the Resolvers</a:t>
            </a:r>
          </a:p>
          <a:p>
            <a:r>
              <a:rPr lang="en-US" dirty="0"/>
              <a:t>Start Writing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0A5D-7CD0-964F-8155-4BD9795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57F4-7573-D641-B818-018AB16B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  <a:p>
            <a:pPr lvl="1"/>
            <a:r>
              <a:rPr lang="en-US" dirty="0"/>
              <a:t>Named queries for collisions </a:t>
            </a:r>
          </a:p>
          <a:p>
            <a:r>
              <a:rPr lang="en-US" dirty="0"/>
              <a:t>Mutations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0227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301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Wormhole and GraphQL</vt:lpstr>
      <vt:lpstr>Agenda</vt:lpstr>
      <vt:lpstr>Review Reporting Architecture</vt:lpstr>
      <vt:lpstr>What is Wormhole</vt:lpstr>
      <vt:lpstr>What is GraphQL</vt:lpstr>
      <vt:lpstr>What is ! GraphQL</vt:lpstr>
      <vt:lpstr>Who is Using GraphQL</vt:lpstr>
      <vt:lpstr>What are the GraphQL Steps</vt:lpstr>
      <vt:lpstr>GraphQL Pieces</vt:lpstr>
      <vt:lpstr>Let’s Write a Server or Two </vt:lpstr>
      <vt:lpstr>Questions</vt:lpstr>
      <vt:lpstr>Quiz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Wormhole and GraphQL</dc:title>
  <dc:creator>Cramer, Alan</dc:creator>
  <cp:lastModifiedBy>Cramer, Alan</cp:lastModifiedBy>
  <cp:revision>13</cp:revision>
  <dcterms:created xsi:type="dcterms:W3CDTF">2019-04-06T14:49:41Z</dcterms:created>
  <dcterms:modified xsi:type="dcterms:W3CDTF">2019-04-06T20:15:30Z</dcterms:modified>
</cp:coreProperties>
</file>