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71" r:id="rId10"/>
    <p:sldId id="268" r:id="rId11"/>
    <p:sldId id="264" r:id="rId12"/>
    <p:sldId id="265" r:id="rId13"/>
    <p:sldId id="267" r:id="rId14"/>
    <p:sldId id="269" r:id="rId15"/>
    <p:sldId id="266" r:id="rId16"/>
    <p:sldId id="270" r:id="rId17"/>
    <p:sldId id="272" r:id="rId18"/>
    <p:sldId id="274" r:id="rId19"/>
    <p:sldId id="273"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a:xfrm>
            <a:off x="5332412" y="5883275"/>
            <a:ext cx="4324044" cy="365125"/>
          </a:xfrm>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11124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8DBC8-EB3C-4FEC-B34E-8FF027C1630E}" type="datetimeFigureOut">
              <a:rPr lang="es-AR" smtClean="0"/>
              <a:t>28/1/2023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54720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93039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796926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550614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440203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919097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062534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91859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951856" y="5867131"/>
            <a:ext cx="551167" cy="365125"/>
          </a:xfrm>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397637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8DBC8-EB3C-4FEC-B34E-8FF027C1630E}" type="datetimeFigureOut">
              <a:rPr lang="es-AR" smtClean="0"/>
              <a:t>28/1/2023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413446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18DBC8-EB3C-4FEC-B34E-8FF027C1630E}" type="datetimeFigureOut">
              <a:rPr lang="es-AR" smtClean="0"/>
              <a:t>28/1/2023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96622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18DBC8-EB3C-4FEC-B34E-8FF027C1630E}" type="datetimeFigureOut">
              <a:rPr lang="es-AR" smtClean="0"/>
              <a:t>28/1/2023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3473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18DBC8-EB3C-4FEC-B34E-8FF027C1630E}" type="datetimeFigureOut">
              <a:rPr lang="es-AR" smtClean="0"/>
              <a:t>28/1/2023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89863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8DBC8-EB3C-4FEC-B34E-8FF027C1630E}" type="datetimeFigureOut">
              <a:rPr lang="es-AR" smtClean="0"/>
              <a:t>28/1/2023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102699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8DBC8-EB3C-4FEC-B34E-8FF027C1630E}" type="datetimeFigureOut">
              <a:rPr lang="es-AR" smtClean="0"/>
              <a:t>28/1/2023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308093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8DBC8-EB3C-4FEC-B34E-8FF027C1630E}" type="datetimeFigureOut">
              <a:rPr lang="es-AR" smtClean="0"/>
              <a:t>28/1/2023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55C696-B6AD-4C1D-A725-A14A2F359351}" type="slidenum">
              <a:rPr lang="es-AR" smtClean="0"/>
              <a:t>‹#›</a:t>
            </a:fld>
            <a:endParaRPr lang="es-AR"/>
          </a:p>
        </p:txBody>
      </p:sp>
    </p:spTree>
    <p:extLst>
      <p:ext uri="{BB962C8B-B14F-4D97-AF65-F5344CB8AC3E}">
        <p14:creationId xmlns:p14="http://schemas.microsoft.com/office/powerpoint/2010/main" val="355805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18DBC8-EB3C-4FEC-B34E-8FF027C1630E}" type="datetimeFigureOut">
              <a:rPr lang="es-AR" smtClean="0"/>
              <a:t>28/1/2023</a:t>
            </a:fld>
            <a:endParaRPr lang="es-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55C696-B6AD-4C1D-A725-A14A2F359351}" type="slidenum">
              <a:rPr lang="es-AR" smtClean="0"/>
              <a:t>‹#›</a:t>
            </a:fld>
            <a:endParaRPr lang="es-AR"/>
          </a:p>
        </p:txBody>
      </p:sp>
    </p:spTree>
    <p:extLst>
      <p:ext uri="{BB962C8B-B14F-4D97-AF65-F5344CB8AC3E}">
        <p14:creationId xmlns:p14="http://schemas.microsoft.com/office/powerpoint/2010/main" val="763878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2C56-9A57-D052-091A-5EF1AB3B49AC}"/>
              </a:ext>
            </a:extLst>
          </p:cNvPr>
          <p:cNvSpPr>
            <a:spLocks noGrp="1"/>
          </p:cNvSpPr>
          <p:nvPr>
            <p:ph type="ctrTitle"/>
          </p:nvPr>
        </p:nvSpPr>
        <p:spPr/>
        <p:txBody>
          <a:bodyPr/>
          <a:lstStyle/>
          <a:p>
            <a:r>
              <a:rPr lang="es-AR" dirty="0"/>
              <a:t>Diabetes: Factores de riesgo y protectores</a:t>
            </a:r>
          </a:p>
        </p:txBody>
      </p:sp>
      <p:sp>
        <p:nvSpPr>
          <p:cNvPr id="3" name="Subtitle 2">
            <a:extLst>
              <a:ext uri="{FF2B5EF4-FFF2-40B4-BE49-F238E27FC236}">
                <a16:creationId xmlns:a16="http://schemas.microsoft.com/office/drawing/2014/main" id="{9CE94DA6-3AC6-36CC-7807-14C11D52BB4A}"/>
              </a:ext>
            </a:extLst>
          </p:cNvPr>
          <p:cNvSpPr>
            <a:spLocks noGrp="1"/>
          </p:cNvSpPr>
          <p:nvPr>
            <p:ph type="subTitle" idx="1"/>
          </p:nvPr>
        </p:nvSpPr>
        <p:spPr>
          <a:xfrm>
            <a:off x="1524000" y="4178110"/>
            <a:ext cx="9144000" cy="1655762"/>
          </a:xfrm>
        </p:spPr>
        <p:txBody>
          <a:bodyPr>
            <a:normAutofit fontScale="92500"/>
          </a:bodyPr>
          <a:lstStyle/>
          <a:p>
            <a:r>
              <a:rPr lang="es-AR" b="1" dirty="0"/>
              <a:t>Autores</a:t>
            </a:r>
          </a:p>
          <a:p>
            <a:r>
              <a:rPr lang="es-AR" dirty="0"/>
              <a:t>Pedro, Alan Yamil</a:t>
            </a:r>
          </a:p>
          <a:p>
            <a:r>
              <a:rPr lang="es-AR" dirty="0"/>
              <a:t>Cabrera, Adriano</a:t>
            </a:r>
          </a:p>
          <a:p>
            <a:r>
              <a:rPr lang="es-AR" dirty="0"/>
              <a:t>Lara, Nicolas</a:t>
            </a:r>
          </a:p>
        </p:txBody>
      </p:sp>
    </p:spTree>
    <p:extLst>
      <p:ext uri="{BB962C8B-B14F-4D97-AF65-F5344CB8AC3E}">
        <p14:creationId xmlns:p14="http://schemas.microsoft.com/office/powerpoint/2010/main" val="390843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E27C7C-9CD8-FB57-D57C-14B5E415427B}"/>
              </a:ext>
            </a:extLst>
          </p:cNvPr>
          <p:cNvSpPr>
            <a:spLocks noGrp="1"/>
          </p:cNvSpPr>
          <p:nvPr>
            <p:ph type="title"/>
          </p:nvPr>
        </p:nvSpPr>
        <p:spPr>
          <a:xfrm>
            <a:off x="1534018" y="4659713"/>
            <a:ext cx="10018711" cy="566738"/>
          </a:xfrm>
        </p:spPr>
        <p:txBody>
          <a:bodyPr/>
          <a:lstStyle/>
          <a:p>
            <a:r>
              <a:rPr lang="es-AR" dirty="0"/>
              <a:t>Factor de Riesgo: Percepción de Salud General</a:t>
            </a:r>
          </a:p>
        </p:txBody>
      </p:sp>
      <p:sp>
        <p:nvSpPr>
          <p:cNvPr id="7" name="Text Placeholder 6">
            <a:extLst>
              <a:ext uri="{FF2B5EF4-FFF2-40B4-BE49-F238E27FC236}">
                <a16:creationId xmlns:a16="http://schemas.microsoft.com/office/drawing/2014/main" id="{771083B2-CFAE-8205-2351-8ACD83A704C4}"/>
              </a:ext>
            </a:extLst>
          </p:cNvPr>
          <p:cNvSpPr>
            <a:spLocks noGrp="1"/>
          </p:cNvSpPr>
          <p:nvPr>
            <p:ph type="body" sz="half" idx="2"/>
          </p:nvPr>
        </p:nvSpPr>
        <p:spPr>
          <a:xfrm>
            <a:off x="1484311" y="5299602"/>
            <a:ext cx="10529699" cy="1073766"/>
          </a:xfrm>
        </p:spPr>
        <p:txBody>
          <a:bodyPr>
            <a:normAutofit/>
          </a:bodyPr>
          <a:lstStyle/>
          <a:p>
            <a:r>
              <a:rPr lang="es-AR" b="0" i="0" dirty="0">
                <a:solidFill>
                  <a:srgbClr val="212121"/>
                </a:solidFill>
                <a:effectLst/>
                <a:latin typeface="Roboto" panose="02000000000000000000" pitchFamily="2" charset="0"/>
              </a:rPr>
              <a:t>La mayoría de los pacientes considera gozar de una salud general Buena, Muy Buena o Excelente. Por otro lado, la prevalencia de diabetes disminuye a medida que mejora la percepción de la salud general del individuo (sector izquierdo del grafico), y se mantiene proporcionalmente elevada en los pacientes con percepción de salud mala o regular.</a:t>
            </a:r>
          </a:p>
          <a:p>
            <a:r>
              <a:rPr lang="es-AR" dirty="0"/>
              <a:t>Correlación: </a:t>
            </a:r>
            <a:r>
              <a:rPr lang="es-AR" b="1" dirty="0"/>
              <a:t>0.29</a:t>
            </a:r>
          </a:p>
        </p:txBody>
      </p:sp>
      <p:pic>
        <p:nvPicPr>
          <p:cNvPr id="6146" name="Picture 2">
            <a:extLst>
              <a:ext uri="{FF2B5EF4-FFF2-40B4-BE49-F238E27FC236}">
                <a16:creationId xmlns:a16="http://schemas.microsoft.com/office/drawing/2014/main" id="{BDCED159-DD48-62A1-40E9-088715951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059" y="218274"/>
            <a:ext cx="8328630" cy="457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5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BD83E-ED17-123E-A8C2-2077815EE76C}"/>
              </a:ext>
            </a:extLst>
          </p:cNvPr>
          <p:cNvSpPr>
            <a:spLocks noGrp="1"/>
          </p:cNvSpPr>
          <p:nvPr>
            <p:ph type="title"/>
          </p:nvPr>
        </p:nvSpPr>
        <p:spPr/>
        <p:txBody>
          <a:bodyPr>
            <a:normAutofit/>
          </a:bodyPr>
          <a:lstStyle/>
          <a:p>
            <a:r>
              <a:rPr lang="es-AR" sz="2400" dirty="0"/>
              <a:t>Factor de Riesgo: Hipertensión Arterial</a:t>
            </a:r>
          </a:p>
        </p:txBody>
      </p:sp>
      <p:sp>
        <p:nvSpPr>
          <p:cNvPr id="7" name="Text Placeholder 6">
            <a:extLst>
              <a:ext uri="{FF2B5EF4-FFF2-40B4-BE49-F238E27FC236}">
                <a16:creationId xmlns:a16="http://schemas.microsoft.com/office/drawing/2014/main" id="{1EB212F4-B100-EDD1-26DF-F85AE601C6C1}"/>
              </a:ext>
            </a:extLst>
          </p:cNvPr>
          <p:cNvSpPr>
            <a:spLocks noGrp="1"/>
          </p:cNvSpPr>
          <p:nvPr>
            <p:ph type="body" sz="half" idx="2"/>
          </p:nvPr>
        </p:nvSpPr>
        <p:spPr/>
        <p:txBody>
          <a:bodyPr/>
          <a:lstStyle/>
          <a:p>
            <a:r>
              <a:rPr lang="es-AR" b="0" i="0" dirty="0">
                <a:solidFill>
                  <a:srgbClr val="212121"/>
                </a:solidFill>
                <a:effectLst/>
                <a:latin typeface="Roboto" panose="02000000000000000000" pitchFamily="2" charset="0"/>
              </a:rPr>
              <a:t>Realizando un conteo y multiplicación porcentual, podemos evidenciar que el </a:t>
            </a:r>
            <a:r>
              <a:rPr lang="es-AR" b="1" i="0" dirty="0">
                <a:solidFill>
                  <a:srgbClr val="212121"/>
                </a:solidFill>
                <a:effectLst/>
                <a:latin typeface="Roboto" panose="02000000000000000000" pitchFamily="2" charset="0"/>
              </a:rPr>
              <a:t>75%</a:t>
            </a:r>
            <a:r>
              <a:rPr lang="es-AR" b="0" i="0" dirty="0">
                <a:solidFill>
                  <a:srgbClr val="212121"/>
                </a:solidFill>
                <a:effectLst/>
                <a:latin typeface="Roboto" panose="02000000000000000000" pitchFamily="2" charset="0"/>
              </a:rPr>
              <a:t> de los diabéticos tienen Hipertensión Arterial, mientras que los No Diabéticos solamente un </a:t>
            </a:r>
            <a:r>
              <a:rPr lang="es-AR" b="1" i="0" dirty="0">
                <a:solidFill>
                  <a:srgbClr val="212121"/>
                </a:solidFill>
                <a:effectLst/>
                <a:latin typeface="Roboto" panose="02000000000000000000" pitchFamily="2" charset="0"/>
              </a:rPr>
              <a:t>37%</a:t>
            </a:r>
            <a:r>
              <a:rPr lang="es-AR" b="0" i="0" dirty="0">
                <a:solidFill>
                  <a:srgbClr val="212121"/>
                </a:solidFill>
                <a:effectLst/>
                <a:latin typeface="Roboto" panose="02000000000000000000" pitchFamily="2" charset="0"/>
              </a:rPr>
              <a:t> la presentan.</a:t>
            </a:r>
          </a:p>
          <a:p>
            <a:r>
              <a:rPr lang="es-AR" dirty="0">
                <a:solidFill>
                  <a:srgbClr val="212121"/>
                </a:solidFill>
                <a:latin typeface="Roboto" panose="02000000000000000000" pitchFamily="2" charset="0"/>
              </a:rPr>
              <a:t>Correlación: </a:t>
            </a:r>
            <a:r>
              <a:rPr lang="es-AR" b="1" i="0" dirty="0">
                <a:solidFill>
                  <a:srgbClr val="212121"/>
                </a:solidFill>
                <a:effectLst/>
                <a:latin typeface="Roboto" panose="02000000000000000000" pitchFamily="2" charset="0"/>
              </a:rPr>
              <a:t>0.26</a:t>
            </a:r>
            <a:endParaRPr lang="es-AR" b="1" dirty="0"/>
          </a:p>
        </p:txBody>
      </p:sp>
      <p:pic>
        <p:nvPicPr>
          <p:cNvPr id="2050" name="Picture 2">
            <a:extLst>
              <a:ext uri="{FF2B5EF4-FFF2-40B4-BE49-F238E27FC236}">
                <a16:creationId xmlns:a16="http://schemas.microsoft.com/office/drawing/2014/main" id="{CDC1AA66-2D82-25A3-B4B1-1286F0F5F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68" y="1752599"/>
            <a:ext cx="4713980" cy="401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91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0C7F-4102-A6E7-654F-CBC3A4951A73}"/>
              </a:ext>
            </a:extLst>
          </p:cNvPr>
          <p:cNvSpPr>
            <a:spLocks noGrp="1"/>
          </p:cNvSpPr>
          <p:nvPr>
            <p:ph type="title"/>
          </p:nvPr>
        </p:nvSpPr>
        <p:spPr/>
        <p:txBody>
          <a:bodyPr/>
          <a:lstStyle/>
          <a:p>
            <a:r>
              <a:rPr lang="es-AR" dirty="0"/>
              <a:t>Colesterol + Hipertensión Arterial</a:t>
            </a:r>
          </a:p>
        </p:txBody>
      </p:sp>
      <p:sp>
        <p:nvSpPr>
          <p:cNvPr id="4" name="Text Placeholder 3">
            <a:extLst>
              <a:ext uri="{FF2B5EF4-FFF2-40B4-BE49-F238E27FC236}">
                <a16:creationId xmlns:a16="http://schemas.microsoft.com/office/drawing/2014/main" id="{D909CBD3-B673-B440-148F-AD9BE432D7C2}"/>
              </a:ext>
            </a:extLst>
          </p:cNvPr>
          <p:cNvSpPr>
            <a:spLocks noGrp="1"/>
          </p:cNvSpPr>
          <p:nvPr>
            <p:ph type="body" sz="half" idx="2"/>
          </p:nvPr>
        </p:nvSpPr>
        <p:spPr/>
        <p:txBody>
          <a:bodyPr>
            <a:normAutofit fontScale="92500" lnSpcReduction="20000"/>
          </a:bodyPr>
          <a:lstStyle/>
          <a:p>
            <a:r>
              <a:rPr lang="es-AR" b="0" i="0" dirty="0">
                <a:solidFill>
                  <a:srgbClr val="212121"/>
                </a:solidFill>
                <a:effectLst/>
                <a:latin typeface="Roboto" panose="02000000000000000000" pitchFamily="2" charset="0"/>
              </a:rPr>
              <a:t>Con este grafico observamos que ambas variables en conjunto, cuando están presentes, aumentan la probabilidad de aparición de diabetes </a:t>
            </a:r>
          </a:p>
          <a:p>
            <a:r>
              <a:rPr lang="es-AR" b="0" i="0" dirty="0">
                <a:solidFill>
                  <a:srgbClr val="212121"/>
                </a:solidFill>
                <a:effectLst/>
                <a:latin typeface="Roboto" panose="02000000000000000000" pitchFamily="2" charset="0"/>
              </a:rPr>
              <a:t>Hipertensos con Hipercolesterolemia tienen un </a:t>
            </a:r>
            <a:r>
              <a:rPr lang="es-AR" b="1" i="0" dirty="0">
                <a:solidFill>
                  <a:srgbClr val="212121"/>
                </a:solidFill>
                <a:effectLst/>
                <a:latin typeface="Roboto" panose="02000000000000000000" pitchFamily="2" charset="0"/>
              </a:rPr>
              <a:t>29% </a:t>
            </a:r>
            <a:r>
              <a:rPr lang="es-AR" b="0" i="0" dirty="0">
                <a:solidFill>
                  <a:srgbClr val="212121"/>
                </a:solidFill>
                <a:effectLst/>
                <a:latin typeface="Roboto" panose="02000000000000000000" pitchFamily="2" charset="0"/>
              </a:rPr>
              <a:t>de prevalencia de diabetes</a:t>
            </a:r>
          </a:p>
          <a:p>
            <a:r>
              <a:rPr lang="es-AR" b="0" i="0" dirty="0">
                <a:solidFill>
                  <a:srgbClr val="212121"/>
                </a:solidFill>
                <a:effectLst/>
                <a:latin typeface="Roboto" panose="02000000000000000000" pitchFamily="2" charset="0"/>
              </a:rPr>
              <a:t>Normotensos con Colesterol normal únicamente un </a:t>
            </a:r>
            <a:r>
              <a:rPr lang="es-AR" b="1" i="0" dirty="0">
                <a:solidFill>
                  <a:srgbClr val="212121"/>
                </a:solidFill>
                <a:effectLst/>
                <a:latin typeface="Roboto" panose="02000000000000000000" pitchFamily="2" charset="0"/>
              </a:rPr>
              <a:t>4%</a:t>
            </a:r>
            <a:endParaRPr lang="es-AR" dirty="0"/>
          </a:p>
        </p:txBody>
      </p:sp>
      <p:pic>
        <p:nvPicPr>
          <p:cNvPr id="3074" name="Picture 2">
            <a:extLst>
              <a:ext uri="{FF2B5EF4-FFF2-40B4-BE49-F238E27FC236}">
                <a16:creationId xmlns:a16="http://schemas.microsoft.com/office/drawing/2014/main" id="{2021F6E8-E555-378C-D7BB-58F15AE1A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398" y="1336548"/>
            <a:ext cx="5019758" cy="394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62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41BD9F-AFEA-CA3C-8F9C-94891778F3BF}"/>
              </a:ext>
            </a:extLst>
          </p:cNvPr>
          <p:cNvSpPr>
            <a:spLocks noGrp="1"/>
          </p:cNvSpPr>
          <p:nvPr>
            <p:ph type="title"/>
          </p:nvPr>
        </p:nvSpPr>
        <p:spPr>
          <a:xfrm>
            <a:off x="1484311" y="4892753"/>
            <a:ext cx="10018711" cy="566738"/>
          </a:xfrm>
        </p:spPr>
        <p:txBody>
          <a:bodyPr/>
          <a:lstStyle/>
          <a:p>
            <a:r>
              <a:rPr lang="es-AR" dirty="0"/>
              <a:t>Factor de Riesgo: BMI (Índice de Masa Corporal)</a:t>
            </a:r>
          </a:p>
        </p:txBody>
      </p:sp>
      <p:sp>
        <p:nvSpPr>
          <p:cNvPr id="7" name="Text Placeholder 6">
            <a:extLst>
              <a:ext uri="{FF2B5EF4-FFF2-40B4-BE49-F238E27FC236}">
                <a16:creationId xmlns:a16="http://schemas.microsoft.com/office/drawing/2014/main" id="{D436B337-8944-3BD5-5AEB-1B9E6ECE30D1}"/>
              </a:ext>
            </a:extLst>
          </p:cNvPr>
          <p:cNvSpPr>
            <a:spLocks noGrp="1"/>
          </p:cNvSpPr>
          <p:nvPr>
            <p:ph type="body" sz="half" idx="2"/>
          </p:nvPr>
        </p:nvSpPr>
        <p:spPr>
          <a:xfrm>
            <a:off x="1484311" y="5349763"/>
            <a:ext cx="10018711" cy="1078991"/>
          </a:xfrm>
        </p:spPr>
        <p:txBody>
          <a:bodyPr/>
          <a:lstStyle/>
          <a:p>
            <a:r>
              <a:rPr lang="es-AR" dirty="0"/>
              <a:t>Creamos un grafico dividiendo la presencia de diabetes con el Índice de masa corporal (BMI). Se limito el eje de las abscisas a los valores de IMC entre 19 y 50. Podemos observar como la proporción de pacientes con diabetes aumenta significativamente a medida que el IMC aumenta.</a:t>
            </a:r>
          </a:p>
          <a:p>
            <a:r>
              <a:rPr lang="es-AR" dirty="0"/>
              <a:t>Correlación: </a:t>
            </a:r>
            <a:r>
              <a:rPr lang="es-AR" b="1" dirty="0"/>
              <a:t>0.22</a:t>
            </a:r>
          </a:p>
        </p:txBody>
      </p:sp>
      <p:pic>
        <p:nvPicPr>
          <p:cNvPr id="5124" name="Picture 4">
            <a:extLst>
              <a:ext uri="{FF2B5EF4-FFF2-40B4-BE49-F238E27FC236}">
                <a16:creationId xmlns:a16="http://schemas.microsoft.com/office/drawing/2014/main" id="{C885F14D-7694-907F-0AA7-2CE015C21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303" y="142418"/>
            <a:ext cx="8092441" cy="488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40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946D3C-5BF0-4FDD-1802-C4D43807D660}"/>
              </a:ext>
            </a:extLst>
          </p:cNvPr>
          <p:cNvSpPr>
            <a:spLocks noGrp="1"/>
          </p:cNvSpPr>
          <p:nvPr>
            <p:ph type="title"/>
          </p:nvPr>
        </p:nvSpPr>
        <p:spPr/>
        <p:txBody>
          <a:bodyPr/>
          <a:lstStyle/>
          <a:p>
            <a:r>
              <a:rPr lang="es-AR" dirty="0"/>
              <a:t>Factor de Riesgo: Dificultad al caminar</a:t>
            </a:r>
          </a:p>
        </p:txBody>
      </p:sp>
      <p:sp>
        <p:nvSpPr>
          <p:cNvPr id="7" name="Text Placeholder 6">
            <a:extLst>
              <a:ext uri="{FF2B5EF4-FFF2-40B4-BE49-F238E27FC236}">
                <a16:creationId xmlns:a16="http://schemas.microsoft.com/office/drawing/2014/main" id="{5F3881BE-7B40-5F91-2894-9FA4CB40F854}"/>
              </a:ext>
            </a:extLst>
          </p:cNvPr>
          <p:cNvSpPr>
            <a:spLocks noGrp="1"/>
          </p:cNvSpPr>
          <p:nvPr>
            <p:ph type="body" sz="half" idx="2"/>
          </p:nvPr>
        </p:nvSpPr>
        <p:spPr>
          <a:xfrm>
            <a:off x="1484311" y="5299602"/>
            <a:ext cx="10018711" cy="1421238"/>
          </a:xfrm>
        </p:spPr>
        <p:txBody>
          <a:bodyPr>
            <a:normAutofit/>
          </a:bodyPr>
          <a:lstStyle/>
          <a:p>
            <a:r>
              <a:rPr lang="es-AR" sz="1600" b="0" i="0" dirty="0">
                <a:solidFill>
                  <a:srgbClr val="212121"/>
                </a:solidFill>
                <a:effectLst/>
                <a:latin typeface="Roboto" panose="02000000000000000000" pitchFamily="2" charset="0"/>
              </a:rPr>
              <a:t>Notamos que en los pacientes con dificultad al caminar la cantidad de gente diabética y no diabética es muy similar, mientras que al no tener complicaciones para caminar, la gente sin diabetes se dispara.</a:t>
            </a:r>
          </a:p>
          <a:p>
            <a:r>
              <a:rPr lang="es-AR" sz="1600" dirty="0" err="1"/>
              <a:t>Correlacion</a:t>
            </a:r>
            <a:r>
              <a:rPr lang="es-AR" sz="1600" dirty="0"/>
              <a:t>: 0</a:t>
            </a:r>
            <a:r>
              <a:rPr lang="es-AR" sz="1600" b="1" dirty="0"/>
              <a:t>.22</a:t>
            </a:r>
            <a:endParaRPr lang="es-AR" b="1" dirty="0"/>
          </a:p>
        </p:txBody>
      </p:sp>
      <p:pic>
        <p:nvPicPr>
          <p:cNvPr id="7170" name="Picture 2">
            <a:extLst>
              <a:ext uri="{FF2B5EF4-FFF2-40B4-BE49-F238E27FC236}">
                <a16:creationId xmlns:a16="http://schemas.microsoft.com/office/drawing/2014/main" id="{9E67089C-3A9B-7A4F-135F-46BBCDFD7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74" y="841764"/>
            <a:ext cx="7356451" cy="375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81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373BFD-C123-71E7-E15E-BFCAFB12336B}"/>
              </a:ext>
            </a:extLst>
          </p:cNvPr>
          <p:cNvSpPr>
            <a:spLocks noGrp="1"/>
          </p:cNvSpPr>
          <p:nvPr>
            <p:ph type="title"/>
          </p:nvPr>
        </p:nvSpPr>
        <p:spPr>
          <a:xfrm>
            <a:off x="1391284" y="3027920"/>
            <a:ext cx="5426158" cy="1371600"/>
          </a:xfrm>
        </p:spPr>
        <p:txBody>
          <a:bodyPr/>
          <a:lstStyle/>
          <a:p>
            <a:r>
              <a:rPr lang="es-AR" dirty="0"/>
              <a:t>Factor de Riesgo: Edad</a:t>
            </a:r>
          </a:p>
        </p:txBody>
      </p:sp>
      <p:sp>
        <p:nvSpPr>
          <p:cNvPr id="9" name="Text Placeholder 8">
            <a:extLst>
              <a:ext uri="{FF2B5EF4-FFF2-40B4-BE49-F238E27FC236}">
                <a16:creationId xmlns:a16="http://schemas.microsoft.com/office/drawing/2014/main" id="{A73D7BF2-7881-91FC-7CA2-7C7E4044D804}"/>
              </a:ext>
            </a:extLst>
          </p:cNvPr>
          <p:cNvSpPr>
            <a:spLocks noGrp="1"/>
          </p:cNvSpPr>
          <p:nvPr>
            <p:ph type="body" sz="half" idx="2"/>
          </p:nvPr>
        </p:nvSpPr>
        <p:spPr>
          <a:xfrm>
            <a:off x="1391284" y="4399520"/>
            <a:ext cx="5426158" cy="1828800"/>
          </a:xfrm>
        </p:spPr>
        <p:txBody>
          <a:bodyPr/>
          <a:lstStyle/>
          <a:p>
            <a:r>
              <a:rPr lang="es-AR" b="0" i="0" dirty="0">
                <a:solidFill>
                  <a:srgbClr val="212121"/>
                </a:solidFill>
                <a:effectLst/>
                <a:latin typeface="Roboto" panose="02000000000000000000" pitchFamily="2" charset="0"/>
              </a:rPr>
              <a:t>Podemos observar que a mayor edad, mayor cantidad de pacientes diabéticos, por lo tanto la mediana de la edad de los pacientes diabéticos es mayor que la de los pacientes no diabéticos.</a:t>
            </a:r>
          </a:p>
          <a:p>
            <a:r>
              <a:rPr lang="es-AR" dirty="0">
                <a:solidFill>
                  <a:srgbClr val="212121"/>
                </a:solidFill>
                <a:latin typeface="Roboto" panose="02000000000000000000" pitchFamily="2" charset="0"/>
              </a:rPr>
              <a:t>Correlación: </a:t>
            </a:r>
            <a:r>
              <a:rPr lang="es-AR" b="1" dirty="0">
                <a:solidFill>
                  <a:srgbClr val="212121"/>
                </a:solidFill>
                <a:latin typeface="Roboto" panose="02000000000000000000" pitchFamily="2" charset="0"/>
              </a:rPr>
              <a:t>0.18</a:t>
            </a:r>
            <a:endParaRPr lang="es-AR" b="1" dirty="0"/>
          </a:p>
        </p:txBody>
      </p:sp>
      <p:pic>
        <p:nvPicPr>
          <p:cNvPr id="4100" name="Picture 4">
            <a:extLst>
              <a:ext uri="{FF2B5EF4-FFF2-40B4-BE49-F238E27FC236}">
                <a16:creationId xmlns:a16="http://schemas.microsoft.com/office/drawing/2014/main" id="{442A54F9-B628-F489-6922-02C5B6F57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82" y="3397757"/>
            <a:ext cx="5042640" cy="32628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40D3503-FE54-C58C-C1D3-7CA91B9A2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022" y="197358"/>
            <a:ext cx="10017601" cy="327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5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5B5EC9C-5D7E-0444-CE33-BBD6EE7876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600"/>
          <a:stretch/>
        </p:blipFill>
        <p:spPr bwMode="auto">
          <a:xfrm>
            <a:off x="2077366" y="0"/>
            <a:ext cx="9582150" cy="455371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4">
            <a:extLst>
              <a:ext uri="{FF2B5EF4-FFF2-40B4-BE49-F238E27FC236}">
                <a16:creationId xmlns:a16="http://schemas.microsoft.com/office/drawing/2014/main" id="{F814B26B-2273-BD4E-B77F-44E5317395B2}"/>
              </a:ext>
            </a:extLst>
          </p:cNvPr>
          <p:cNvSpPr>
            <a:spLocks noGrp="1"/>
          </p:cNvSpPr>
          <p:nvPr>
            <p:ph type="title"/>
          </p:nvPr>
        </p:nvSpPr>
        <p:spPr>
          <a:xfrm>
            <a:off x="1758631" y="4553712"/>
            <a:ext cx="10018711" cy="566738"/>
          </a:xfrm>
        </p:spPr>
        <p:txBody>
          <a:bodyPr/>
          <a:lstStyle/>
          <a:p>
            <a:r>
              <a:rPr lang="es-AR" dirty="0"/>
              <a:t>Edad + Antecedentes Cardíacos</a:t>
            </a:r>
          </a:p>
        </p:txBody>
      </p:sp>
      <p:sp>
        <p:nvSpPr>
          <p:cNvPr id="9" name="Text Placeholder 8">
            <a:extLst>
              <a:ext uri="{FF2B5EF4-FFF2-40B4-BE49-F238E27FC236}">
                <a16:creationId xmlns:a16="http://schemas.microsoft.com/office/drawing/2014/main" id="{BCDC2B92-679E-117C-DC9F-F953E2CA2A04}"/>
              </a:ext>
            </a:extLst>
          </p:cNvPr>
          <p:cNvSpPr>
            <a:spLocks noGrp="1"/>
          </p:cNvSpPr>
          <p:nvPr>
            <p:ph type="body" sz="half" idx="2"/>
          </p:nvPr>
        </p:nvSpPr>
        <p:spPr>
          <a:xfrm>
            <a:off x="2689732" y="5120450"/>
            <a:ext cx="8832624" cy="1363902"/>
          </a:xfrm>
        </p:spPr>
        <p:txBody>
          <a:bodyPr>
            <a:normAutofit fontScale="85000" lnSpcReduction="20000"/>
          </a:bodyPr>
          <a:lstStyle/>
          <a:p>
            <a:r>
              <a:rPr lang="es-AR" dirty="0">
                <a:solidFill>
                  <a:srgbClr val="212121"/>
                </a:solidFill>
                <a:latin typeface="Roboto" panose="02000000000000000000" pitchFamily="2" charset="0"/>
              </a:rPr>
              <a:t>En el siguiente grafico, las barras azules corresponden a los pacientes con </a:t>
            </a:r>
            <a:r>
              <a:rPr lang="es-AR" b="1" dirty="0">
                <a:solidFill>
                  <a:schemeClr val="accent1">
                    <a:lumMod val="75000"/>
                  </a:schemeClr>
                </a:solidFill>
                <a:latin typeface="Roboto" panose="02000000000000000000" pitchFamily="2" charset="0"/>
              </a:rPr>
              <a:t>ausencia de patología </a:t>
            </a:r>
            <a:r>
              <a:rPr lang="es-AR" dirty="0">
                <a:solidFill>
                  <a:srgbClr val="212121"/>
                </a:solidFill>
                <a:latin typeface="Roboto" panose="02000000000000000000" pitchFamily="2" charset="0"/>
              </a:rPr>
              <a:t>(Diabetes o antecedentes cardíacos); las rojas solo la </a:t>
            </a:r>
            <a:r>
              <a:rPr lang="es-AR" b="1" dirty="0">
                <a:solidFill>
                  <a:srgbClr val="FF0000"/>
                </a:solidFill>
                <a:latin typeface="Roboto" panose="02000000000000000000" pitchFamily="2" charset="0"/>
              </a:rPr>
              <a:t>presencia de diabetes</a:t>
            </a:r>
            <a:r>
              <a:rPr lang="es-AR" dirty="0">
                <a:solidFill>
                  <a:srgbClr val="212121"/>
                </a:solidFill>
                <a:latin typeface="Roboto" panose="02000000000000000000" pitchFamily="2" charset="0"/>
              </a:rPr>
              <a:t>, las verdes solo la </a:t>
            </a:r>
            <a:r>
              <a:rPr lang="es-AR" b="1" dirty="0">
                <a:solidFill>
                  <a:schemeClr val="accent2">
                    <a:lumMod val="75000"/>
                  </a:schemeClr>
                </a:solidFill>
                <a:latin typeface="Roboto" panose="02000000000000000000" pitchFamily="2" charset="0"/>
              </a:rPr>
              <a:t>presencia de antecedentes cardíacos</a:t>
            </a:r>
            <a:r>
              <a:rPr lang="es-AR" dirty="0">
                <a:solidFill>
                  <a:schemeClr val="accent2">
                    <a:lumMod val="75000"/>
                  </a:schemeClr>
                </a:solidFill>
                <a:latin typeface="Roboto" panose="02000000000000000000" pitchFamily="2" charset="0"/>
              </a:rPr>
              <a:t> </a:t>
            </a:r>
            <a:r>
              <a:rPr lang="es-AR" dirty="0">
                <a:solidFill>
                  <a:srgbClr val="212121"/>
                </a:solidFill>
                <a:latin typeface="Roboto" panose="02000000000000000000" pitchFamily="2" charset="0"/>
              </a:rPr>
              <a:t>y las naranja la </a:t>
            </a:r>
            <a:r>
              <a:rPr lang="es-AR" b="1" dirty="0">
                <a:solidFill>
                  <a:schemeClr val="accent3">
                    <a:lumMod val="75000"/>
                  </a:schemeClr>
                </a:solidFill>
                <a:latin typeface="Roboto" panose="02000000000000000000" pitchFamily="2" charset="0"/>
              </a:rPr>
              <a:t>presencia de ambas patologías</a:t>
            </a:r>
            <a:r>
              <a:rPr lang="es-AR" dirty="0">
                <a:solidFill>
                  <a:srgbClr val="212121"/>
                </a:solidFill>
                <a:latin typeface="Roboto" panose="02000000000000000000" pitchFamily="2" charset="0"/>
              </a:rPr>
              <a:t>.</a:t>
            </a:r>
          </a:p>
          <a:p>
            <a:r>
              <a:rPr lang="es-AR" dirty="0">
                <a:solidFill>
                  <a:srgbClr val="212121"/>
                </a:solidFill>
                <a:latin typeface="Roboto" panose="02000000000000000000" pitchFamily="2" charset="0"/>
              </a:rPr>
              <a:t>A medida que progresamos en el eje X, la edad aumenta (comienza en el rango de 18 a 24 hasta mayores de 80 en intervalos de 5 años) </a:t>
            </a:r>
          </a:p>
          <a:p>
            <a:r>
              <a:rPr lang="es-AR" b="0" i="0" dirty="0">
                <a:solidFill>
                  <a:srgbClr val="212121"/>
                </a:solidFill>
                <a:effectLst/>
                <a:latin typeface="Roboto" panose="02000000000000000000" pitchFamily="2" charset="0"/>
              </a:rPr>
              <a:t>Podemos ver que según edades de los pacientes la mayor cantidad proporcional de diabéticos con enfermedades cardiacas se encuentra desde los 55 en adelante.</a:t>
            </a:r>
            <a:endParaRPr lang="es-AR" b="1" dirty="0"/>
          </a:p>
        </p:txBody>
      </p:sp>
      <p:sp>
        <p:nvSpPr>
          <p:cNvPr id="10" name="TextBox 9">
            <a:extLst>
              <a:ext uri="{FF2B5EF4-FFF2-40B4-BE49-F238E27FC236}">
                <a16:creationId xmlns:a16="http://schemas.microsoft.com/office/drawing/2014/main" id="{EC0CA49A-425E-1031-1E3C-F52FFBA5A720}"/>
              </a:ext>
            </a:extLst>
          </p:cNvPr>
          <p:cNvSpPr txBox="1"/>
          <p:nvPr/>
        </p:nvSpPr>
        <p:spPr>
          <a:xfrm>
            <a:off x="2432304" y="3059668"/>
            <a:ext cx="906934" cy="369332"/>
          </a:xfrm>
          <a:prstGeom prst="rect">
            <a:avLst/>
          </a:prstGeom>
          <a:noFill/>
        </p:spPr>
        <p:txBody>
          <a:bodyPr wrap="square" rtlCol="0">
            <a:spAutoFit/>
          </a:bodyPr>
          <a:lstStyle/>
          <a:p>
            <a:r>
              <a:rPr lang="es-AR" dirty="0"/>
              <a:t>18 - 24</a:t>
            </a:r>
          </a:p>
        </p:txBody>
      </p:sp>
      <p:sp>
        <p:nvSpPr>
          <p:cNvPr id="11" name="TextBox 10">
            <a:extLst>
              <a:ext uri="{FF2B5EF4-FFF2-40B4-BE49-F238E27FC236}">
                <a16:creationId xmlns:a16="http://schemas.microsoft.com/office/drawing/2014/main" id="{CD840F9F-F0BC-ED91-A6ED-C9E6073B2878}"/>
              </a:ext>
            </a:extLst>
          </p:cNvPr>
          <p:cNvSpPr txBox="1"/>
          <p:nvPr/>
        </p:nvSpPr>
        <p:spPr>
          <a:xfrm>
            <a:off x="3764280" y="2236372"/>
            <a:ext cx="906934" cy="369332"/>
          </a:xfrm>
          <a:prstGeom prst="rect">
            <a:avLst/>
          </a:prstGeom>
          <a:noFill/>
        </p:spPr>
        <p:txBody>
          <a:bodyPr wrap="square" rtlCol="0">
            <a:spAutoFit/>
          </a:bodyPr>
          <a:lstStyle/>
          <a:p>
            <a:r>
              <a:rPr lang="es-AR" dirty="0"/>
              <a:t>30 - 34</a:t>
            </a:r>
          </a:p>
        </p:txBody>
      </p:sp>
      <p:sp>
        <p:nvSpPr>
          <p:cNvPr id="12" name="TextBox 11">
            <a:extLst>
              <a:ext uri="{FF2B5EF4-FFF2-40B4-BE49-F238E27FC236}">
                <a16:creationId xmlns:a16="http://schemas.microsoft.com/office/drawing/2014/main" id="{A88F5579-B9E7-8BB0-5D4D-9EBF2F8B99CD}"/>
              </a:ext>
            </a:extLst>
          </p:cNvPr>
          <p:cNvSpPr txBox="1"/>
          <p:nvPr/>
        </p:nvSpPr>
        <p:spPr>
          <a:xfrm>
            <a:off x="3203448" y="2841290"/>
            <a:ext cx="906934" cy="369332"/>
          </a:xfrm>
          <a:prstGeom prst="rect">
            <a:avLst/>
          </a:prstGeom>
          <a:noFill/>
        </p:spPr>
        <p:txBody>
          <a:bodyPr wrap="square" rtlCol="0">
            <a:spAutoFit/>
          </a:bodyPr>
          <a:lstStyle/>
          <a:p>
            <a:r>
              <a:rPr lang="es-AR" dirty="0"/>
              <a:t>25 - 29</a:t>
            </a:r>
          </a:p>
        </p:txBody>
      </p:sp>
      <p:sp>
        <p:nvSpPr>
          <p:cNvPr id="13" name="TextBox 12">
            <a:extLst>
              <a:ext uri="{FF2B5EF4-FFF2-40B4-BE49-F238E27FC236}">
                <a16:creationId xmlns:a16="http://schemas.microsoft.com/office/drawing/2014/main" id="{60A72AD9-645E-7DB8-6DDE-8BAD9A86D527}"/>
              </a:ext>
            </a:extLst>
          </p:cNvPr>
          <p:cNvSpPr txBox="1"/>
          <p:nvPr/>
        </p:nvSpPr>
        <p:spPr>
          <a:xfrm>
            <a:off x="4465320" y="1765200"/>
            <a:ext cx="906934" cy="369332"/>
          </a:xfrm>
          <a:prstGeom prst="rect">
            <a:avLst/>
          </a:prstGeom>
          <a:noFill/>
        </p:spPr>
        <p:txBody>
          <a:bodyPr wrap="square" rtlCol="0">
            <a:spAutoFit/>
          </a:bodyPr>
          <a:lstStyle/>
          <a:p>
            <a:r>
              <a:rPr lang="es-AR" dirty="0"/>
              <a:t>35 - 39</a:t>
            </a:r>
          </a:p>
        </p:txBody>
      </p:sp>
      <p:sp>
        <p:nvSpPr>
          <p:cNvPr id="14" name="TextBox 13">
            <a:extLst>
              <a:ext uri="{FF2B5EF4-FFF2-40B4-BE49-F238E27FC236}">
                <a16:creationId xmlns:a16="http://schemas.microsoft.com/office/drawing/2014/main" id="{6033CC59-13F2-95D8-BA8D-12AD8A5AE12D}"/>
              </a:ext>
            </a:extLst>
          </p:cNvPr>
          <p:cNvSpPr txBox="1"/>
          <p:nvPr/>
        </p:nvSpPr>
        <p:spPr>
          <a:xfrm>
            <a:off x="5189066" y="1395868"/>
            <a:ext cx="906934" cy="369332"/>
          </a:xfrm>
          <a:prstGeom prst="rect">
            <a:avLst/>
          </a:prstGeom>
          <a:noFill/>
        </p:spPr>
        <p:txBody>
          <a:bodyPr wrap="square" rtlCol="0">
            <a:spAutoFit/>
          </a:bodyPr>
          <a:lstStyle/>
          <a:p>
            <a:r>
              <a:rPr lang="es-AR" dirty="0"/>
              <a:t>40 -44</a:t>
            </a:r>
          </a:p>
        </p:txBody>
      </p:sp>
      <p:sp>
        <p:nvSpPr>
          <p:cNvPr id="15" name="TextBox 14">
            <a:extLst>
              <a:ext uri="{FF2B5EF4-FFF2-40B4-BE49-F238E27FC236}">
                <a16:creationId xmlns:a16="http://schemas.microsoft.com/office/drawing/2014/main" id="{2935BADC-EB4A-CA8D-9595-FDD08A03E726}"/>
              </a:ext>
            </a:extLst>
          </p:cNvPr>
          <p:cNvSpPr txBox="1"/>
          <p:nvPr/>
        </p:nvSpPr>
        <p:spPr>
          <a:xfrm>
            <a:off x="5850538" y="1042702"/>
            <a:ext cx="906934" cy="369332"/>
          </a:xfrm>
          <a:prstGeom prst="rect">
            <a:avLst/>
          </a:prstGeom>
          <a:noFill/>
        </p:spPr>
        <p:txBody>
          <a:bodyPr wrap="square" rtlCol="0">
            <a:spAutoFit/>
          </a:bodyPr>
          <a:lstStyle/>
          <a:p>
            <a:r>
              <a:rPr lang="es-AR" dirty="0"/>
              <a:t>45 - 49</a:t>
            </a:r>
          </a:p>
        </p:txBody>
      </p:sp>
      <p:sp>
        <p:nvSpPr>
          <p:cNvPr id="16" name="TextBox 15">
            <a:extLst>
              <a:ext uri="{FF2B5EF4-FFF2-40B4-BE49-F238E27FC236}">
                <a16:creationId xmlns:a16="http://schemas.microsoft.com/office/drawing/2014/main" id="{CE8B0B58-A330-6861-4B54-BFA8714B9B4B}"/>
              </a:ext>
            </a:extLst>
          </p:cNvPr>
          <p:cNvSpPr txBox="1"/>
          <p:nvPr/>
        </p:nvSpPr>
        <p:spPr>
          <a:xfrm>
            <a:off x="6504432" y="389814"/>
            <a:ext cx="906934" cy="369332"/>
          </a:xfrm>
          <a:prstGeom prst="rect">
            <a:avLst/>
          </a:prstGeom>
          <a:noFill/>
        </p:spPr>
        <p:txBody>
          <a:bodyPr wrap="square" rtlCol="0">
            <a:spAutoFit/>
          </a:bodyPr>
          <a:lstStyle/>
          <a:p>
            <a:r>
              <a:rPr lang="es-AR" dirty="0"/>
              <a:t>50 - 54</a:t>
            </a:r>
          </a:p>
        </p:txBody>
      </p:sp>
      <p:sp>
        <p:nvSpPr>
          <p:cNvPr id="17" name="TextBox 16">
            <a:extLst>
              <a:ext uri="{FF2B5EF4-FFF2-40B4-BE49-F238E27FC236}">
                <a16:creationId xmlns:a16="http://schemas.microsoft.com/office/drawing/2014/main" id="{E704FE52-DFE0-64F6-1BC1-766CDF95A643}"/>
              </a:ext>
            </a:extLst>
          </p:cNvPr>
          <p:cNvSpPr txBox="1"/>
          <p:nvPr/>
        </p:nvSpPr>
        <p:spPr>
          <a:xfrm>
            <a:off x="7199376" y="20482"/>
            <a:ext cx="906934" cy="369332"/>
          </a:xfrm>
          <a:prstGeom prst="rect">
            <a:avLst/>
          </a:prstGeom>
          <a:noFill/>
        </p:spPr>
        <p:txBody>
          <a:bodyPr wrap="square" rtlCol="0">
            <a:spAutoFit/>
          </a:bodyPr>
          <a:lstStyle/>
          <a:p>
            <a:r>
              <a:rPr lang="es-AR" dirty="0"/>
              <a:t>55 - 59</a:t>
            </a:r>
          </a:p>
        </p:txBody>
      </p:sp>
      <p:sp>
        <p:nvSpPr>
          <p:cNvPr id="18" name="TextBox 17">
            <a:extLst>
              <a:ext uri="{FF2B5EF4-FFF2-40B4-BE49-F238E27FC236}">
                <a16:creationId xmlns:a16="http://schemas.microsoft.com/office/drawing/2014/main" id="{AF30805C-93E7-BACF-19C1-94D996D6451D}"/>
              </a:ext>
            </a:extLst>
          </p:cNvPr>
          <p:cNvSpPr txBox="1"/>
          <p:nvPr/>
        </p:nvSpPr>
        <p:spPr>
          <a:xfrm>
            <a:off x="7971578" y="20482"/>
            <a:ext cx="906934" cy="369332"/>
          </a:xfrm>
          <a:prstGeom prst="rect">
            <a:avLst/>
          </a:prstGeom>
          <a:noFill/>
        </p:spPr>
        <p:txBody>
          <a:bodyPr wrap="square" rtlCol="0">
            <a:spAutoFit/>
          </a:bodyPr>
          <a:lstStyle/>
          <a:p>
            <a:r>
              <a:rPr lang="es-AR" dirty="0"/>
              <a:t>60 - 64</a:t>
            </a:r>
          </a:p>
        </p:txBody>
      </p:sp>
      <p:sp>
        <p:nvSpPr>
          <p:cNvPr id="19" name="TextBox 18">
            <a:extLst>
              <a:ext uri="{FF2B5EF4-FFF2-40B4-BE49-F238E27FC236}">
                <a16:creationId xmlns:a16="http://schemas.microsoft.com/office/drawing/2014/main" id="{0547D7F4-8E08-60E5-FD14-CB05AF857844}"/>
              </a:ext>
            </a:extLst>
          </p:cNvPr>
          <p:cNvSpPr txBox="1"/>
          <p:nvPr/>
        </p:nvSpPr>
        <p:spPr>
          <a:xfrm>
            <a:off x="8743780" y="256068"/>
            <a:ext cx="906934" cy="369332"/>
          </a:xfrm>
          <a:prstGeom prst="rect">
            <a:avLst/>
          </a:prstGeom>
          <a:noFill/>
        </p:spPr>
        <p:txBody>
          <a:bodyPr wrap="square" rtlCol="0">
            <a:spAutoFit/>
          </a:bodyPr>
          <a:lstStyle/>
          <a:p>
            <a:r>
              <a:rPr lang="es-AR" dirty="0"/>
              <a:t>65 - 69</a:t>
            </a:r>
          </a:p>
        </p:txBody>
      </p:sp>
      <p:sp>
        <p:nvSpPr>
          <p:cNvPr id="20" name="TextBox 19">
            <a:extLst>
              <a:ext uri="{FF2B5EF4-FFF2-40B4-BE49-F238E27FC236}">
                <a16:creationId xmlns:a16="http://schemas.microsoft.com/office/drawing/2014/main" id="{2FA403F8-2672-2045-A4E1-2113247CD7C1}"/>
              </a:ext>
            </a:extLst>
          </p:cNvPr>
          <p:cNvSpPr txBox="1"/>
          <p:nvPr/>
        </p:nvSpPr>
        <p:spPr>
          <a:xfrm>
            <a:off x="9415705" y="1412034"/>
            <a:ext cx="906934" cy="369332"/>
          </a:xfrm>
          <a:prstGeom prst="rect">
            <a:avLst/>
          </a:prstGeom>
          <a:noFill/>
        </p:spPr>
        <p:txBody>
          <a:bodyPr wrap="square" rtlCol="0">
            <a:spAutoFit/>
          </a:bodyPr>
          <a:lstStyle/>
          <a:p>
            <a:r>
              <a:rPr lang="es-AR" dirty="0"/>
              <a:t>70 - 74</a:t>
            </a:r>
          </a:p>
        </p:txBody>
      </p:sp>
      <p:sp>
        <p:nvSpPr>
          <p:cNvPr id="21" name="TextBox 20">
            <a:extLst>
              <a:ext uri="{FF2B5EF4-FFF2-40B4-BE49-F238E27FC236}">
                <a16:creationId xmlns:a16="http://schemas.microsoft.com/office/drawing/2014/main" id="{3CDFF907-AB74-652C-FD91-E1B85957FCCF}"/>
              </a:ext>
            </a:extLst>
          </p:cNvPr>
          <p:cNvSpPr txBox="1"/>
          <p:nvPr/>
        </p:nvSpPr>
        <p:spPr>
          <a:xfrm>
            <a:off x="10114634" y="2294119"/>
            <a:ext cx="906934" cy="369332"/>
          </a:xfrm>
          <a:prstGeom prst="rect">
            <a:avLst/>
          </a:prstGeom>
          <a:noFill/>
        </p:spPr>
        <p:txBody>
          <a:bodyPr wrap="square" rtlCol="0">
            <a:spAutoFit/>
          </a:bodyPr>
          <a:lstStyle/>
          <a:p>
            <a:r>
              <a:rPr lang="es-AR" dirty="0"/>
              <a:t>75 - 79</a:t>
            </a:r>
          </a:p>
        </p:txBody>
      </p:sp>
      <p:sp>
        <p:nvSpPr>
          <p:cNvPr id="22" name="TextBox 21">
            <a:extLst>
              <a:ext uri="{FF2B5EF4-FFF2-40B4-BE49-F238E27FC236}">
                <a16:creationId xmlns:a16="http://schemas.microsoft.com/office/drawing/2014/main" id="{875B40BB-806D-962C-7622-6BD8F4F1058C}"/>
              </a:ext>
            </a:extLst>
          </p:cNvPr>
          <p:cNvSpPr txBox="1"/>
          <p:nvPr/>
        </p:nvSpPr>
        <p:spPr>
          <a:xfrm>
            <a:off x="10906279" y="2304288"/>
            <a:ext cx="906934" cy="369332"/>
          </a:xfrm>
          <a:prstGeom prst="rect">
            <a:avLst/>
          </a:prstGeom>
          <a:noFill/>
        </p:spPr>
        <p:txBody>
          <a:bodyPr wrap="square" rtlCol="0">
            <a:spAutoFit/>
          </a:bodyPr>
          <a:lstStyle/>
          <a:p>
            <a:r>
              <a:rPr lang="es-AR" dirty="0"/>
              <a:t>&gt;80</a:t>
            </a:r>
          </a:p>
        </p:txBody>
      </p:sp>
    </p:spTree>
    <p:extLst>
      <p:ext uri="{BB962C8B-B14F-4D97-AF65-F5344CB8AC3E}">
        <p14:creationId xmlns:p14="http://schemas.microsoft.com/office/powerpoint/2010/main" val="342010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AA6935-AD8B-2228-C4B4-AF71AEC303FB}"/>
              </a:ext>
            </a:extLst>
          </p:cNvPr>
          <p:cNvSpPr>
            <a:spLocks noGrp="1"/>
          </p:cNvSpPr>
          <p:nvPr>
            <p:ph type="title"/>
          </p:nvPr>
        </p:nvSpPr>
        <p:spPr>
          <a:xfrm>
            <a:off x="1712743" y="1555780"/>
            <a:ext cx="8930747" cy="2110382"/>
          </a:xfrm>
        </p:spPr>
        <p:txBody>
          <a:bodyPr>
            <a:normAutofit/>
          </a:bodyPr>
          <a:lstStyle/>
          <a:p>
            <a:r>
              <a:rPr lang="es-AR" sz="4800" dirty="0"/>
              <a:t>FACTORES PROTECTORES</a:t>
            </a:r>
          </a:p>
        </p:txBody>
      </p:sp>
      <p:sp>
        <p:nvSpPr>
          <p:cNvPr id="6" name="Text Placeholder 5">
            <a:extLst>
              <a:ext uri="{FF2B5EF4-FFF2-40B4-BE49-F238E27FC236}">
                <a16:creationId xmlns:a16="http://schemas.microsoft.com/office/drawing/2014/main" id="{CD133E0B-E339-78FC-A932-591A9945E189}"/>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1438355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32210-F577-F0B0-DAA9-D88D8182BDDF}"/>
              </a:ext>
            </a:extLst>
          </p:cNvPr>
          <p:cNvSpPr>
            <a:spLocks noGrp="1"/>
          </p:cNvSpPr>
          <p:nvPr>
            <p:ph type="title"/>
          </p:nvPr>
        </p:nvSpPr>
        <p:spPr/>
        <p:txBody>
          <a:bodyPr/>
          <a:lstStyle/>
          <a:p>
            <a:r>
              <a:rPr lang="es-AR" dirty="0"/>
              <a:t>Factor Protector: Ingresos anuales</a:t>
            </a:r>
          </a:p>
        </p:txBody>
      </p:sp>
      <p:sp>
        <p:nvSpPr>
          <p:cNvPr id="7" name="Text Placeholder 6">
            <a:extLst>
              <a:ext uri="{FF2B5EF4-FFF2-40B4-BE49-F238E27FC236}">
                <a16:creationId xmlns:a16="http://schemas.microsoft.com/office/drawing/2014/main" id="{AB787DB0-1A2D-4829-4A6E-3AF39696DAC3}"/>
              </a:ext>
            </a:extLst>
          </p:cNvPr>
          <p:cNvSpPr>
            <a:spLocks noGrp="1"/>
          </p:cNvSpPr>
          <p:nvPr>
            <p:ph type="body" sz="half" idx="2"/>
          </p:nvPr>
        </p:nvSpPr>
        <p:spPr/>
        <p:txBody>
          <a:bodyPr/>
          <a:lstStyle/>
          <a:p>
            <a:r>
              <a:rPr lang="es-AR" b="0" i="0" dirty="0">
                <a:solidFill>
                  <a:srgbClr val="212121"/>
                </a:solidFill>
                <a:effectLst/>
                <a:latin typeface="Roboto" panose="02000000000000000000" pitchFamily="2" charset="0"/>
              </a:rPr>
              <a:t>Podemos observar que a mayor ingreso la presencia de pacientes sanos (No Diabéticos) aumenta, mientras que los Diabéticos se mantiene relativamente estable</a:t>
            </a:r>
          </a:p>
          <a:p>
            <a:r>
              <a:rPr lang="es-AR" dirty="0" err="1">
                <a:solidFill>
                  <a:srgbClr val="212121"/>
                </a:solidFill>
                <a:latin typeface="Roboto" panose="02000000000000000000" pitchFamily="2" charset="0"/>
              </a:rPr>
              <a:t>Correlacion</a:t>
            </a:r>
            <a:r>
              <a:rPr lang="es-AR" dirty="0">
                <a:solidFill>
                  <a:srgbClr val="212121"/>
                </a:solidFill>
                <a:latin typeface="Roboto" panose="02000000000000000000" pitchFamily="2" charset="0"/>
              </a:rPr>
              <a:t>: </a:t>
            </a:r>
            <a:r>
              <a:rPr lang="es-AR" b="1" dirty="0">
                <a:solidFill>
                  <a:srgbClr val="212121"/>
                </a:solidFill>
                <a:latin typeface="Roboto" panose="02000000000000000000" pitchFamily="2" charset="0"/>
              </a:rPr>
              <a:t>-0.16</a:t>
            </a:r>
            <a:endParaRPr lang="es-AR" b="1" dirty="0"/>
          </a:p>
        </p:txBody>
      </p:sp>
      <p:pic>
        <p:nvPicPr>
          <p:cNvPr id="10242" name="Picture 2">
            <a:extLst>
              <a:ext uri="{FF2B5EF4-FFF2-40B4-BE49-F238E27FC236}">
                <a16:creationId xmlns:a16="http://schemas.microsoft.com/office/drawing/2014/main" id="{426AAC5C-077E-2C26-3F09-6D5F6FFE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769" y="1322832"/>
            <a:ext cx="5137785" cy="406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35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85B01F-F19D-5E6C-F2AE-E41C458F55D4}"/>
              </a:ext>
            </a:extLst>
          </p:cNvPr>
          <p:cNvSpPr>
            <a:spLocks noGrp="1"/>
          </p:cNvSpPr>
          <p:nvPr>
            <p:ph type="title"/>
          </p:nvPr>
        </p:nvSpPr>
        <p:spPr/>
        <p:txBody>
          <a:bodyPr/>
          <a:lstStyle/>
          <a:p>
            <a:r>
              <a:rPr lang="es-AR" dirty="0"/>
              <a:t>Factor Protector: Actividad física habitual</a:t>
            </a:r>
          </a:p>
        </p:txBody>
      </p:sp>
      <p:sp>
        <p:nvSpPr>
          <p:cNvPr id="6" name="Text Placeholder 5">
            <a:extLst>
              <a:ext uri="{FF2B5EF4-FFF2-40B4-BE49-F238E27FC236}">
                <a16:creationId xmlns:a16="http://schemas.microsoft.com/office/drawing/2014/main" id="{CAB6C1F5-C95D-22F8-F6CC-CEDA54C23992}"/>
              </a:ext>
            </a:extLst>
          </p:cNvPr>
          <p:cNvSpPr>
            <a:spLocks noGrp="1"/>
          </p:cNvSpPr>
          <p:nvPr>
            <p:ph type="body" sz="half" idx="2"/>
          </p:nvPr>
        </p:nvSpPr>
        <p:spPr>
          <a:xfrm>
            <a:off x="1484311" y="5299602"/>
            <a:ext cx="10018711" cy="918317"/>
          </a:xfrm>
        </p:spPr>
        <p:txBody>
          <a:bodyPr>
            <a:normAutofit/>
          </a:bodyPr>
          <a:lstStyle/>
          <a:p>
            <a:r>
              <a:rPr lang="es-AR" b="0" i="0" dirty="0">
                <a:solidFill>
                  <a:srgbClr val="212121"/>
                </a:solidFill>
                <a:effectLst/>
                <a:latin typeface="Roboto" panose="02000000000000000000" pitchFamily="2" charset="0"/>
              </a:rPr>
              <a:t>Al graficar los pacientes con hábitos de practica de actividad física semanal, notamos que al no tener buenas practicas de salud, en este caso actividad física, la proporción de pacientes con diabetes aumenta proporcionalmente.</a:t>
            </a:r>
          </a:p>
          <a:p>
            <a:r>
              <a:rPr lang="es-AR" dirty="0"/>
              <a:t>Correlación: </a:t>
            </a:r>
            <a:r>
              <a:rPr lang="es-AR" b="1" dirty="0"/>
              <a:t>-0.12</a:t>
            </a:r>
          </a:p>
        </p:txBody>
      </p:sp>
      <p:pic>
        <p:nvPicPr>
          <p:cNvPr id="9218" name="Picture 2">
            <a:extLst>
              <a:ext uri="{FF2B5EF4-FFF2-40B4-BE49-F238E27FC236}">
                <a16:creationId xmlns:a16="http://schemas.microsoft.com/office/drawing/2014/main" id="{B5974913-4E1E-448C-4A0D-2B6D95438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626" y="717214"/>
            <a:ext cx="7652748" cy="389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956C-1D41-7E50-ECC3-B05FD7B9D5E3}"/>
              </a:ext>
            </a:extLst>
          </p:cNvPr>
          <p:cNvSpPr>
            <a:spLocks noGrp="1"/>
          </p:cNvSpPr>
          <p:nvPr>
            <p:ph type="title"/>
          </p:nvPr>
        </p:nvSpPr>
        <p:spPr>
          <a:xfrm>
            <a:off x="1603183" y="45719"/>
            <a:ext cx="10018713" cy="731520"/>
          </a:xfrm>
        </p:spPr>
        <p:txBody>
          <a:bodyPr/>
          <a:lstStyle/>
          <a:p>
            <a:r>
              <a:rPr lang="es-AR" dirty="0"/>
              <a:t>AGENDA</a:t>
            </a:r>
          </a:p>
        </p:txBody>
      </p:sp>
      <p:sp>
        <p:nvSpPr>
          <p:cNvPr id="3" name="Content Placeholder 2">
            <a:extLst>
              <a:ext uri="{FF2B5EF4-FFF2-40B4-BE49-F238E27FC236}">
                <a16:creationId xmlns:a16="http://schemas.microsoft.com/office/drawing/2014/main" id="{91462B27-C74A-70F5-8BD9-EC254EF1E84F}"/>
              </a:ext>
            </a:extLst>
          </p:cNvPr>
          <p:cNvSpPr>
            <a:spLocks noGrp="1"/>
          </p:cNvSpPr>
          <p:nvPr>
            <p:ph idx="1"/>
          </p:nvPr>
        </p:nvSpPr>
        <p:spPr>
          <a:xfrm>
            <a:off x="2554158" y="713231"/>
            <a:ext cx="10220010" cy="6574535"/>
          </a:xfrm>
        </p:spPr>
        <p:txBody>
          <a:bodyPr>
            <a:normAutofit fontScale="62500" lnSpcReduction="20000"/>
          </a:bodyPr>
          <a:lstStyle/>
          <a:p>
            <a:r>
              <a:rPr lang="es-AR" dirty="0"/>
              <a:t>Motivación y Audiencia														3</a:t>
            </a:r>
          </a:p>
          <a:p>
            <a:r>
              <a:rPr lang="es-AR" dirty="0"/>
              <a:t>Contexto Comercial y Objetivo													4</a:t>
            </a:r>
          </a:p>
          <a:p>
            <a:r>
              <a:rPr lang="es-AR" dirty="0"/>
              <a:t>Preguntas e Hipótesis														5</a:t>
            </a:r>
          </a:p>
          <a:p>
            <a:r>
              <a:rPr lang="es-AR" dirty="0"/>
              <a:t>Dataset																	6</a:t>
            </a:r>
          </a:p>
          <a:p>
            <a:r>
              <a:rPr lang="es-AR" dirty="0"/>
              <a:t>EDA																	7</a:t>
            </a:r>
          </a:p>
          <a:p>
            <a:pPr lvl="1"/>
            <a:r>
              <a:rPr lang="es-AR" dirty="0"/>
              <a:t>Variables con correlación relevante												</a:t>
            </a:r>
            <a:r>
              <a:rPr lang="es-AR" sz="2400" dirty="0"/>
              <a:t>8</a:t>
            </a:r>
          </a:p>
          <a:p>
            <a:pPr lvl="1"/>
            <a:r>
              <a:rPr lang="es-AR" dirty="0"/>
              <a:t>Factores de Riesgo														</a:t>
            </a:r>
            <a:r>
              <a:rPr lang="es-AR" sz="2400" dirty="0"/>
              <a:t>9</a:t>
            </a:r>
          </a:p>
          <a:p>
            <a:pPr lvl="2"/>
            <a:r>
              <a:rPr lang="es-AR" dirty="0"/>
              <a:t>Percepción de salud general												</a:t>
            </a:r>
            <a:r>
              <a:rPr lang="es-AR" sz="2400" dirty="0"/>
              <a:t>10</a:t>
            </a:r>
          </a:p>
          <a:p>
            <a:pPr lvl="2"/>
            <a:r>
              <a:rPr lang="es-AR" dirty="0"/>
              <a:t>Hipertensión														</a:t>
            </a:r>
            <a:r>
              <a:rPr lang="es-AR" sz="2400" dirty="0"/>
              <a:t>11</a:t>
            </a:r>
          </a:p>
          <a:p>
            <a:pPr lvl="2"/>
            <a:r>
              <a:rPr lang="es-AR" dirty="0"/>
              <a:t>Colesterol + Hipertensión													</a:t>
            </a:r>
            <a:r>
              <a:rPr lang="es-AR" sz="2400" dirty="0"/>
              <a:t>12</a:t>
            </a:r>
          </a:p>
          <a:p>
            <a:pPr lvl="2"/>
            <a:r>
              <a:rPr lang="es-AR" dirty="0"/>
              <a:t>BMI															</a:t>
            </a:r>
            <a:r>
              <a:rPr lang="es-AR" sz="2400" dirty="0"/>
              <a:t>13</a:t>
            </a:r>
          </a:p>
          <a:p>
            <a:pPr lvl="2"/>
            <a:r>
              <a:rPr lang="es-AR" dirty="0"/>
              <a:t>Dificultad al Caminar													</a:t>
            </a:r>
            <a:r>
              <a:rPr lang="es-AR" sz="2700" dirty="0"/>
              <a:t>14</a:t>
            </a:r>
          </a:p>
          <a:p>
            <a:pPr lvl="2"/>
            <a:r>
              <a:rPr lang="es-AR" dirty="0"/>
              <a:t>Edad															</a:t>
            </a:r>
            <a:r>
              <a:rPr lang="es-AR" sz="2700" dirty="0"/>
              <a:t>15</a:t>
            </a:r>
          </a:p>
          <a:p>
            <a:pPr lvl="2"/>
            <a:r>
              <a:rPr lang="es-AR" dirty="0"/>
              <a:t>Enfermedad Cardiaca + Edad												</a:t>
            </a:r>
            <a:r>
              <a:rPr lang="es-AR" sz="2700" dirty="0"/>
              <a:t>16</a:t>
            </a:r>
          </a:p>
          <a:p>
            <a:pPr lvl="1"/>
            <a:r>
              <a:rPr lang="es-AR" dirty="0"/>
              <a:t>Factores Protectores														</a:t>
            </a:r>
            <a:r>
              <a:rPr lang="es-AR" sz="2700" dirty="0"/>
              <a:t>17</a:t>
            </a:r>
          </a:p>
          <a:p>
            <a:pPr lvl="2"/>
            <a:r>
              <a:rPr lang="es-AR" dirty="0"/>
              <a:t>Ingresos															</a:t>
            </a:r>
            <a:r>
              <a:rPr lang="es-AR" sz="2700" dirty="0"/>
              <a:t>18</a:t>
            </a:r>
          </a:p>
          <a:p>
            <a:pPr lvl="2"/>
            <a:r>
              <a:rPr lang="es-AR" dirty="0"/>
              <a:t>Actividad Física														</a:t>
            </a:r>
            <a:r>
              <a:rPr lang="es-AR" sz="2700" dirty="0"/>
              <a:t>19</a:t>
            </a:r>
          </a:p>
          <a:p>
            <a:pPr lvl="2"/>
            <a:r>
              <a:rPr lang="es-AR" dirty="0"/>
              <a:t>Educación															</a:t>
            </a:r>
            <a:r>
              <a:rPr lang="es-AR" sz="3100" dirty="0"/>
              <a:t>20</a:t>
            </a:r>
          </a:p>
          <a:p>
            <a:r>
              <a:rPr lang="es-AR" dirty="0"/>
              <a:t>Insights																	21</a:t>
            </a:r>
          </a:p>
          <a:p>
            <a:pPr lvl="1"/>
            <a:endParaRPr lang="es-AR" dirty="0"/>
          </a:p>
          <a:p>
            <a:pPr lvl="1"/>
            <a:endParaRPr lang="es-AR" dirty="0"/>
          </a:p>
        </p:txBody>
      </p:sp>
    </p:spTree>
    <p:extLst>
      <p:ext uri="{BB962C8B-B14F-4D97-AF65-F5344CB8AC3E}">
        <p14:creationId xmlns:p14="http://schemas.microsoft.com/office/powerpoint/2010/main" val="354245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32210-F577-F0B0-DAA9-D88D8182BDDF}"/>
              </a:ext>
            </a:extLst>
          </p:cNvPr>
          <p:cNvSpPr>
            <a:spLocks noGrp="1"/>
          </p:cNvSpPr>
          <p:nvPr>
            <p:ph type="title"/>
          </p:nvPr>
        </p:nvSpPr>
        <p:spPr>
          <a:xfrm>
            <a:off x="980929" y="1752599"/>
            <a:ext cx="5426158" cy="1371600"/>
          </a:xfrm>
        </p:spPr>
        <p:txBody>
          <a:bodyPr/>
          <a:lstStyle/>
          <a:p>
            <a:r>
              <a:rPr lang="es-AR" dirty="0"/>
              <a:t>Factor Protector: Educación</a:t>
            </a:r>
          </a:p>
        </p:txBody>
      </p:sp>
      <p:sp>
        <p:nvSpPr>
          <p:cNvPr id="7" name="Text Placeholder 6">
            <a:extLst>
              <a:ext uri="{FF2B5EF4-FFF2-40B4-BE49-F238E27FC236}">
                <a16:creationId xmlns:a16="http://schemas.microsoft.com/office/drawing/2014/main" id="{AB787DB0-1A2D-4829-4A6E-3AF39696DAC3}"/>
              </a:ext>
            </a:extLst>
          </p:cNvPr>
          <p:cNvSpPr>
            <a:spLocks noGrp="1"/>
          </p:cNvSpPr>
          <p:nvPr>
            <p:ph type="body" sz="half" idx="2"/>
          </p:nvPr>
        </p:nvSpPr>
        <p:spPr>
          <a:xfrm>
            <a:off x="980929" y="3124199"/>
            <a:ext cx="5426158" cy="1828800"/>
          </a:xfrm>
        </p:spPr>
        <p:txBody>
          <a:bodyPr/>
          <a:lstStyle/>
          <a:p>
            <a:r>
              <a:rPr lang="es-AR" b="0" i="0" dirty="0">
                <a:solidFill>
                  <a:srgbClr val="212121"/>
                </a:solidFill>
                <a:effectLst/>
                <a:latin typeface="Roboto" panose="02000000000000000000" pitchFamily="2" charset="0"/>
              </a:rPr>
              <a:t>Podemos observar que a mayor educación la presencia de pacientes sanos (No Diabéticos) aumenta, mientras que los Diabéticos se mantiene relativamente estable</a:t>
            </a:r>
          </a:p>
          <a:p>
            <a:r>
              <a:rPr lang="es-AR" dirty="0">
                <a:solidFill>
                  <a:srgbClr val="212121"/>
                </a:solidFill>
                <a:latin typeface="Roboto" panose="02000000000000000000" pitchFamily="2" charset="0"/>
              </a:rPr>
              <a:t>Correlación: </a:t>
            </a:r>
            <a:r>
              <a:rPr lang="es-AR" b="1" dirty="0">
                <a:solidFill>
                  <a:srgbClr val="212121"/>
                </a:solidFill>
                <a:latin typeface="Roboto" panose="02000000000000000000" pitchFamily="2" charset="0"/>
              </a:rPr>
              <a:t>-0.12</a:t>
            </a:r>
            <a:endParaRPr lang="es-AR" b="1" dirty="0"/>
          </a:p>
        </p:txBody>
      </p:sp>
      <p:pic>
        <p:nvPicPr>
          <p:cNvPr id="11266" name="Picture 2">
            <a:extLst>
              <a:ext uri="{FF2B5EF4-FFF2-40B4-BE49-F238E27FC236}">
                <a16:creationId xmlns:a16="http://schemas.microsoft.com/office/drawing/2014/main" id="{60E86A79-7A0A-58FC-868F-8AB0B162A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927" y="1503617"/>
            <a:ext cx="57054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60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2E2289-00AF-EFC6-CB73-B6920323B773}"/>
              </a:ext>
            </a:extLst>
          </p:cNvPr>
          <p:cNvSpPr>
            <a:spLocks noGrp="1"/>
          </p:cNvSpPr>
          <p:nvPr>
            <p:ph type="title"/>
          </p:nvPr>
        </p:nvSpPr>
        <p:spPr>
          <a:xfrm>
            <a:off x="1484310" y="246888"/>
            <a:ext cx="10018713" cy="755903"/>
          </a:xfrm>
        </p:spPr>
        <p:txBody>
          <a:bodyPr>
            <a:normAutofit/>
          </a:bodyPr>
          <a:lstStyle/>
          <a:p>
            <a:r>
              <a:rPr lang="es-AR" dirty="0"/>
              <a:t>Recomendaciones basadas en Insights</a:t>
            </a:r>
          </a:p>
        </p:txBody>
      </p:sp>
      <p:sp>
        <p:nvSpPr>
          <p:cNvPr id="6" name="Content Placeholder 5">
            <a:extLst>
              <a:ext uri="{FF2B5EF4-FFF2-40B4-BE49-F238E27FC236}">
                <a16:creationId xmlns:a16="http://schemas.microsoft.com/office/drawing/2014/main" id="{807EF9FE-B6FA-E325-597B-86EF063E5046}"/>
              </a:ext>
            </a:extLst>
          </p:cNvPr>
          <p:cNvSpPr>
            <a:spLocks noGrp="1"/>
          </p:cNvSpPr>
          <p:nvPr>
            <p:ph idx="1"/>
          </p:nvPr>
        </p:nvSpPr>
        <p:spPr>
          <a:xfrm>
            <a:off x="1484310" y="813816"/>
            <a:ext cx="10018713" cy="5797296"/>
          </a:xfrm>
        </p:spPr>
        <p:txBody>
          <a:bodyPr>
            <a:normAutofit fontScale="55000" lnSpcReduction="20000"/>
          </a:bodyPr>
          <a:lstStyle/>
          <a:p>
            <a:pPr algn="l"/>
            <a:r>
              <a:rPr lang="es-AR" sz="2500" b="0" i="0" dirty="0">
                <a:solidFill>
                  <a:srgbClr val="212121"/>
                </a:solidFill>
                <a:effectLst/>
                <a:latin typeface="Roboto" panose="02000000000000000000" pitchFamily="2" charset="0"/>
              </a:rPr>
              <a:t>Dentro de las variables que generan una mayor correlación con la enfermedad podemos observar con mayor presencia </a:t>
            </a:r>
            <a:r>
              <a:rPr lang="es-AR" sz="2500" i="0" dirty="0">
                <a:solidFill>
                  <a:srgbClr val="212121"/>
                </a:solidFill>
                <a:effectLst/>
                <a:latin typeface="Roboto" panose="02000000000000000000" pitchFamily="2" charset="0"/>
              </a:rPr>
              <a:t>la</a:t>
            </a:r>
            <a:r>
              <a:rPr lang="es-AR" sz="2500" b="1" i="0" dirty="0">
                <a:solidFill>
                  <a:srgbClr val="212121"/>
                </a:solidFill>
                <a:effectLst/>
                <a:latin typeface="Roboto" panose="02000000000000000000" pitchFamily="2" charset="0"/>
              </a:rPr>
              <a:t> </a:t>
            </a:r>
            <a:r>
              <a:rPr lang="es-AR" sz="2500" b="1" i="0" dirty="0">
                <a:solidFill>
                  <a:srgbClr val="FF0000"/>
                </a:solidFill>
                <a:effectLst/>
                <a:latin typeface="Roboto" panose="02000000000000000000" pitchFamily="2" charset="0"/>
              </a:rPr>
              <a:t>percepción del individuo en su salud general</a:t>
            </a:r>
            <a:r>
              <a:rPr lang="es-AR" sz="2500" b="0" i="0" dirty="0">
                <a:solidFill>
                  <a:srgbClr val="212121"/>
                </a:solidFill>
                <a:effectLst/>
                <a:latin typeface="Roboto" panose="02000000000000000000" pitchFamily="2" charset="0"/>
              </a:rPr>
              <a:t>, presencia de </a:t>
            </a:r>
            <a:r>
              <a:rPr lang="es-AR" sz="2500" b="1" i="0" dirty="0">
                <a:solidFill>
                  <a:srgbClr val="FF0000"/>
                </a:solidFill>
                <a:effectLst/>
                <a:latin typeface="Roboto" panose="02000000000000000000" pitchFamily="2" charset="0"/>
              </a:rPr>
              <a:t>hipertensión arterial</a:t>
            </a:r>
            <a:r>
              <a:rPr lang="es-AR" sz="2500" b="0" i="0" dirty="0">
                <a:solidFill>
                  <a:srgbClr val="212121"/>
                </a:solidFill>
                <a:effectLst/>
                <a:latin typeface="Roboto" panose="02000000000000000000" pitchFamily="2" charset="0"/>
              </a:rPr>
              <a:t>, </a:t>
            </a:r>
            <a:r>
              <a:rPr lang="es-AR" sz="2500" b="1" i="0" dirty="0">
                <a:solidFill>
                  <a:srgbClr val="FF0000"/>
                </a:solidFill>
                <a:effectLst/>
                <a:latin typeface="Roboto" panose="02000000000000000000" pitchFamily="2" charset="0"/>
              </a:rPr>
              <a:t>índice de masa corporal</a:t>
            </a:r>
            <a:r>
              <a:rPr lang="es-AR" sz="2500" b="0" i="0" dirty="0">
                <a:solidFill>
                  <a:srgbClr val="212121"/>
                </a:solidFill>
                <a:effectLst/>
                <a:latin typeface="Roboto" panose="02000000000000000000" pitchFamily="2" charset="0"/>
              </a:rPr>
              <a:t> y </a:t>
            </a:r>
            <a:r>
              <a:rPr lang="es-AR" sz="2500" b="1" i="0" dirty="0">
                <a:solidFill>
                  <a:srgbClr val="FF0000"/>
                </a:solidFill>
                <a:effectLst/>
                <a:latin typeface="Roboto" panose="02000000000000000000" pitchFamily="2" charset="0"/>
              </a:rPr>
              <a:t>dificultad al caminar</a:t>
            </a:r>
            <a:r>
              <a:rPr lang="es-AR" sz="2500" b="0" i="0" dirty="0">
                <a:solidFill>
                  <a:srgbClr val="212121"/>
                </a:solidFill>
                <a:effectLst/>
                <a:latin typeface="Roboto" panose="02000000000000000000" pitchFamily="2" charset="0"/>
              </a:rPr>
              <a:t>, </a:t>
            </a:r>
            <a:r>
              <a:rPr lang="es-AR" sz="2500" b="1" i="0" dirty="0">
                <a:solidFill>
                  <a:srgbClr val="FF0000"/>
                </a:solidFill>
                <a:effectLst/>
                <a:latin typeface="Roboto" panose="02000000000000000000" pitchFamily="2" charset="0"/>
              </a:rPr>
              <a:t>hipercolesterolemia</a:t>
            </a:r>
            <a:r>
              <a:rPr lang="es-AR" sz="2500" b="0" i="0" dirty="0">
                <a:solidFill>
                  <a:srgbClr val="212121"/>
                </a:solidFill>
                <a:effectLst/>
                <a:latin typeface="Roboto" panose="02000000000000000000" pitchFamily="2" charset="0"/>
              </a:rPr>
              <a:t> y la </a:t>
            </a:r>
            <a:r>
              <a:rPr lang="es-AR" sz="2500" b="1" i="0" dirty="0">
                <a:solidFill>
                  <a:srgbClr val="FF0000"/>
                </a:solidFill>
                <a:effectLst/>
                <a:latin typeface="Roboto" panose="02000000000000000000" pitchFamily="2" charset="0"/>
              </a:rPr>
              <a:t>edad</a:t>
            </a:r>
            <a:r>
              <a:rPr lang="es-AR" sz="2500" b="0" i="0" dirty="0">
                <a:solidFill>
                  <a:srgbClr val="212121"/>
                </a:solidFill>
                <a:effectLst/>
                <a:latin typeface="Roboto" panose="02000000000000000000" pitchFamily="2" charset="0"/>
              </a:rPr>
              <a:t> con </a:t>
            </a:r>
            <a:r>
              <a:rPr lang="es-AR" sz="2500" b="1" i="0" dirty="0">
                <a:solidFill>
                  <a:srgbClr val="FF0000"/>
                </a:solidFill>
                <a:effectLst/>
                <a:latin typeface="Roboto" panose="02000000000000000000" pitchFamily="2" charset="0"/>
              </a:rPr>
              <a:t>antecedente de infarto de miocardio</a:t>
            </a:r>
            <a:r>
              <a:rPr lang="es-AR" sz="2500" b="0" i="0" dirty="0">
                <a:solidFill>
                  <a:srgbClr val="212121"/>
                </a:solidFill>
                <a:effectLst/>
                <a:latin typeface="Roboto" panose="02000000000000000000" pitchFamily="2" charset="0"/>
              </a:rPr>
              <a:t>. Por otro lado, el </a:t>
            </a:r>
            <a:r>
              <a:rPr lang="es-AR" sz="2500" b="1" i="0" dirty="0">
                <a:solidFill>
                  <a:schemeClr val="accent2">
                    <a:lumMod val="75000"/>
                  </a:schemeClr>
                </a:solidFill>
                <a:effectLst/>
                <a:latin typeface="Roboto" panose="02000000000000000000" pitchFamily="2" charset="0"/>
              </a:rPr>
              <a:t>Ingreso</a:t>
            </a:r>
            <a:r>
              <a:rPr lang="es-AR" sz="2500" b="0" i="0" dirty="0">
                <a:solidFill>
                  <a:srgbClr val="212121"/>
                </a:solidFill>
                <a:effectLst/>
                <a:latin typeface="Roboto" panose="02000000000000000000" pitchFamily="2" charset="0"/>
              </a:rPr>
              <a:t>, la </a:t>
            </a:r>
            <a:r>
              <a:rPr lang="es-AR" sz="2500" b="1" i="0" dirty="0">
                <a:solidFill>
                  <a:schemeClr val="accent2">
                    <a:lumMod val="75000"/>
                  </a:schemeClr>
                </a:solidFill>
                <a:effectLst/>
                <a:latin typeface="Roboto" panose="02000000000000000000" pitchFamily="2" charset="0"/>
              </a:rPr>
              <a:t>educación</a:t>
            </a:r>
            <a:r>
              <a:rPr lang="es-AR" sz="2500" b="0" i="0" dirty="0">
                <a:solidFill>
                  <a:srgbClr val="212121"/>
                </a:solidFill>
                <a:effectLst/>
                <a:latin typeface="Roboto" panose="02000000000000000000" pitchFamily="2" charset="0"/>
              </a:rPr>
              <a:t> y la </a:t>
            </a:r>
            <a:r>
              <a:rPr lang="es-AR" sz="2500" b="1" i="0" dirty="0">
                <a:solidFill>
                  <a:schemeClr val="accent2">
                    <a:lumMod val="75000"/>
                  </a:schemeClr>
                </a:solidFill>
                <a:effectLst/>
                <a:latin typeface="Roboto" panose="02000000000000000000" pitchFamily="2" charset="0"/>
              </a:rPr>
              <a:t>realización de actividad física</a:t>
            </a:r>
            <a:r>
              <a:rPr lang="es-AR" sz="2500" b="0" i="0" dirty="0">
                <a:solidFill>
                  <a:srgbClr val="212121"/>
                </a:solidFill>
                <a:effectLst/>
                <a:latin typeface="Roboto" panose="02000000000000000000" pitchFamily="2" charset="0"/>
              </a:rPr>
              <a:t> serian las variables con correlación negativa más relevante.</a:t>
            </a:r>
          </a:p>
          <a:p>
            <a:pPr algn="l"/>
            <a:r>
              <a:rPr lang="es-AR" sz="2500" b="0" i="0" dirty="0">
                <a:solidFill>
                  <a:srgbClr val="212121"/>
                </a:solidFill>
                <a:effectLst/>
                <a:latin typeface="Roboto" panose="02000000000000000000" pitchFamily="2" charset="0"/>
              </a:rPr>
              <a:t>Como </a:t>
            </a:r>
            <a:r>
              <a:rPr lang="es-AR" sz="2500" b="1" i="0" dirty="0">
                <a:solidFill>
                  <a:srgbClr val="212121"/>
                </a:solidFill>
                <a:effectLst/>
                <a:latin typeface="Roboto" panose="02000000000000000000" pitchFamily="2" charset="0"/>
              </a:rPr>
              <a:t>primera recomendación </a:t>
            </a:r>
            <a:r>
              <a:rPr lang="es-AR" sz="2500" b="0" i="0" dirty="0">
                <a:solidFill>
                  <a:srgbClr val="212121"/>
                </a:solidFill>
                <a:effectLst/>
                <a:latin typeface="Roboto" panose="02000000000000000000" pitchFamily="2" charset="0"/>
              </a:rPr>
              <a:t>podemos decir que se debería </a:t>
            </a:r>
            <a:r>
              <a:rPr lang="es-AR" sz="2500" b="1" i="0" dirty="0">
                <a:solidFill>
                  <a:srgbClr val="212121"/>
                </a:solidFill>
                <a:effectLst/>
                <a:latin typeface="Roboto" panose="02000000000000000000" pitchFamily="2" charset="0"/>
              </a:rPr>
              <a:t>acudir todos los años al médico para realizar los controles de rutina</a:t>
            </a:r>
            <a:r>
              <a:rPr lang="es-AR" sz="2500" b="0" i="0" dirty="0">
                <a:solidFill>
                  <a:srgbClr val="212121"/>
                </a:solidFill>
                <a:effectLst/>
                <a:latin typeface="Roboto" panose="02000000000000000000" pitchFamily="2" charset="0"/>
              </a:rPr>
              <a:t> y </a:t>
            </a:r>
            <a:r>
              <a:rPr lang="es-AR" sz="2500" b="1" i="0" dirty="0">
                <a:solidFill>
                  <a:srgbClr val="212121"/>
                </a:solidFill>
                <a:effectLst/>
                <a:latin typeface="Roboto" panose="02000000000000000000" pitchFamily="2" charset="0"/>
              </a:rPr>
              <a:t>revisar la presión arterial </a:t>
            </a:r>
            <a:r>
              <a:rPr lang="es-AR" sz="2500" b="0" i="0" dirty="0">
                <a:solidFill>
                  <a:srgbClr val="212121"/>
                </a:solidFill>
                <a:effectLst/>
                <a:latin typeface="Roboto" panose="02000000000000000000" pitchFamily="2" charset="0"/>
              </a:rPr>
              <a:t>donde si vemos que es alta, siempre realicemos una comparación con nuestros </a:t>
            </a:r>
            <a:r>
              <a:rPr lang="es-AR" sz="2500" b="1" i="0" dirty="0">
                <a:solidFill>
                  <a:srgbClr val="212121"/>
                </a:solidFill>
                <a:effectLst/>
                <a:latin typeface="Roboto" panose="02000000000000000000" pitchFamily="2" charset="0"/>
              </a:rPr>
              <a:t>niveles de colesterol</a:t>
            </a:r>
            <a:r>
              <a:rPr lang="es-AR" sz="2500" b="0" i="0" dirty="0">
                <a:solidFill>
                  <a:srgbClr val="212121"/>
                </a:solidFill>
                <a:effectLst/>
                <a:latin typeface="Roboto" panose="02000000000000000000" pitchFamily="2" charset="0"/>
              </a:rPr>
              <a:t>, ya que si son altos estamos en presencia de un patrón que se repite dentro de los pacientes con diabetes y deberíamos realizarnos los estudios correspondientes para su detección.</a:t>
            </a:r>
          </a:p>
          <a:p>
            <a:pPr algn="l"/>
            <a:r>
              <a:rPr lang="es-AR" sz="2500" b="0" i="0" dirty="0">
                <a:solidFill>
                  <a:srgbClr val="212121"/>
                </a:solidFill>
                <a:effectLst/>
                <a:latin typeface="Roboto" panose="02000000000000000000" pitchFamily="2" charset="0"/>
              </a:rPr>
              <a:t>Si ahora tomamos otra variable con correlación positiva donde vemos que </a:t>
            </a:r>
            <a:r>
              <a:rPr lang="es-AR" sz="2500" b="1" i="0" dirty="0">
                <a:solidFill>
                  <a:srgbClr val="212121"/>
                </a:solidFill>
                <a:effectLst/>
                <a:latin typeface="Roboto" panose="02000000000000000000" pitchFamily="2" charset="0"/>
              </a:rPr>
              <a:t>a mayor edad</a:t>
            </a:r>
            <a:r>
              <a:rPr lang="es-AR" sz="2500" b="0" i="0" dirty="0">
                <a:solidFill>
                  <a:srgbClr val="212121"/>
                </a:solidFill>
                <a:effectLst/>
                <a:latin typeface="Roboto" panose="02000000000000000000" pitchFamily="2" charset="0"/>
              </a:rPr>
              <a:t>, hay mayor cantidad de pacientes diabéticos, (es decir, su mediana se encuentra entre 55 y 69) se recomienda </a:t>
            </a:r>
            <a:r>
              <a:rPr lang="es-AR" sz="2500" b="1" i="0" dirty="0">
                <a:solidFill>
                  <a:srgbClr val="212121"/>
                </a:solidFill>
                <a:effectLst/>
                <a:latin typeface="Roboto" panose="02000000000000000000" pitchFamily="2" charset="0"/>
              </a:rPr>
              <a:t>aumentar la cantidad de controles médicos rutinarios </a:t>
            </a:r>
            <a:r>
              <a:rPr lang="es-AR" sz="2500" b="0" i="0" dirty="0">
                <a:solidFill>
                  <a:srgbClr val="212121"/>
                </a:solidFill>
                <a:effectLst/>
                <a:latin typeface="Roboto" panose="02000000000000000000" pitchFamily="2" charset="0"/>
              </a:rPr>
              <a:t>dado que no solo el riesgo de contraer la enfermedad es mayor, sino que también en este rango etario se encuentran la mayoría de los pacientes diabéticos con enfermedades cardiacas (lógicamente también recomendamos un aumento en los controles médicos en el caso de tener cualquier enfermedad cardiaca sin importar la edad).</a:t>
            </a:r>
          </a:p>
          <a:p>
            <a:pPr algn="l"/>
            <a:r>
              <a:rPr lang="es-AR" sz="2500" b="0" i="0" dirty="0">
                <a:solidFill>
                  <a:srgbClr val="212121"/>
                </a:solidFill>
                <a:effectLst/>
                <a:latin typeface="Roboto" panose="02000000000000000000" pitchFamily="2" charset="0"/>
              </a:rPr>
              <a:t>Analizando la variable del Índice de masa corporal (IMC) podemos comprender que a medida que el IMC es mayor, la proporción de pacientes con diabetes aumenta, por lo que recomendamos educarnos para poder tener los conocimientos necesarios que permitan </a:t>
            </a:r>
            <a:r>
              <a:rPr lang="es-AR" sz="2500" b="1" i="0" dirty="0">
                <a:solidFill>
                  <a:srgbClr val="212121"/>
                </a:solidFill>
                <a:effectLst/>
                <a:latin typeface="Roboto" panose="02000000000000000000" pitchFamily="2" charset="0"/>
              </a:rPr>
              <a:t>mantener una dieta sana </a:t>
            </a:r>
            <a:r>
              <a:rPr lang="es-AR" sz="2500" b="0" i="0" dirty="0">
                <a:solidFill>
                  <a:srgbClr val="212121"/>
                </a:solidFill>
                <a:effectLst/>
                <a:latin typeface="Roboto" panose="02000000000000000000" pitchFamily="2" charset="0"/>
              </a:rPr>
              <a:t>y </a:t>
            </a:r>
            <a:r>
              <a:rPr lang="es-AR" sz="2500" b="1" i="0" dirty="0">
                <a:solidFill>
                  <a:srgbClr val="212121"/>
                </a:solidFill>
                <a:effectLst/>
                <a:latin typeface="Roboto" panose="02000000000000000000" pitchFamily="2" charset="0"/>
              </a:rPr>
              <a:t>realizar ejercicio regularmente </a:t>
            </a:r>
            <a:r>
              <a:rPr lang="es-AR" sz="2500" b="0" i="0" dirty="0">
                <a:solidFill>
                  <a:srgbClr val="212121"/>
                </a:solidFill>
                <a:effectLst/>
                <a:latin typeface="Roboto" panose="02000000000000000000" pitchFamily="2" charset="0"/>
              </a:rPr>
              <a:t>para poder tener un IMC dentro de los parámetros normales. Esta recomendación se relaciona directamente con las variables negativas, vemos un mayor porcentaje de pacientes diabéticos en aquellos que no realizan actividad física o tienen la educación necesaria para llevar una vida saludable.</a:t>
            </a:r>
          </a:p>
          <a:p>
            <a:pPr algn="l"/>
            <a:r>
              <a:rPr lang="es-AR" sz="2500" b="0" i="0" dirty="0">
                <a:solidFill>
                  <a:srgbClr val="212121"/>
                </a:solidFill>
                <a:effectLst/>
                <a:latin typeface="Roboto" panose="02000000000000000000" pitchFamily="2" charset="0"/>
              </a:rPr>
              <a:t>A modo de conclusión de estas recomendaciones, si bien entendemos que la cuestión de los </a:t>
            </a:r>
            <a:r>
              <a:rPr lang="es-AR" sz="2500" b="1" i="0" dirty="0">
                <a:solidFill>
                  <a:srgbClr val="212121"/>
                </a:solidFill>
                <a:effectLst/>
                <a:latin typeface="Roboto" panose="02000000000000000000" pitchFamily="2" charset="0"/>
              </a:rPr>
              <a:t>ingresos</a:t>
            </a:r>
            <a:r>
              <a:rPr lang="es-AR" sz="2500" b="0" i="0" dirty="0">
                <a:solidFill>
                  <a:srgbClr val="212121"/>
                </a:solidFill>
                <a:effectLst/>
                <a:latin typeface="Roboto" panose="02000000000000000000" pitchFamily="2" charset="0"/>
              </a:rPr>
              <a:t> ayuda a llevar una vida sana, </a:t>
            </a:r>
            <a:r>
              <a:rPr lang="es-AR" sz="2500" b="1" i="0" dirty="0">
                <a:solidFill>
                  <a:srgbClr val="212121"/>
                </a:solidFill>
                <a:effectLst/>
                <a:latin typeface="Roboto" panose="02000000000000000000" pitchFamily="2" charset="0"/>
              </a:rPr>
              <a:t>no es una variable que influya en la cantidad de pacientes con diabetes</a:t>
            </a:r>
            <a:r>
              <a:rPr lang="es-AR" sz="2500" b="0" i="0" dirty="0">
                <a:solidFill>
                  <a:srgbClr val="212121"/>
                </a:solidFill>
                <a:effectLst/>
                <a:latin typeface="Roboto" panose="02000000000000000000" pitchFamily="2" charset="0"/>
              </a:rPr>
              <a:t>, por lo que recomendamos que siempre se busque la manera de </a:t>
            </a:r>
            <a:r>
              <a:rPr lang="es-AR" sz="2500" b="1" i="0" dirty="0">
                <a:solidFill>
                  <a:srgbClr val="212121"/>
                </a:solidFill>
                <a:effectLst/>
                <a:latin typeface="Roboto" panose="02000000000000000000" pitchFamily="2" charset="0"/>
              </a:rPr>
              <a:t>mantener una vida saludable sin importar el ingreso económico</a:t>
            </a:r>
            <a:r>
              <a:rPr lang="es-AR" sz="2500" b="0" i="0" dirty="0">
                <a:solidFill>
                  <a:srgbClr val="212121"/>
                </a:solidFill>
                <a:effectLst/>
                <a:latin typeface="Roboto" panose="02000000000000000000" pitchFamily="2" charset="0"/>
              </a:rPr>
              <a:t>. No debemos olvidar que la prevalencia de diabetes disminuye a medida que mejora la percepción de la salud general del individuo y se mantiene proporcionalmente elevada en los pacientes con percepción de salud mala o regular.</a:t>
            </a:r>
          </a:p>
          <a:p>
            <a:endParaRPr lang="es-AR" dirty="0"/>
          </a:p>
        </p:txBody>
      </p:sp>
    </p:spTree>
    <p:extLst>
      <p:ext uri="{BB962C8B-B14F-4D97-AF65-F5344CB8AC3E}">
        <p14:creationId xmlns:p14="http://schemas.microsoft.com/office/powerpoint/2010/main" val="100934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C857-29A1-5755-6769-842759476D3B}"/>
              </a:ext>
            </a:extLst>
          </p:cNvPr>
          <p:cNvSpPr>
            <a:spLocks noGrp="1"/>
          </p:cNvSpPr>
          <p:nvPr>
            <p:ph type="title"/>
          </p:nvPr>
        </p:nvSpPr>
        <p:spPr>
          <a:xfrm>
            <a:off x="1484310" y="-118872"/>
            <a:ext cx="10018713" cy="1752599"/>
          </a:xfrm>
        </p:spPr>
        <p:txBody>
          <a:bodyPr/>
          <a:lstStyle/>
          <a:p>
            <a:r>
              <a:rPr lang="es-AR" dirty="0"/>
              <a:t>Motivación y Audiencia</a:t>
            </a:r>
          </a:p>
        </p:txBody>
      </p:sp>
      <p:sp>
        <p:nvSpPr>
          <p:cNvPr id="3" name="Content Placeholder 2">
            <a:extLst>
              <a:ext uri="{FF2B5EF4-FFF2-40B4-BE49-F238E27FC236}">
                <a16:creationId xmlns:a16="http://schemas.microsoft.com/office/drawing/2014/main" id="{3276A3B3-6DB7-A1CD-EDC4-EA2D180D96E0}"/>
              </a:ext>
            </a:extLst>
          </p:cNvPr>
          <p:cNvSpPr>
            <a:spLocks noGrp="1"/>
          </p:cNvSpPr>
          <p:nvPr>
            <p:ph idx="1"/>
          </p:nvPr>
        </p:nvSpPr>
        <p:spPr>
          <a:xfrm>
            <a:off x="1484310" y="1170432"/>
            <a:ext cx="10018713" cy="5257800"/>
          </a:xfrm>
        </p:spPr>
        <p:txBody>
          <a:bodyPr>
            <a:normAutofit fontScale="70000" lnSpcReduction="20000"/>
          </a:bodyPr>
          <a:lstStyle/>
          <a:p>
            <a:pPr algn="l"/>
            <a:r>
              <a:rPr lang="es-AR" sz="2600" b="0" i="0" dirty="0">
                <a:solidFill>
                  <a:srgbClr val="212121"/>
                </a:solidFill>
                <a:effectLst/>
                <a:latin typeface="Roboto" panose="020B0604020202020204" pitchFamily="2" charset="0"/>
              </a:rPr>
              <a:t>La Diabetes es una enfermedad crónica en la cual los individuos pierden la capacidad de regular efectivamente sus niveles de glucosa en sangre, lo que lleva a una reducción en la calidad y expectativa de vida. Posterior a la digestión, el azúcar derivado de la fragmentación de los alimentos entra en el torrente sanguíneo. Esto da una señal al páncreas para liberar insulina, la cual ayuda a las células del cuerpo a utilizar esos azucares para generar energía. La Diabetes se caracteriza por imposibilidad de producir la suficiente insulina necesaria para metabolizar ese azúcar en sangre o la incapacidad de utilizar la insulina ya existente de manera efectiva.</a:t>
            </a:r>
          </a:p>
          <a:p>
            <a:pPr algn="l"/>
            <a:r>
              <a:rPr lang="es-AR" sz="2600" b="0" i="0" dirty="0">
                <a:solidFill>
                  <a:srgbClr val="212121"/>
                </a:solidFill>
                <a:effectLst/>
                <a:latin typeface="Roboto" panose="020B0604020202020204" pitchFamily="2" charset="0"/>
              </a:rPr>
              <a:t>Complicaciones como enfermedad cardiaca, perdida de la visión, amputación de miembros inferiores y enfermedad renal se asocian con altos niveles de azúcar en sangre sostenidos en el tiempo de manera crónica. Si bien no hay cura para la diabetes, estrategias como la perdida de peso, alimentación saludable, vida activa y tratamientos farmacológicos pueden mitigar los perjuicios de esta enfermedad en muchos pacientes.</a:t>
            </a:r>
          </a:p>
          <a:p>
            <a:pPr algn="l"/>
            <a:r>
              <a:rPr lang="es-AR" sz="2600" b="0" i="0" dirty="0">
                <a:solidFill>
                  <a:srgbClr val="212121"/>
                </a:solidFill>
                <a:effectLst/>
                <a:latin typeface="Roboto" panose="020B0604020202020204" pitchFamily="2" charset="0"/>
              </a:rPr>
              <a:t>La Diabetes esta entre las enfermedades crónicas mas prevalentes del mundo, impactando a millones de personas cada año y demandando una inversión significativa del presupuesto de los países del mundo.</a:t>
            </a:r>
          </a:p>
          <a:p>
            <a:pPr algn="l"/>
            <a:r>
              <a:rPr lang="es-AR" sz="2600" b="0" i="0" dirty="0">
                <a:solidFill>
                  <a:srgbClr val="212121"/>
                </a:solidFill>
                <a:effectLst/>
                <a:latin typeface="Roboto" panose="020B0604020202020204" pitchFamily="2" charset="0"/>
              </a:rPr>
              <a:t>El diagnostico temprano puede llevar a cambios en el estilo de vida y tratamientos mas efectivos, haciendo que la creación de modelos predictivos para el riesgo de diabetes, una herramienta clave para el publico y los agentes de salud de una nación.</a:t>
            </a:r>
          </a:p>
          <a:p>
            <a:pPr algn="l"/>
            <a:r>
              <a:rPr lang="es-AR" sz="2600" b="0" i="0" dirty="0">
                <a:solidFill>
                  <a:srgbClr val="212121"/>
                </a:solidFill>
                <a:effectLst/>
                <a:latin typeface="Roboto" panose="020B0604020202020204" pitchFamily="2" charset="0"/>
              </a:rPr>
              <a:t>Obtener un modelo predictivo eficaz y confiable permitiría a cualquier nación aplicar medidas preventivas y terapéuticas disminuyendo el costo de salud del presupuesto anual.</a:t>
            </a:r>
            <a:endParaRPr lang="es-AR" b="0" i="0" dirty="0">
              <a:solidFill>
                <a:srgbClr val="212121"/>
              </a:solidFill>
              <a:effectLst/>
              <a:latin typeface="Roboto" panose="020B0604020202020204" pitchFamily="2" charset="0"/>
            </a:endParaRPr>
          </a:p>
        </p:txBody>
      </p:sp>
    </p:spTree>
    <p:extLst>
      <p:ext uri="{BB962C8B-B14F-4D97-AF65-F5344CB8AC3E}">
        <p14:creationId xmlns:p14="http://schemas.microsoft.com/office/powerpoint/2010/main" val="25895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8104-198C-5F7A-26B9-D0ADD8145AB3}"/>
              </a:ext>
            </a:extLst>
          </p:cNvPr>
          <p:cNvSpPr>
            <a:spLocks noGrp="1"/>
          </p:cNvSpPr>
          <p:nvPr>
            <p:ph type="title"/>
          </p:nvPr>
        </p:nvSpPr>
        <p:spPr>
          <a:xfrm>
            <a:off x="1639759" y="109728"/>
            <a:ext cx="10018713" cy="865631"/>
          </a:xfrm>
        </p:spPr>
        <p:txBody>
          <a:bodyPr/>
          <a:lstStyle/>
          <a:p>
            <a:r>
              <a:rPr lang="es-AR" dirty="0"/>
              <a:t>Contexto Comercial y Objetivo</a:t>
            </a:r>
          </a:p>
        </p:txBody>
      </p:sp>
      <p:sp>
        <p:nvSpPr>
          <p:cNvPr id="3" name="Content Placeholder 2">
            <a:extLst>
              <a:ext uri="{FF2B5EF4-FFF2-40B4-BE49-F238E27FC236}">
                <a16:creationId xmlns:a16="http://schemas.microsoft.com/office/drawing/2014/main" id="{81A22104-93B9-CBF0-4A9F-CCFFE2157270}"/>
              </a:ext>
            </a:extLst>
          </p:cNvPr>
          <p:cNvSpPr>
            <a:spLocks noGrp="1"/>
          </p:cNvSpPr>
          <p:nvPr>
            <p:ph idx="1"/>
          </p:nvPr>
        </p:nvSpPr>
        <p:spPr>
          <a:xfrm>
            <a:off x="1484310" y="1106424"/>
            <a:ext cx="10018713" cy="5010912"/>
          </a:xfrm>
        </p:spPr>
        <p:txBody>
          <a:bodyPr>
            <a:normAutofit/>
          </a:bodyPr>
          <a:lstStyle/>
          <a:p>
            <a:pPr algn="l"/>
            <a:r>
              <a:rPr lang="es-AR" sz="1800" i="0" dirty="0">
                <a:solidFill>
                  <a:srgbClr val="212121"/>
                </a:solidFill>
                <a:effectLst/>
                <a:latin typeface="Roboto" panose="02000000000000000000" pitchFamily="2" charset="0"/>
              </a:rPr>
              <a:t>Si se trabajara para el Ministerio de Salud de una nación (en este caso, EEUU), el sector del departamento que se encarga de la prevención y manejo de enfermedades crónicas tiene la tarea de investigar causas de incidencia de patologías crónicas (como la obesidad, diabetes, hipertensión arterial, dislipemias, entre otras) y técnicas para disminuir su prevalencia en la población.</a:t>
            </a:r>
          </a:p>
          <a:p>
            <a:pPr algn="l"/>
            <a:r>
              <a:rPr lang="es-AR" sz="1800" i="0" dirty="0">
                <a:solidFill>
                  <a:srgbClr val="212121"/>
                </a:solidFill>
                <a:effectLst/>
                <a:latin typeface="Roboto" panose="02000000000000000000" pitchFamily="2" charset="0"/>
              </a:rPr>
              <a:t>Siendo parte de este equipo, se buscaría encontrar la mejor forma de detectar de manera temprana (y certera) a los pacientes con la patología abordada, prevenir nuevos casos y/o tratar tempranamente a los pacientes afectados para disminuir el impacto de la patología en la economía del país.</a:t>
            </a:r>
          </a:p>
          <a:p>
            <a:pPr algn="l"/>
            <a:r>
              <a:rPr lang="es-AR" sz="1800" i="0" dirty="0">
                <a:solidFill>
                  <a:srgbClr val="212121"/>
                </a:solidFill>
                <a:effectLst/>
                <a:latin typeface="Roboto" panose="02000000000000000000" pitchFamily="2" charset="0"/>
              </a:rPr>
              <a:t>Nuestro objetivo será buscar correlaciones y causalidades entre estas variables, definir un modelo predictivo en el cual ingresando estos datos se pueda predecir con el menor margen de error, la probabilidad de que el paciente tenga diabetes en el presente o en un futuro, para poder incorporar lo mas tempranamente posible, las estrategias para disminuir el riesgo y las comorbilidades, eficazmente disminuyendo el impacto económico de la enfermedad en el país, así como definir los factores de riesgo mas prevalentes para poder enfocar recursos en disminuir su prevalencia en la población.</a:t>
            </a:r>
          </a:p>
        </p:txBody>
      </p:sp>
    </p:spTree>
    <p:extLst>
      <p:ext uri="{BB962C8B-B14F-4D97-AF65-F5344CB8AC3E}">
        <p14:creationId xmlns:p14="http://schemas.microsoft.com/office/powerpoint/2010/main" val="415418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8695A2-0262-A940-6686-7FE1C8427CAB}"/>
              </a:ext>
            </a:extLst>
          </p:cNvPr>
          <p:cNvSpPr>
            <a:spLocks noGrp="1"/>
          </p:cNvSpPr>
          <p:nvPr>
            <p:ph type="title"/>
          </p:nvPr>
        </p:nvSpPr>
        <p:spPr>
          <a:xfrm>
            <a:off x="1484311" y="4417168"/>
            <a:ext cx="10018711" cy="517291"/>
          </a:xfrm>
        </p:spPr>
        <p:txBody>
          <a:bodyPr/>
          <a:lstStyle/>
          <a:p>
            <a:r>
              <a:rPr lang="es-AR" dirty="0"/>
              <a:t>Resumen del Dataset elegido</a:t>
            </a:r>
          </a:p>
        </p:txBody>
      </p:sp>
      <p:sp>
        <p:nvSpPr>
          <p:cNvPr id="10" name="Text Placeholder 9">
            <a:extLst>
              <a:ext uri="{FF2B5EF4-FFF2-40B4-BE49-F238E27FC236}">
                <a16:creationId xmlns:a16="http://schemas.microsoft.com/office/drawing/2014/main" id="{50F1167B-E705-2473-A177-F30BBD030D15}"/>
              </a:ext>
            </a:extLst>
          </p:cNvPr>
          <p:cNvSpPr>
            <a:spLocks noGrp="1"/>
          </p:cNvSpPr>
          <p:nvPr>
            <p:ph type="body" sz="half" idx="2"/>
          </p:nvPr>
        </p:nvSpPr>
        <p:spPr>
          <a:xfrm>
            <a:off x="1484311" y="4915554"/>
            <a:ext cx="10018711" cy="1671456"/>
          </a:xfrm>
        </p:spPr>
        <p:txBody>
          <a:bodyPr>
            <a:normAutofit/>
          </a:bodyPr>
          <a:lstStyle/>
          <a:p>
            <a:r>
              <a:rPr lang="es-AR" dirty="0"/>
              <a:t>Para el desarrollo de las posibles respuestas a nuestra hipótesis y preguntas, utilizamos el “</a:t>
            </a:r>
            <a:r>
              <a:rPr lang="es-AR" i="1" dirty="0" err="1"/>
              <a:t>Behavioral</a:t>
            </a:r>
            <a:r>
              <a:rPr lang="es-AR" i="1" dirty="0"/>
              <a:t> </a:t>
            </a:r>
            <a:r>
              <a:rPr lang="es-AR" i="1" dirty="0" err="1"/>
              <a:t>risk</a:t>
            </a:r>
            <a:r>
              <a:rPr lang="es-AR" i="1" dirty="0"/>
              <a:t> factor </a:t>
            </a:r>
            <a:r>
              <a:rPr lang="es-AR" i="1" dirty="0" err="1"/>
              <a:t>surveillance</a:t>
            </a:r>
            <a:r>
              <a:rPr lang="es-AR" i="1" dirty="0"/>
              <a:t> </a:t>
            </a:r>
            <a:r>
              <a:rPr lang="es-AR" i="1" dirty="0" err="1"/>
              <a:t>system</a:t>
            </a:r>
            <a:r>
              <a:rPr lang="es-AR" dirty="0"/>
              <a:t>” del “</a:t>
            </a:r>
            <a:r>
              <a:rPr lang="es-AR" i="1" dirty="0"/>
              <a:t>Center for Disease control and </a:t>
            </a:r>
            <a:r>
              <a:rPr lang="es-AR" i="1" dirty="0" err="1"/>
              <a:t>prevention</a:t>
            </a:r>
            <a:r>
              <a:rPr lang="es-AR" dirty="0"/>
              <a:t>” de los Estados Unidos que recopila los resultados de las encuestas realizadas por teléfono de línea y celulares a los participantes de los 50 estados y Puerto Rico, sumando </a:t>
            </a:r>
            <a:r>
              <a:rPr lang="es-AR" b="1" dirty="0"/>
              <a:t>253.680</a:t>
            </a:r>
            <a:r>
              <a:rPr lang="es-AR" dirty="0"/>
              <a:t> registros en el año </a:t>
            </a:r>
            <a:r>
              <a:rPr lang="es-AR" b="1" dirty="0"/>
              <a:t>2015</a:t>
            </a:r>
          </a:p>
          <a:p>
            <a:r>
              <a:rPr lang="es-AR" dirty="0"/>
              <a:t>Presenta 22 columnas incluyendo 21 variables asociadas a la patología en estudio. Dichas variables son de tipo cuantitativo (si bien algunas de las preguntas de la encuesta tienen respuestas cualitativas, las mismas se han transformado en variables cuantitativas para su mejor manejo y estadística)</a:t>
            </a:r>
          </a:p>
        </p:txBody>
      </p:sp>
      <p:pic>
        <p:nvPicPr>
          <p:cNvPr id="11" name="Picture 10">
            <a:extLst>
              <a:ext uri="{FF2B5EF4-FFF2-40B4-BE49-F238E27FC236}">
                <a16:creationId xmlns:a16="http://schemas.microsoft.com/office/drawing/2014/main" id="{AD490227-FFD0-F9FA-5827-AD91453642D3}"/>
              </a:ext>
            </a:extLst>
          </p:cNvPr>
          <p:cNvPicPr>
            <a:picLocks noChangeAspect="1"/>
          </p:cNvPicPr>
          <p:nvPr/>
        </p:nvPicPr>
        <p:blipFill>
          <a:blip r:embed="rId2"/>
          <a:stretch>
            <a:fillRect/>
          </a:stretch>
        </p:blipFill>
        <p:spPr>
          <a:xfrm>
            <a:off x="3291840" y="270990"/>
            <a:ext cx="6391657" cy="4146178"/>
          </a:xfrm>
          <a:prstGeom prst="rect">
            <a:avLst/>
          </a:prstGeom>
        </p:spPr>
      </p:pic>
    </p:spTree>
    <p:extLst>
      <p:ext uri="{BB962C8B-B14F-4D97-AF65-F5344CB8AC3E}">
        <p14:creationId xmlns:p14="http://schemas.microsoft.com/office/powerpoint/2010/main" val="244324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C949-0A30-45BD-3AFA-B434DF857B08}"/>
              </a:ext>
            </a:extLst>
          </p:cNvPr>
          <p:cNvSpPr>
            <a:spLocks noGrp="1"/>
          </p:cNvSpPr>
          <p:nvPr>
            <p:ph type="title"/>
          </p:nvPr>
        </p:nvSpPr>
        <p:spPr>
          <a:xfrm>
            <a:off x="1484309" y="118872"/>
            <a:ext cx="10018713" cy="719327"/>
          </a:xfrm>
        </p:spPr>
        <p:txBody>
          <a:bodyPr/>
          <a:lstStyle/>
          <a:p>
            <a:r>
              <a:rPr lang="es-AR" dirty="0"/>
              <a:t>Preguntas e Hipótesis</a:t>
            </a:r>
          </a:p>
        </p:txBody>
      </p:sp>
      <p:sp>
        <p:nvSpPr>
          <p:cNvPr id="3" name="Content Placeholder 2">
            <a:extLst>
              <a:ext uri="{FF2B5EF4-FFF2-40B4-BE49-F238E27FC236}">
                <a16:creationId xmlns:a16="http://schemas.microsoft.com/office/drawing/2014/main" id="{7E3EA6EA-E0C7-1723-FDF8-7DC483CEF19C}"/>
              </a:ext>
            </a:extLst>
          </p:cNvPr>
          <p:cNvSpPr>
            <a:spLocks noGrp="1"/>
          </p:cNvSpPr>
          <p:nvPr>
            <p:ph idx="1"/>
          </p:nvPr>
        </p:nvSpPr>
        <p:spPr>
          <a:xfrm>
            <a:off x="1822638" y="1368551"/>
            <a:ext cx="10018713" cy="4465321"/>
          </a:xfrm>
        </p:spPr>
        <p:txBody>
          <a:bodyPr>
            <a:normAutofit/>
          </a:bodyPr>
          <a:lstStyle/>
          <a:p>
            <a:r>
              <a:rPr lang="es-AR" b="0" i="0" dirty="0">
                <a:solidFill>
                  <a:srgbClr val="212121"/>
                </a:solidFill>
                <a:effectLst/>
                <a:latin typeface="Roboto" panose="02000000000000000000" pitchFamily="2" charset="0"/>
              </a:rPr>
              <a:t>¿Que factores de riesgo son los mas relevantes en la aparición de la diabetes? </a:t>
            </a:r>
          </a:p>
          <a:p>
            <a:r>
              <a:rPr lang="es-AR" b="0" i="0" dirty="0">
                <a:solidFill>
                  <a:srgbClr val="212121"/>
                </a:solidFill>
                <a:effectLst/>
                <a:latin typeface="Roboto" panose="02000000000000000000" pitchFamily="2" charset="0"/>
              </a:rPr>
              <a:t>¿Que factores protectores son los mas relevantes en la prevención de la diabetes? </a:t>
            </a:r>
          </a:p>
          <a:p>
            <a:r>
              <a:rPr lang="es-AR" b="0" i="0" dirty="0">
                <a:solidFill>
                  <a:srgbClr val="212121"/>
                </a:solidFill>
                <a:effectLst/>
                <a:latin typeface="Roboto" panose="02000000000000000000" pitchFamily="2" charset="0"/>
              </a:rPr>
              <a:t>¿Que combinación de factores, tanto de riesgo como protectores, tiene mayor relevancia, en la incidencia de diabetes en la población?</a:t>
            </a:r>
          </a:p>
          <a:p>
            <a:r>
              <a:rPr lang="es-AR" b="0" i="0" dirty="0">
                <a:solidFill>
                  <a:srgbClr val="212121"/>
                </a:solidFill>
                <a:effectLst/>
                <a:latin typeface="Roboto" panose="02000000000000000000" pitchFamily="2" charset="0"/>
              </a:rPr>
              <a:t>¿Se puede utilizar al día de hoy un set de factores de riesgo para detectar de manera certera si el paciente tiene o tendrá diabetes? </a:t>
            </a:r>
          </a:p>
          <a:p>
            <a:r>
              <a:rPr lang="es-AR" b="0" i="0" dirty="0">
                <a:solidFill>
                  <a:srgbClr val="212121"/>
                </a:solidFill>
                <a:effectLst/>
                <a:latin typeface="Roboto" panose="02000000000000000000" pitchFamily="2" charset="0"/>
              </a:rPr>
              <a:t>¿Qué tan confiable es un sistema de detección confeccionado por ML?</a:t>
            </a:r>
          </a:p>
        </p:txBody>
      </p:sp>
    </p:spTree>
    <p:extLst>
      <p:ext uri="{BB962C8B-B14F-4D97-AF65-F5344CB8AC3E}">
        <p14:creationId xmlns:p14="http://schemas.microsoft.com/office/powerpoint/2010/main" val="171783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992D-4B06-5957-6CFC-1B71160F6B31}"/>
              </a:ext>
            </a:extLst>
          </p:cNvPr>
          <p:cNvSpPr>
            <a:spLocks noGrp="1"/>
          </p:cNvSpPr>
          <p:nvPr>
            <p:ph type="title"/>
          </p:nvPr>
        </p:nvSpPr>
        <p:spPr>
          <a:xfrm>
            <a:off x="2499127" y="1789175"/>
            <a:ext cx="8930747" cy="2110382"/>
          </a:xfrm>
        </p:spPr>
        <p:txBody>
          <a:bodyPr>
            <a:normAutofit/>
          </a:bodyPr>
          <a:lstStyle/>
          <a:p>
            <a:pPr algn="ctr"/>
            <a:r>
              <a:rPr lang="es-AR" sz="9600" dirty="0"/>
              <a:t>EDA</a:t>
            </a:r>
          </a:p>
        </p:txBody>
      </p:sp>
      <p:sp>
        <p:nvSpPr>
          <p:cNvPr id="5" name="Text Placeholder 4">
            <a:extLst>
              <a:ext uri="{FF2B5EF4-FFF2-40B4-BE49-F238E27FC236}">
                <a16:creationId xmlns:a16="http://schemas.microsoft.com/office/drawing/2014/main" id="{A16B24E3-EDAE-8966-C590-48DA06B1BFAD}"/>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35143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297153-FDE8-373F-0F50-0605920ED0AF}"/>
              </a:ext>
            </a:extLst>
          </p:cNvPr>
          <p:cNvSpPr>
            <a:spLocks noGrp="1"/>
          </p:cNvSpPr>
          <p:nvPr>
            <p:ph type="title"/>
          </p:nvPr>
        </p:nvSpPr>
        <p:spPr/>
        <p:txBody>
          <a:bodyPr/>
          <a:lstStyle/>
          <a:p>
            <a:r>
              <a:rPr lang="es-AR" b="1" dirty="0"/>
              <a:t>Búsqueda de variables con correlación relevante</a:t>
            </a:r>
          </a:p>
        </p:txBody>
      </p:sp>
      <p:sp>
        <p:nvSpPr>
          <p:cNvPr id="8" name="Text Placeholder 7">
            <a:extLst>
              <a:ext uri="{FF2B5EF4-FFF2-40B4-BE49-F238E27FC236}">
                <a16:creationId xmlns:a16="http://schemas.microsoft.com/office/drawing/2014/main" id="{1AA9E457-BC35-90EC-3786-6070AF162DBA}"/>
              </a:ext>
            </a:extLst>
          </p:cNvPr>
          <p:cNvSpPr>
            <a:spLocks noGrp="1"/>
          </p:cNvSpPr>
          <p:nvPr>
            <p:ph type="body" sz="half" idx="2"/>
          </p:nvPr>
        </p:nvSpPr>
        <p:spPr>
          <a:xfrm>
            <a:off x="1484311" y="5299602"/>
            <a:ext cx="10393745" cy="1137774"/>
          </a:xfrm>
        </p:spPr>
        <p:txBody>
          <a:bodyPr>
            <a:normAutofit/>
          </a:bodyPr>
          <a:lstStyle/>
          <a:p>
            <a:r>
              <a:rPr lang="es-AR" sz="1000" b="0" i="0" dirty="0">
                <a:solidFill>
                  <a:srgbClr val="212121"/>
                </a:solidFill>
                <a:effectLst/>
                <a:latin typeface="Roboto" panose="02000000000000000000" pitchFamily="2" charset="0"/>
              </a:rPr>
              <a:t>Comenzamos con este primer grafico, para identificar rápidamente aquellas variables que tendrían mayor correlación con el evento a estudiar (Presencia o no de Diabetes). </a:t>
            </a:r>
          </a:p>
          <a:p>
            <a:r>
              <a:rPr lang="es-AR" sz="1000" b="0" i="0" dirty="0">
                <a:solidFill>
                  <a:srgbClr val="212121"/>
                </a:solidFill>
                <a:effectLst/>
                <a:latin typeface="Roboto" panose="02000000000000000000" pitchFamily="2" charset="0"/>
              </a:rPr>
              <a:t>Podemos observar que tanto la percepción del individuo en su salud general (</a:t>
            </a:r>
            <a:r>
              <a:rPr lang="es-AR" sz="1000" b="0" i="0" dirty="0" err="1">
                <a:solidFill>
                  <a:srgbClr val="212121"/>
                </a:solidFill>
                <a:effectLst/>
                <a:latin typeface="Roboto" panose="02000000000000000000" pitchFamily="2" charset="0"/>
              </a:rPr>
              <a:t>GenHlth</a:t>
            </a:r>
            <a:r>
              <a:rPr lang="es-AR" sz="1000" b="0" i="0" dirty="0">
                <a:solidFill>
                  <a:srgbClr val="212121"/>
                </a:solidFill>
                <a:effectLst/>
                <a:latin typeface="Roboto" panose="02000000000000000000" pitchFamily="2" charset="0"/>
              </a:rPr>
              <a:t>); presencia de hipertensión arterial (</a:t>
            </a:r>
            <a:r>
              <a:rPr lang="es-AR" sz="1000" b="0" i="0" dirty="0" err="1">
                <a:solidFill>
                  <a:srgbClr val="212121"/>
                </a:solidFill>
                <a:effectLst/>
                <a:latin typeface="Roboto" panose="02000000000000000000" pitchFamily="2" charset="0"/>
              </a:rPr>
              <a:t>HighBP</a:t>
            </a:r>
            <a:r>
              <a:rPr lang="es-AR" sz="1000" b="0" i="0" dirty="0">
                <a:solidFill>
                  <a:srgbClr val="212121"/>
                </a:solidFill>
                <a:effectLst/>
                <a:latin typeface="Roboto" panose="02000000000000000000" pitchFamily="2" charset="0"/>
              </a:rPr>
              <a:t>), Índice de Masa Corporal y Dificultad al Caminar (BMI y </a:t>
            </a:r>
            <a:r>
              <a:rPr lang="es-AR" sz="1000" b="0" i="0" dirty="0" err="1">
                <a:solidFill>
                  <a:srgbClr val="212121"/>
                </a:solidFill>
                <a:effectLst/>
                <a:latin typeface="Roboto" panose="02000000000000000000" pitchFamily="2" charset="0"/>
              </a:rPr>
              <a:t>DiffWalk</a:t>
            </a:r>
            <a:r>
              <a:rPr lang="es-AR" sz="1000" b="0" i="0" dirty="0">
                <a:solidFill>
                  <a:srgbClr val="212121"/>
                </a:solidFill>
                <a:effectLst/>
                <a:latin typeface="Roboto" panose="02000000000000000000" pitchFamily="2" charset="0"/>
              </a:rPr>
              <a:t>), Hipercolesterolemia (</a:t>
            </a:r>
            <a:r>
              <a:rPr lang="es-AR" sz="1000" b="0" i="0" dirty="0" err="1">
                <a:solidFill>
                  <a:srgbClr val="212121"/>
                </a:solidFill>
                <a:effectLst/>
                <a:latin typeface="Roboto" panose="02000000000000000000" pitchFamily="2" charset="0"/>
              </a:rPr>
              <a:t>HighChol</a:t>
            </a:r>
            <a:r>
              <a:rPr lang="es-AR" sz="1000" b="0" i="0" dirty="0">
                <a:solidFill>
                  <a:srgbClr val="212121"/>
                </a:solidFill>
                <a:effectLst/>
                <a:latin typeface="Roboto" panose="02000000000000000000" pitchFamily="2" charset="0"/>
              </a:rPr>
              <a:t>) y la Edad con antecedente de infarto de miocardio (Age y </a:t>
            </a:r>
            <a:r>
              <a:rPr lang="es-AR" sz="1000" b="0" i="0" dirty="0" err="1">
                <a:solidFill>
                  <a:srgbClr val="212121"/>
                </a:solidFill>
                <a:effectLst/>
                <a:latin typeface="Roboto" panose="02000000000000000000" pitchFamily="2" charset="0"/>
              </a:rPr>
              <a:t>HeartDiseaseorAttack</a:t>
            </a:r>
            <a:r>
              <a:rPr lang="es-AR" sz="1000" b="0" i="0" dirty="0">
                <a:solidFill>
                  <a:srgbClr val="212121"/>
                </a:solidFill>
                <a:effectLst/>
                <a:latin typeface="Roboto" panose="02000000000000000000" pitchFamily="2" charset="0"/>
              </a:rPr>
              <a:t>) serian las variables con correlación positiva mas relevantes. </a:t>
            </a:r>
          </a:p>
          <a:p>
            <a:r>
              <a:rPr lang="es-AR" sz="1000" b="0" i="0" dirty="0">
                <a:solidFill>
                  <a:srgbClr val="212121"/>
                </a:solidFill>
                <a:effectLst/>
                <a:latin typeface="Roboto" panose="02000000000000000000" pitchFamily="2" charset="0"/>
              </a:rPr>
              <a:t>Por otro lado el Ingreso (</a:t>
            </a:r>
            <a:r>
              <a:rPr lang="es-AR" sz="1000" b="0" i="0" dirty="0" err="1">
                <a:solidFill>
                  <a:srgbClr val="212121"/>
                </a:solidFill>
                <a:effectLst/>
                <a:latin typeface="Roboto" panose="02000000000000000000" pitchFamily="2" charset="0"/>
              </a:rPr>
              <a:t>Income</a:t>
            </a:r>
            <a:r>
              <a:rPr lang="es-AR" sz="1000" b="0" i="0" dirty="0">
                <a:solidFill>
                  <a:srgbClr val="212121"/>
                </a:solidFill>
                <a:effectLst/>
                <a:latin typeface="Roboto" panose="02000000000000000000" pitchFamily="2" charset="0"/>
              </a:rPr>
              <a:t>); Educación (</a:t>
            </a:r>
            <a:r>
              <a:rPr lang="es-AR" sz="1000" b="0" i="0" dirty="0" err="1">
                <a:solidFill>
                  <a:srgbClr val="212121"/>
                </a:solidFill>
                <a:effectLst/>
                <a:latin typeface="Roboto" panose="02000000000000000000" pitchFamily="2" charset="0"/>
              </a:rPr>
              <a:t>Education</a:t>
            </a:r>
            <a:r>
              <a:rPr lang="es-AR" sz="1000" b="0" i="0" dirty="0">
                <a:solidFill>
                  <a:srgbClr val="212121"/>
                </a:solidFill>
                <a:effectLst/>
                <a:latin typeface="Roboto" panose="02000000000000000000" pitchFamily="2" charset="0"/>
              </a:rPr>
              <a:t>) y Actividad </a:t>
            </a:r>
            <a:r>
              <a:rPr lang="es-AR" sz="1000" b="0" i="0" dirty="0" err="1">
                <a:solidFill>
                  <a:srgbClr val="212121"/>
                </a:solidFill>
                <a:effectLst/>
                <a:latin typeface="Roboto" panose="02000000000000000000" pitchFamily="2" charset="0"/>
              </a:rPr>
              <a:t>Fisica</a:t>
            </a:r>
            <a:r>
              <a:rPr lang="es-AR" sz="1000" b="0" i="0" dirty="0">
                <a:solidFill>
                  <a:srgbClr val="212121"/>
                </a:solidFill>
                <a:effectLst/>
                <a:latin typeface="Roboto" panose="02000000000000000000" pitchFamily="2" charset="0"/>
              </a:rPr>
              <a:t> (</a:t>
            </a:r>
            <a:r>
              <a:rPr lang="es-AR" sz="1000" b="0" i="0" dirty="0" err="1">
                <a:solidFill>
                  <a:srgbClr val="212121"/>
                </a:solidFill>
                <a:effectLst/>
                <a:latin typeface="Roboto" panose="02000000000000000000" pitchFamily="2" charset="0"/>
              </a:rPr>
              <a:t>PhysActivity</a:t>
            </a:r>
            <a:r>
              <a:rPr lang="es-AR" sz="1000" b="0" i="0" dirty="0">
                <a:solidFill>
                  <a:srgbClr val="212121"/>
                </a:solidFill>
                <a:effectLst/>
                <a:latin typeface="Roboto" panose="02000000000000000000" pitchFamily="2" charset="0"/>
              </a:rPr>
              <a:t>) serian la variables con correlación negativa mas relevante.</a:t>
            </a:r>
            <a:endParaRPr lang="es-AR" sz="1000" dirty="0"/>
          </a:p>
        </p:txBody>
      </p:sp>
      <p:pic>
        <p:nvPicPr>
          <p:cNvPr id="1028" name="Picture 4">
            <a:extLst>
              <a:ext uri="{FF2B5EF4-FFF2-40B4-BE49-F238E27FC236}">
                <a16:creationId xmlns:a16="http://schemas.microsoft.com/office/drawing/2014/main" id="{C39742B9-FCC3-B31D-52FE-8119856F7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56" y="90085"/>
            <a:ext cx="9447619" cy="4727879"/>
          </a:xfrm>
          <a:prstGeom prst="rect">
            <a:avLst/>
          </a:prstGeom>
          <a:noFill/>
          <a:extLst>
            <a:ext uri="{909E8E84-426E-40DD-AFC4-6F175D3DCCD1}">
              <a14:hiddenFill xmlns:a14="http://schemas.microsoft.com/office/drawing/2010/main">
                <a:solidFill>
                  <a:srgbClr val="FFFFFF"/>
                </a:solidFill>
              </a14:hiddenFill>
            </a:ext>
          </a:extLst>
        </p:spPr>
      </p:pic>
      <p:sp>
        <p:nvSpPr>
          <p:cNvPr id="10" name="Star: 5 Points 9">
            <a:extLst>
              <a:ext uri="{FF2B5EF4-FFF2-40B4-BE49-F238E27FC236}">
                <a16:creationId xmlns:a16="http://schemas.microsoft.com/office/drawing/2014/main" id="{013FB3FE-7D93-4A64-289E-B394D59F58D4}"/>
              </a:ext>
            </a:extLst>
          </p:cNvPr>
          <p:cNvSpPr/>
          <p:nvPr/>
        </p:nvSpPr>
        <p:spPr>
          <a:xfrm>
            <a:off x="2217035"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Star: 5 Points 10">
            <a:extLst>
              <a:ext uri="{FF2B5EF4-FFF2-40B4-BE49-F238E27FC236}">
                <a16:creationId xmlns:a16="http://schemas.microsoft.com/office/drawing/2014/main" id="{9B940AA0-0FA6-6057-2855-C79379D19D48}"/>
              </a:ext>
            </a:extLst>
          </p:cNvPr>
          <p:cNvSpPr/>
          <p:nvPr/>
        </p:nvSpPr>
        <p:spPr>
          <a:xfrm>
            <a:off x="2662544"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Star: 5 Points 11">
            <a:extLst>
              <a:ext uri="{FF2B5EF4-FFF2-40B4-BE49-F238E27FC236}">
                <a16:creationId xmlns:a16="http://schemas.microsoft.com/office/drawing/2014/main" id="{89453780-6E84-CE8C-9752-082B2C67FC41}"/>
              </a:ext>
            </a:extLst>
          </p:cNvPr>
          <p:cNvSpPr/>
          <p:nvPr/>
        </p:nvSpPr>
        <p:spPr>
          <a:xfrm>
            <a:off x="3508248"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Star: 5 Points 12">
            <a:extLst>
              <a:ext uri="{FF2B5EF4-FFF2-40B4-BE49-F238E27FC236}">
                <a16:creationId xmlns:a16="http://schemas.microsoft.com/office/drawing/2014/main" id="{FE94E9D2-046D-1D9A-B8E5-B8FBC0CEA911}"/>
              </a:ext>
            </a:extLst>
          </p:cNvPr>
          <p:cNvSpPr/>
          <p:nvPr/>
        </p:nvSpPr>
        <p:spPr>
          <a:xfrm>
            <a:off x="4815840"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Star: 5 Points 13">
            <a:extLst>
              <a:ext uri="{FF2B5EF4-FFF2-40B4-BE49-F238E27FC236}">
                <a16:creationId xmlns:a16="http://schemas.microsoft.com/office/drawing/2014/main" id="{18DA27F5-5D5C-9604-1015-45D0597E1698}"/>
              </a:ext>
            </a:extLst>
          </p:cNvPr>
          <p:cNvSpPr/>
          <p:nvPr/>
        </p:nvSpPr>
        <p:spPr>
          <a:xfrm>
            <a:off x="5225501"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Star: 5 Points 14">
            <a:extLst>
              <a:ext uri="{FF2B5EF4-FFF2-40B4-BE49-F238E27FC236}">
                <a16:creationId xmlns:a16="http://schemas.microsoft.com/office/drawing/2014/main" id="{3BC01FC1-E67D-9E71-636B-5C1248C94190}"/>
              </a:ext>
            </a:extLst>
          </p:cNvPr>
          <p:cNvSpPr/>
          <p:nvPr/>
        </p:nvSpPr>
        <p:spPr>
          <a:xfrm>
            <a:off x="7829672"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Star: 5 Points 16">
            <a:extLst>
              <a:ext uri="{FF2B5EF4-FFF2-40B4-BE49-F238E27FC236}">
                <a16:creationId xmlns:a16="http://schemas.microsoft.com/office/drawing/2014/main" id="{1DEA1C58-8557-9039-C852-6CC59AA0CB3D}"/>
              </a:ext>
            </a:extLst>
          </p:cNvPr>
          <p:cNvSpPr/>
          <p:nvPr/>
        </p:nvSpPr>
        <p:spPr>
          <a:xfrm>
            <a:off x="9117426"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Star: 5 Points 17">
            <a:extLst>
              <a:ext uri="{FF2B5EF4-FFF2-40B4-BE49-F238E27FC236}">
                <a16:creationId xmlns:a16="http://schemas.microsoft.com/office/drawing/2014/main" id="{5267D375-3A42-FB27-F182-FE9A395E2DEB}"/>
              </a:ext>
            </a:extLst>
          </p:cNvPr>
          <p:cNvSpPr/>
          <p:nvPr/>
        </p:nvSpPr>
        <p:spPr>
          <a:xfrm>
            <a:off x="10011098"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Star: 5 Points 18">
            <a:extLst>
              <a:ext uri="{FF2B5EF4-FFF2-40B4-BE49-F238E27FC236}">
                <a16:creationId xmlns:a16="http://schemas.microsoft.com/office/drawing/2014/main" id="{885FA8B8-4B52-B603-D01B-88E8D84C3846}"/>
              </a:ext>
            </a:extLst>
          </p:cNvPr>
          <p:cNvSpPr/>
          <p:nvPr/>
        </p:nvSpPr>
        <p:spPr>
          <a:xfrm>
            <a:off x="10422144"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Star: 5 Points 19">
            <a:extLst>
              <a:ext uri="{FF2B5EF4-FFF2-40B4-BE49-F238E27FC236}">
                <a16:creationId xmlns:a16="http://schemas.microsoft.com/office/drawing/2014/main" id="{07257AB2-54DC-1CBF-DB18-A3EDF5FBFDF3}"/>
              </a:ext>
            </a:extLst>
          </p:cNvPr>
          <p:cNvSpPr/>
          <p:nvPr/>
        </p:nvSpPr>
        <p:spPr>
          <a:xfrm>
            <a:off x="10851035" y="3494508"/>
            <a:ext cx="191908" cy="2011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687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AA6935-AD8B-2228-C4B4-AF71AEC303FB}"/>
              </a:ext>
            </a:extLst>
          </p:cNvPr>
          <p:cNvSpPr>
            <a:spLocks noGrp="1"/>
          </p:cNvSpPr>
          <p:nvPr>
            <p:ph type="title"/>
          </p:nvPr>
        </p:nvSpPr>
        <p:spPr>
          <a:xfrm>
            <a:off x="1182391" y="1519204"/>
            <a:ext cx="8930747" cy="2110382"/>
          </a:xfrm>
        </p:spPr>
        <p:txBody>
          <a:bodyPr>
            <a:normAutofit/>
          </a:bodyPr>
          <a:lstStyle/>
          <a:p>
            <a:r>
              <a:rPr lang="es-AR" sz="4800" dirty="0"/>
              <a:t>FACTORES DE RIESGO</a:t>
            </a:r>
          </a:p>
        </p:txBody>
      </p:sp>
      <p:sp>
        <p:nvSpPr>
          <p:cNvPr id="6" name="Text Placeholder 5">
            <a:extLst>
              <a:ext uri="{FF2B5EF4-FFF2-40B4-BE49-F238E27FC236}">
                <a16:creationId xmlns:a16="http://schemas.microsoft.com/office/drawing/2014/main" id="{CD133E0B-E339-78FC-A932-591A9945E189}"/>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83088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2226</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Roboto</vt:lpstr>
      <vt:lpstr>Parallax</vt:lpstr>
      <vt:lpstr>Diabetes: Factores de riesgo y protectores</vt:lpstr>
      <vt:lpstr>AGENDA</vt:lpstr>
      <vt:lpstr>Motivación y Audiencia</vt:lpstr>
      <vt:lpstr>Contexto Comercial y Objetivo</vt:lpstr>
      <vt:lpstr>Resumen del Dataset elegido</vt:lpstr>
      <vt:lpstr>Preguntas e Hipótesis</vt:lpstr>
      <vt:lpstr>EDA</vt:lpstr>
      <vt:lpstr>Búsqueda de variables con correlación relevante</vt:lpstr>
      <vt:lpstr>FACTORES DE RIESGO</vt:lpstr>
      <vt:lpstr>Factor de Riesgo: Percepción de Salud General</vt:lpstr>
      <vt:lpstr>Factor de Riesgo: Hipertensión Arterial</vt:lpstr>
      <vt:lpstr>Colesterol + Hipertensión Arterial</vt:lpstr>
      <vt:lpstr>Factor de Riesgo: BMI (Índice de Masa Corporal)</vt:lpstr>
      <vt:lpstr>Factor de Riesgo: Dificultad al caminar</vt:lpstr>
      <vt:lpstr>Factor de Riesgo: Edad</vt:lpstr>
      <vt:lpstr>Edad + Antecedentes Cardíacos</vt:lpstr>
      <vt:lpstr>FACTORES PROTECTORES</vt:lpstr>
      <vt:lpstr>Factor Protector: Ingresos anuales</vt:lpstr>
      <vt:lpstr>Factor Protector: Actividad física habitual</vt:lpstr>
      <vt:lpstr>Factor Protector: Educación</vt:lpstr>
      <vt:lpstr>Recomendaciones basadas en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Factores de riesgo y protectores</dc:title>
  <dc:creator>Alan Yamil Pedro</dc:creator>
  <cp:lastModifiedBy>Alan Yamil Pedro</cp:lastModifiedBy>
  <cp:revision>6</cp:revision>
  <dcterms:created xsi:type="dcterms:W3CDTF">2023-01-22T15:17:36Z</dcterms:created>
  <dcterms:modified xsi:type="dcterms:W3CDTF">2023-01-28T22:03:56Z</dcterms:modified>
</cp:coreProperties>
</file>