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76" r:id="rId7"/>
    <p:sldId id="267" r:id="rId8"/>
    <p:sldId id="274" r:id="rId9"/>
    <p:sldId id="275" r:id="rId10"/>
    <p:sldId id="278" r:id="rId11"/>
    <p:sldId id="269" r:id="rId12"/>
    <p:sldId id="270" r:id="rId13"/>
    <p:sldId id="271" r:id="rId14"/>
    <p:sldId id="272" r:id="rId15"/>
    <p:sldId id="277" r:id="rId16"/>
    <p:sldId id="273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929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91C7-66EF-1471-D31E-60D94205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4800" dirty="0">
                <a:latin typeface="Berlin Sans FB" panose="020E0602020502020306" pitchFamily="34" charset="0"/>
              </a:rPr>
              <a:t>World Happiness Rankings Review</a:t>
            </a:r>
            <a:endParaRPr lang="en-CA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D179E3-961D-A36B-E5AE-E85FCFD6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878"/>
          <a:stretch/>
        </p:blipFill>
        <p:spPr>
          <a:xfrm>
            <a:off x="0" y="4766050"/>
            <a:ext cx="12192000" cy="209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25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76E73-1B0A-7140-F6CA-8210DD84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Dashboard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38396-3FF7-7C22-57E0-48F4BD2D4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Homepage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World Happiness Score Heat Map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Age Distribution Amongst Top 10 and Bottom 10 Happiest Scoring Countries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Countries with Highest and Lowest Government Spending on Education (% of Country's GDP)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Migration Movement Comparisons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Migration Movement World Heat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47D02E-7EE9-8B70-FCC0-8ECC6C083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891" b="50586"/>
          <a:stretch/>
        </p:blipFill>
        <p:spPr>
          <a:xfrm>
            <a:off x="10153290" y="222433"/>
            <a:ext cx="1801197" cy="141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79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76E73-1B0A-7140-F6CA-8210DD84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Dashboard Homepage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47D02E-7EE9-8B70-FCC0-8ECC6C083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891" b="50586"/>
          <a:stretch/>
        </p:blipFill>
        <p:spPr>
          <a:xfrm>
            <a:off x="10153290" y="222433"/>
            <a:ext cx="1801197" cy="14152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F4566B-CCE2-7298-EB94-C890D709DA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28"/>
          <a:stretch/>
        </p:blipFill>
        <p:spPr>
          <a:xfrm>
            <a:off x="3303918" y="2023247"/>
            <a:ext cx="4804913" cy="438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11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76E73-1B0A-7140-F6CA-8210DD84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10" y="603353"/>
            <a:ext cx="9784080" cy="1508760"/>
          </a:xfrm>
        </p:spPr>
        <p:txBody>
          <a:bodyPr>
            <a:normAutofit fontScale="90000"/>
          </a:bodyPr>
          <a:lstStyle/>
          <a:p>
            <a:r>
              <a:rPr lang="en-CA" dirty="0"/>
              <a:t>VIEW 1 - </a:t>
            </a:r>
            <a:r>
              <a:rPr lang="en-US" b="1" dirty="0"/>
              <a:t>World Happiness Score Heat Map</a:t>
            </a:r>
            <a:br>
              <a:rPr lang="en-US" b="1" dirty="0"/>
            </a:b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47D02E-7EE9-8B70-FCC0-8ECC6C083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891" b="50586"/>
          <a:stretch/>
        </p:blipFill>
        <p:spPr>
          <a:xfrm>
            <a:off x="10153290" y="222433"/>
            <a:ext cx="1801197" cy="14152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F01D8A-0F7C-B277-A8C9-6E824E51D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358" y="2018581"/>
            <a:ext cx="9345283" cy="452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31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47D02E-7EE9-8B70-FCC0-8ECC6C083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891" b="50586"/>
          <a:stretch/>
        </p:blipFill>
        <p:spPr>
          <a:xfrm>
            <a:off x="10517958" y="414067"/>
            <a:ext cx="1436529" cy="11287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676E73-1B0A-7140-F6CA-8210DD84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13" y="284176"/>
            <a:ext cx="11123476" cy="1508760"/>
          </a:xfrm>
        </p:spPr>
        <p:txBody>
          <a:bodyPr>
            <a:normAutofit/>
          </a:bodyPr>
          <a:lstStyle/>
          <a:p>
            <a:r>
              <a:rPr lang="en-CA" sz="2000" dirty="0"/>
              <a:t>VIEW 2 </a:t>
            </a:r>
            <a:r>
              <a:rPr lang="en-US" sz="2000" b="1" dirty="0"/>
              <a:t>Age Distribution Amongst Top 10 and Bottom 10 Happiest Scoring Countries</a:t>
            </a:r>
            <a:br>
              <a:rPr lang="en-US" sz="2000" b="1" dirty="0"/>
            </a:br>
            <a:endParaRPr lang="en-CA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2E42BB-1AD7-18D4-DF91-3F778E1FF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132" y="2022711"/>
            <a:ext cx="7090773" cy="455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40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47D02E-7EE9-8B70-FCC0-8ECC6C083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891" b="50586"/>
          <a:stretch/>
        </p:blipFill>
        <p:spPr>
          <a:xfrm>
            <a:off x="10153290" y="222433"/>
            <a:ext cx="1801197" cy="14152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676E73-1B0A-7140-F6CA-8210DD84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13" y="284176"/>
            <a:ext cx="10749486" cy="1508760"/>
          </a:xfrm>
        </p:spPr>
        <p:txBody>
          <a:bodyPr>
            <a:normAutofit/>
          </a:bodyPr>
          <a:lstStyle/>
          <a:p>
            <a:r>
              <a:rPr lang="en-CA" sz="2000" dirty="0"/>
              <a:t>VIEW 3 </a:t>
            </a:r>
            <a:r>
              <a:rPr lang="en-US" sz="2000" b="1" dirty="0"/>
              <a:t>Countries with Highest and Lowest Government Spending on Education (% of Country's GDP)</a:t>
            </a:r>
            <a:br>
              <a:rPr lang="en-US" sz="1600" b="1" dirty="0"/>
            </a:br>
            <a:endParaRPr lang="en-CA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0723C-84B2-D438-6386-518628EBBA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41" r="41486" b="16100"/>
          <a:stretch/>
        </p:blipFill>
        <p:spPr>
          <a:xfrm>
            <a:off x="2268747" y="1984075"/>
            <a:ext cx="7781027" cy="458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69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47D02E-7EE9-8B70-FCC0-8ECC6C083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891" b="50586"/>
          <a:stretch/>
        </p:blipFill>
        <p:spPr>
          <a:xfrm>
            <a:off x="10153290" y="222433"/>
            <a:ext cx="1801197" cy="14152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676E73-1B0A-7140-F6CA-8210DD84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13" y="284176"/>
            <a:ext cx="10749486" cy="1508760"/>
          </a:xfrm>
        </p:spPr>
        <p:txBody>
          <a:bodyPr>
            <a:normAutofit/>
          </a:bodyPr>
          <a:lstStyle/>
          <a:p>
            <a:r>
              <a:rPr lang="en-CA" sz="3600" dirty="0"/>
              <a:t>VIEW 4 </a:t>
            </a:r>
            <a:r>
              <a:rPr lang="en-US" sz="3600" b="1" dirty="0"/>
              <a:t>Migration Movement Comparisons</a:t>
            </a:r>
            <a:br>
              <a:rPr lang="en-US" sz="1050" b="1" dirty="0"/>
            </a:br>
            <a:endParaRPr lang="en-CA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86EF8-AE68-F94D-91D0-92372B99BD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41" r="60024" b="23648"/>
          <a:stretch/>
        </p:blipFill>
        <p:spPr>
          <a:xfrm>
            <a:off x="2941608" y="1984075"/>
            <a:ext cx="6186573" cy="467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08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76E73-1B0A-7140-F6CA-8210DD84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28" y="284176"/>
            <a:ext cx="10357271" cy="1508760"/>
          </a:xfrm>
        </p:spPr>
        <p:txBody>
          <a:bodyPr>
            <a:normAutofit/>
          </a:bodyPr>
          <a:lstStyle/>
          <a:p>
            <a:r>
              <a:rPr lang="en-CA" sz="3200" dirty="0" err="1"/>
              <a:t>vIEW</a:t>
            </a:r>
            <a:r>
              <a:rPr lang="en-CA" sz="3200" dirty="0"/>
              <a:t> 4 </a:t>
            </a:r>
            <a:r>
              <a:rPr lang="en-US" sz="3200" b="1" dirty="0"/>
              <a:t>Migration Movement World Heat Map</a:t>
            </a:r>
            <a:br>
              <a:rPr lang="en-US" sz="3200" b="1" dirty="0"/>
            </a:br>
            <a:endParaRPr lang="en-CA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47D02E-7EE9-8B70-FCC0-8ECC6C083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891" b="50586"/>
          <a:stretch/>
        </p:blipFill>
        <p:spPr>
          <a:xfrm>
            <a:off x="10153290" y="222433"/>
            <a:ext cx="1801197" cy="1415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692B1D-ADF2-F23D-309B-A166D00CA7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96" r="37665" b="15346"/>
          <a:stretch/>
        </p:blipFill>
        <p:spPr>
          <a:xfrm>
            <a:off x="1587261" y="1854679"/>
            <a:ext cx="8773064" cy="484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75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91C7-66EF-1471-D31E-60D94205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4800" dirty="0">
                <a:latin typeface="Berlin Sans FB" panose="020E0602020502020306" pitchFamily="34" charset="0"/>
              </a:rPr>
              <a:t>Q&amp;A</a:t>
            </a:r>
            <a:endParaRPr lang="en-CA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D179E3-961D-A36B-E5AE-E85FCFD6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981"/>
          <a:stretch/>
        </p:blipFill>
        <p:spPr>
          <a:xfrm>
            <a:off x="0" y="4688412"/>
            <a:ext cx="12192000" cy="216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8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E309-3E3A-3D92-DFA2-F6D55EA7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Berlin Sans FB" panose="020E0602020502020306" pitchFamily="34" charset="0"/>
              </a:rPr>
              <a:t>Our topic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F109C-7369-F922-CBD4-CC2B2379E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sz="2600" dirty="0"/>
              <a:t>World Happiness Report Review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What factors not mentioned in the World Happiness Report may have an influence on a country’s happiness ranking?</a:t>
            </a:r>
          </a:p>
          <a:p>
            <a:endParaRPr lang="en-US" sz="2600" dirty="0"/>
          </a:p>
          <a:p>
            <a:pPr lvl="5">
              <a:buFont typeface="Wingdings" panose="05000000000000000000" pitchFamily="2" charset="2"/>
              <a:buChar char="q"/>
            </a:pPr>
            <a:r>
              <a:rPr lang="en-US" sz="2600" dirty="0"/>
              <a:t>Population and age distribution?</a:t>
            </a:r>
          </a:p>
          <a:p>
            <a:pPr lvl="5">
              <a:buFont typeface="Wingdings" panose="05000000000000000000" pitchFamily="2" charset="2"/>
              <a:buChar char="q"/>
            </a:pPr>
            <a:endParaRPr lang="en-US" sz="2600" dirty="0"/>
          </a:p>
          <a:p>
            <a:pPr lvl="5">
              <a:buFont typeface="Wingdings" panose="05000000000000000000" pitchFamily="2" charset="2"/>
              <a:buChar char="q"/>
            </a:pPr>
            <a:r>
              <a:rPr lang="en-US" sz="2600" dirty="0"/>
              <a:t>Government spending on education?</a:t>
            </a:r>
          </a:p>
          <a:p>
            <a:pPr lvl="5">
              <a:buFont typeface="Wingdings" panose="05000000000000000000" pitchFamily="2" charset="2"/>
              <a:buChar char="q"/>
            </a:pPr>
            <a:endParaRPr lang="en-US" sz="2600" dirty="0"/>
          </a:p>
          <a:p>
            <a:pPr lvl="5">
              <a:buFont typeface="Wingdings" panose="05000000000000000000" pitchFamily="2" charset="2"/>
              <a:buChar char="q"/>
            </a:pPr>
            <a:r>
              <a:rPr lang="en-US" sz="2600" dirty="0"/>
              <a:t>Migration activity?</a:t>
            </a:r>
          </a:p>
          <a:p>
            <a:pPr lvl="5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06A45-E024-F753-2CDF-02EBE5F511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891" b="50586"/>
          <a:stretch/>
        </p:blipFill>
        <p:spPr>
          <a:xfrm>
            <a:off x="10390802" y="284176"/>
            <a:ext cx="1801197" cy="141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0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9A5E-11A2-8D3A-ADE4-5AFF9530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is our audience?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44F5B-AD9A-46CF-60A8-932C1C7DB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729" y="2280458"/>
            <a:ext cx="9278969" cy="2784607"/>
          </a:xfrm>
        </p:spPr>
        <p:txBody>
          <a:bodyPr>
            <a:normAutofit/>
          </a:bodyPr>
          <a:lstStyle/>
          <a:p>
            <a:r>
              <a:rPr lang="en-US" sz="2800" dirty="0"/>
              <a:t>Anyone who is looking to relocate to another country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UNHRC (United Nations Human Rights Commission) </a:t>
            </a:r>
            <a:endParaRPr lang="en-CA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662AB-164E-54A8-5EA3-1A5B13ECC8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891" b="50586"/>
          <a:stretch/>
        </p:blipFill>
        <p:spPr>
          <a:xfrm>
            <a:off x="10351698" y="330942"/>
            <a:ext cx="1801197" cy="141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1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C0DB-FC8C-40D3-69C8-A897A083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 SOURCES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D88F5-E476-540B-3681-4A1B2093B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lvl="2"/>
            <a:r>
              <a:rPr lang="en-US" sz="2000" dirty="0"/>
              <a:t>World Happiness Report Compilation via Kaggle</a:t>
            </a:r>
          </a:p>
          <a:p>
            <a:pPr lvl="2"/>
            <a:endParaRPr lang="en-US" sz="2000" dirty="0"/>
          </a:p>
          <a:p>
            <a:pPr lvl="2"/>
            <a:r>
              <a:rPr lang="en-US" sz="2000" dirty="0"/>
              <a:t>UNESCO Institute for Statistics’ data on each country’s government spending on education via Our World in Data</a:t>
            </a:r>
          </a:p>
          <a:p>
            <a:pPr lvl="2"/>
            <a:endParaRPr lang="en-US" sz="2000" dirty="0"/>
          </a:p>
          <a:p>
            <a:pPr lvl="2"/>
            <a:r>
              <a:rPr lang="en-US" sz="2000" dirty="0"/>
              <a:t>United Nations, Department of Economic and Social Affairs, Population Division’s data on:</a:t>
            </a:r>
          </a:p>
          <a:p>
            <a:pPr lvl="2"/>
            <a:endParaRPr lang="en-US" sz="2000" dirty="0"/>
          </a:p>
          <a:p>
            <a:pPr lvl="5">
              <a:buFont typeface="Wingdings" panose="05000000000000000000" pitchFamily="2" charset="2"/>
              <a:buChar char="q"/>
            </a:pPr>
            <a:r>
              <a:rPr lang="en-US" sz="2000" dirty="0"/>
              <a:t>each country’s age distribution of population via Our World in Data</a:t>
            </a:r>
          </a:p>
          <a:p>
            <a:pPr lvl="5">
              <a:buFont typeface="Wingdings" panose="05000000000000000000" pitchFamily="2" charset="2"/>
              <a:buChar char="q"/>
            </a:pPr>
            <a:endParaRPr lang="en-US" sz="2000" dirty="0"/>
          </a:p>
          <a:p>
            <a:pPr lvl="5">
              <a:buFont typeface="Wingdings" panose="05000000000000000000" pitchFamily="2" charset="2"/>
              <a:buChar char="q"/>
            </a:pPr>
            <a:r>
              <a:rPr lang="en-US" sz="2000" dirty="0"/>
              <a:t>each country migration activity via their website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F8E46B-10EF-7FD6-8A20-A35F2A2DA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891" b="50586"/>
          <a:stretch/>
        </p:blipFill>
        <p:spPr>
          <a:xfrm>
            <a:off x="10230928" y="377708"/>
            <a:ext cx="1801197" cy="141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8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2E5A-E59A-96B9-920E-1F788F8E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Housing data (</a:t>
            </a:r>
            <a:r>
              <a:rPr lang="en-CA" dirty="0" err="1"/>
              <a:t>sql</a:t>
            </a:r>
            <a:r>
              <a:rPr lang="en-CA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BC06A1-CAD0-011E-E3D5-F59B632A5D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891" b="50586"/>
          <a:stretch/>
        </p:blipFill>
        <p:spPr>
          <a:xfrm>
            <a:off x="10153290" y="222433"/>
            <a:ext cx="1801197" cy="1415228"/>
          </a:xfrm>
          <a:prstGeom prst="rect">
            <a:avLst/>
          </a:prstGeom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ACD60A5D-C5FC-47AE-2459-386971FD5C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777706" cy="277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FAF8B-5651-05C4-F21F-DBD5A7718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069" y="1928538"/>
            <a:ext cx="4136930" cy="27369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B85B91-9DE9-AC2F-FCD6-CEDCB594A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3062" y="4801055"/>
            <a:ext cx="7181075" cy="18619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58D3F0-0ADD-61AB-AA20-D02553A57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384" y="1910627"/>
            <a:ext cx="5913069" cy="277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2E5A-E59A-96B9-920E-1F788F8E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cleaning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BC06A1-CAD0-011E-E3D5-F59B632A5D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891" b="50586"/>
          <a:stretch/>
        </p:blipFill>
        <p:spPr>
          <a:xfrm>
            <a:off x="10153290" y="222433"/>
            <a:ext cx="1801197" cy="1415228"/>
          </a:xfrm>
          <a:prstGeom prst="rect">
            <a:avLst/>
          </a:prstGeom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ACD60A5D-C5FC-47AE-2459-386971FD5C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777706" cy="277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6294B-0CC8-CD99-93B7-3BE7BBF2D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9" y="2933071"/>
            <a:ext cx="9543871" cy="181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3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2E5A-E59A-96B9-920E-1F788F8E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Coding breakdown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95649-2327-E78C-BD9E-5819FEDF2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891" b="50586"/>
          <a:stretch/>
        </p:blipFill>
        <p:spPr>
          <a:xfrm>
            <a:off x="10153290" y="222433"/>
            <a:ext cx="1801197" cy="14152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A7971B-C417-C83A-7EC0-D1ED6B241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272" y="1965654"/>
            <a:ext cx="5311086" cy="47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5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2E5A-E59A-96B9-920E-1F788F8E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Coding breakdown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95649-2327-E78C-BD9E-5819FEDF2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891" b="50586"/>
          <a:stretch/>
        </p:blipFill>
        <p:spPr>
          <a:xfrm>
            <a:off x="10153290" y="222433"/>
            <a:ext cx="1801197" cy="14152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9D7BC1-FD5E-2331-3CD3-ACE60598F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900" y="2109826"/>
            <a:ext cx="5138738" cy="1838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498261-8EC1-D541-444C-3467B76A1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900" y="4219215"/>
            <a:ext cx="52197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4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2E5A-E59A-96B9-920E-1F788F8E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Plugin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95649-2327-E78C-BD9E-5819FEDF2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891" b="50586"/>
          <a:stretch/>
        </p:blipFill>
        <p:spPr>
          <a:xfrm>
            <a:off x="10153290" y="222433"/>
            <a:ext cx="1801197" cy="14152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3008B9-9CAC-B140-D308-C41CF7502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95" y="2370970"/>
            <a:ext cx="6427644" cy="3437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F5B43E-5503-4877-6122-20E8004DD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291" y="2966192"/>
            <a:ext cx="4009812" cy="141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56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356</TotalTime>
  <Words>238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Berlin Sans FB</vt:lpstr>
      <vt:lpstr>Corbel</vt:lpstr>
      <vt:lpstr>Wingdings</vt:lpstr>
      <vt:lpstr>Banded</vt:lpstr>
      <vt:lpstr>World Happiness Rankings Review</vt:lpstr>
      <vt:lpstr>Our topic</vt:lpstr>
      <vt:lpstr>Who is our audience? </vt:lpstr>
      <vt:lpstr>OUR DATA SOURCES</vt:lpstr>
      <vt:lpstr>Housing data (sql)</vt:lpstr>
      <vt:lpstr>Data cleaning process</vt:lpstr>
      <vt:lpstr>Coding breakdown</vt:lpstr>
      <vt:lpstr>Coding breakdown</vt:lpstr>
      <vt:lpstr>Plugin</vt:lpstr>
      <vt:lpstr>Dashboard VIEWs</vt:lpstr>
      <vt:lpstr>Dashboard Homepage view</vt:lpstr>
      <vt:lpstr>VIEW 1 - World Happiness Score Heat Map </vt:lpstr>
      <vt:lpstr>VIEW 2 Age Distribution Amongst Top 10 and Bottom 10 Happiest Scoring Countries </vt:lpstr>
      <vt:lpstr>VIEW 3 Countries with Highest and Lowest Government Spending on Education (% of Country's GDP) </vt:lpstr>
      <vt:lpstr>VIEW 4 Migration Movement Comparisons </vt:lpstr>
      <vt:lpstr>vIEW 4 Migration Movement World Heat Map 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 Review</dc:title>
  <dc:creator>Z Z</dc:creator>
  <cp:lastModifiedBy>Z Z</cp:lastModifiedBy>
  <cp:revision>22</cp:revision>
  <dcterms:created xsi:type="dcterms:W3CDTF">2023-04-22T23:28:55Z</dcterms:created>
  <dcterms:modified xsi:type="dcterms:W3CDTF">2023-04-23T17:58:59Z</dcterms:modified>
</cp:coreProperties>
</file>