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080bd274a3_3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080bd274a3_3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8968f297c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8968f297c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8968f297cd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8968f297cd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8968f297cd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8968f297cd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8968f297cd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8968f297cd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897a130d4d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897a130d4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f23e22e0b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f23e22e0b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f23e22e0b8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f23e22e0b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f23e22e0b8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f23e22e0b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f23e22e0b8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f23e22e0b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8968f297c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8968f297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f23e22e0b8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f23e22e0b8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f23e22e0b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f23e22e0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f23e22e0b8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f23e22e0b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897a130d4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897a130d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f2646de8c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f2646de8c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080bd274a3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080bd274a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080bd274a3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080bd274a3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080bd274a3_3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080bd274a3_3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8968f297c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8968f297c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080bd274a3_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080bd274a3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080bd274a3_3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080bd274a3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1119700"/>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highlight>
                  <a:srgbClr val="EA9999"/>
                </a:highlight>
              </a:rPr>
              <a:t>Toronto</a:t>
            </a:r>
            <a:r>
              <a:rPr lang="en-GB"/>
              <a:t> vs </a:t>
            </a:r>
            <a:r>
              <a:rPr lang="en-GB">
                <a:highlight>
                  <a:srgbClr val="FBD966"/>
                </a:highlight>
              </a:rPr>
              <a:t>Vancouver</a:t>
            </a:r>
            <a:r>
              <a:rPr lang="en-GB"/>
              <a:t> Restaurants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Analysis</a:t>
            </a:r>
            <a:endParaRPr/>
          </a:p>
        </p:txBody>
      </p:sp>
      <p:sp>
        <p:nvSpPr>
          <p:cNvPr id="120" name="Google Shape;12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050"/>
              <a:t>Both R-squared values and Pearson correlation shows that there is very weak/non-existent correlation between restaurant distance and rating</a:t>
            </a:r>
            <a:endParaRPr sz="1050"/>
          </a:p>
          <a:p>
            <a:pPr marL="0" lvl="0" indent="0" algn="l" rtl="0">
              <a:spcBef>
                <a:spcPts val="1200"/>
              </a:spcBef>
              <a:spcAft>
                <a:spcPts val="0"/>
              </a:spcAft>
              <a:buNone/>
            </a:pPr>
            <a:r>
              <a:rPr lang="en-GB" sz="1050"/>
              <a:t>This implies that either restaurant quality throughout each city is good, or that the sampling from Yelp is biased towards suggesting highly rated restaurants with no regard to distances</a:t>
            </a:r>
            <a:endParaRPr sz="1050"/>
          </a:p>
          <a:p>
            <a:pPr marL="0" lvl="0" indent="0" algn="l" rtl="0">
              <a:spcBef>
                <a:spcPts val="1200"/>
              </a:spcBef>
              <a:spcAft>
                <a:spcPts val="0"/>
              </a:spcAft>
              <a:buNone/>
            </a:pPr>
            <a:r>
              <a:rPr lang="en-GB" sz="1050" b="1"/>
              <a:t>Hypothesis Answer:</a:t>
            </a:r>
            <a:endParaRPr sz="1050" b="1"/>
          </a:p>
          <a:p>
            <a:pPr marL="0" lvl="0" indent="0" algn="l" rtl="0">
              <a:spcBef>
                <a:spcPts val="1200"/>
              </a:spcBef>
              <a:spcAft>
                <a:spcPts val="1200"/>
              </a:spcAft>
              <a:buNone/>
            </a:pPr>
            <a:r>
              <a:rPr lang="en-GB" sz="1050"/>
              <a:t>There may be implicit bias in the population sample- if there is, Yelp does not bias based on restaurant distance from landmarks.. Based on the data that was collected however, there does not appear to be a correlation between restaurant ratings vs. distance from landmarks. </a:t>
            </a:r>
            <a:endParaRPr sz="105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00" y="445025"/>
            <a:ext cx="8520600" cy="10221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What type of restaurants do </a:t>
            </a:r>
            <a:r>
              <a:rPr lang="en-GB">
                <a:highlight>
                  <a:srgbClr val="EA9999"/>
                </a:highlight>
              </a:rPr>
              <a:t>Toronto</a:t>
            </a:r>
            <a:r>
              <a:rPr lang="en-GB"/>
              <a:t> and </a:t>
            </a:r>
            <a:r>
              <a:rPr lang="en-GB">
                <a:highlight>
                  <a:srgbClr val="FBD966"/>
                </a:highlight>
              </a:rPr>
              <a:t>Vancouver</a:t>
            </a:r>
            <a:r>
              <a:rPr lang="en-GB"/>
              <a:t> prefer?</a:t>
            </a:r>
            <a:endParaRPr/>
          </a:p>
        </p:txBody>
      </p:sp>
      <p:sp>
        <p:nvSpPr>
          <p:cNvPr id="126" name="Google Shape;126;p23"/>
          <p:cNvSpPr txBox="1">
            <a:spLocks noGrp="1"/>
          </p:cNvSpPr>
          <p:nvPr>
            <p:ph type="body" idx="1"/>
          </p:nvPr>
        </p:nvSpPr>
        <p:spPr>
          <a:xfrm>
            <a:off x="311700" y="1344225"/>
            <a:ext cx="3306300" cy="1906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 = less than 10 dollars</a:t>
            </a:r>
            <a:endParaRPr/>
          </a:p>
          <a:p>
            <a:pPr marL="0" lvl="0" indent="0" algn="l" rtl="0">
              <a:spcBef>
                <a:spcPts val="1200"/>
              </a:spcBef>
              <a:spcAft>
                <a:spcPts val="0"/>
              </a:spcAft>
              <a:buNone/>
            </a:pPr>
            <a:r>
              <a:rPr lang="en-GB"/>
              <a:t>$$ = 11 - 30 dollars</a:t>
            </a:r>
            <a:endParaRPr/>
          </a:p>
          <a:p>
            <a:pPr marL="0" lvl="0" indent="0" algn="l" rtl="0">
              <a:spcBef>
                <a:spcPts val="1200"/>
              </a:spcBef>
              <a:spcAft>
                <a:spcPts val="0"/>
              </a:spcAft>
              <a:buNone/>
            </a:pPr>
            <a:r>
              <a:rPr lang="en-GB"/>
              <a:t>$$$ = 31 - 60 dollars</a:t>
            </a:r>
            <a:endParaRPr/>
          </a:p>
          <a:p>
            <a:pPr marL="0" lvl="0" indent="0" algn="l" rtl="0">
              <a:spcBef>
                <a:spcPts val="1200"/>
              </a:spcBef>
              <a:spcAft>
                <a:spcPts val="1200"/>
              </a:spcAft>
              <a:buNone/>
            </a:pPr>
            <a:r>
              <a:rPr lang="en-GB"/>
              <a:t>$$$$ = more than 61 dollars</a:t>
            </a:r>
            <a:endParaRPr/>
          </a:p>
        </p:txBody>
      </p:sp>
      <p:pic>
        <p:nvPicPr>
          <p:cNvPr id="127" name="Google Shape;127;p23"/>
          <p:cNvPicPr preferRelativeResize="0"/>
          <p:nvPr/>
        </p:nvPicPr>
        <p:blipFill>
          <a:blip r:embed="rId3">
            <a:alphaModFix/>
          </a:blip>
          <a:stretch>
            <a:fillRect/>
          </a:stretch>
        </p:blipFill>
        <p:spPr>
          <a:xfrm>
            <a:off x="81050" y="3406675"/>
            <a:ext cx="8981901" cy="1143425"/>
          </a:xfrm>
          <a:prstGeom prst="rect">
            <a:avLst/>
          </a:prstGeom>
          <a:noFill/>
          <a:ln>
            <a:noFill/>
          </a:ln>
        </p:spPr>
      </p:pic>
      <p:sp>
        <p:nvSpPr>
          <p:cNvPr id="128" name="Google Shape;128;p23"/>
          <p:cNvSpPr/>
          <p:nvPr/>
        </p:nvSpPr>
        <p:spPr>
          <a:xfrm>
            <a:off x="175075" y="3968075"/>
            <a:ext cx="8803200" cy="1917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9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24"/>
          <p:cNvPicPr preferRelativeResize="0"/>
          <p:nvPr/>
        </p:nvPicPr>
        <p:blipFill>
          <a:blip r:embed="rId3">
            <a:alphaModFix/>
          </a:blip>
          <a:stretch>
            <a:fillRect/>
          </a:stretch>
        </p:blipFill>
        <p:spPr>
          <a:xfrm>
            <a:off x="0" y="1250450"/>
            <a:ext cx="4531550" cy="2979375"/>
          </a:xfrm>
          <a:prstGeom prst="rect">
            <a:avLst/>
          </a:prstGeom>
          <a:noFill/>
          <a:ln>
            <a:noFill/>
          </a:ln>
        </p:spPr>
      </p:pic>
      <p:pic>
        <p:nvPicPr>
          <p:cNvPr id="134" name="Google Shape;134;p24"/>
          <p:cNvPicPr preferRelativeResize="0"/>
          <p:nvPr/>
        </p:nvPicPr>
        <p:blipFill>
          <a:blip r:embed="rId4">
            <a:alphaModFix/>
          </a:blip>
          <a:stretch>
            <a:fillRect/>
          </a:stretch>
        </p:blipFill>
        <p:spPr>
          <a:xfrm>
            <a:off x="4586176" y="1250450"/>
            <a:ext cx="4557825" cy="2979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p:nvPr/>
        </p:nvSpPr>
        <p:spPr>
          <a:xfrm>
            <a:off x="5785375" y="1546400"/>
            <a:ext cx="258300" cy="234000"/>
          </a:xfrm>
          <a:prstGeom prst="ellipse">
            <a:avLst/>
          </a:prstGeom>
          <a:noFill/>
          <a:ln w="9525"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5"/>
          <p:cNvSpPr txBox="1"/>
          <p:nvPr/>
        </p:nvSpPr>
        <p:spPr>
          <a:xfrm>
            <a:off x="725275" y="233425"/>
            <a:ext cx="80031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GB" sz="2800">
                <a:solidFill>
                  <a:schemeClr val="dk1"/>
                </a:solidFill>
              </a:rPr>
              <a:t>Do Number of Reviews a Restaurant have any effect on the Restaurant’s Rating? </a:t>
            </a:r>
            <a:endParaRPr/>
          </a:p>
        </p:txBody>
      </p:sp>
      <p:sp>
        <p:nvSpPr>
          <p:cNvPr id="141" name="Google Shape;141;p25"/>
          <p:cNvSpPr txBox="1"/>
          <p:nvPr/>
        </p:nvSpPr>
        <p:spPr>
          <a:xfrm>
            <a:off x="7302600" y="4363200"/>
            <a:ext cx="1667400" cy="78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900">
                <a:solidFill>
                  <a:schemeClr val="dk1"/>
                </a:solidFill>
              </a:rPr>
              <a:t>*Pai Northern Thai Kitchen</a:t>
            </a:r>
            <a:endParaRPr sz="900">
              <a:solidFill>
                <a:schemeClr val="dk1"/>
              </a:solidFill>
            </a:endParaRPr>
          </a:p>
          <a:p>
            <a:pPr marL="0" lvl="0" indent="0" algn="l" rtl="0">
              <a:lnSpc>
                <a:spcPct val="115000"/>
              </a:lnSpc>
              <a:spcBef>
                <a:spcPts val="0"/>
              </a:spcBef>
              <a:spcAft>
                <a:spcPts val="0"/>
              </a:spcAft>
              <a:buNone/>
            </a:pPr>
            <a:r>
              <a:rPr lang="en-GB" sz="900">
                <a:solidFill>
                  <a:schemeClr val="dk1"/>
                </a:solidFill>
              </a:rPr>
              <a:t>18 Duncan Street</a:t>
            </a:r>
            <a:endParaRPr sz="900">
              <a:solidFill>
                <a:schemeClr val="dk1"/>
              </a:solidFill>
            </a:endParaRPr>
          </a:p>
          <a:p>
            <a:pPr marL="0" lvl="0" indent="0" algn="r" rtl="0">
              <a:lnSpc>
                <a:spcPct val="115000"/>
              </a:lnSpc>
              <a:spcBef>
                <a:spcPts val="0"/>
              </a:spcBef>
              <a:spcAft>
                <a:spcPts val="0"/>
              </a:spcAft>
              <a:buNone/>
            </a:pPr>
            <a:endParaRPr sz="900">
              <a:solidFill>
                <a:srgbClr val="D4D4D4"/>
              </a:solidFill>
            </a:endParaRPr>
          </a:p>
          <a:p>
            <a:pPr marL="0" lvl="0" indent="0" algn="l" rtl="0">
              <a:spcBef>
                <a:spcPts val="0"/>
              </a:spcBef>
              <a:spcAft>
                <a:spcPts val="0"/>
              </a:spcAft>
              <a:buNone/>
            </a:pPr>
            <a:endParaRPr sz="900">
              <a:solidFill>
                <a:srgbClr val="D4D4D4"/>
              </a:solidFill>
            </a:endParaRPr>
          </a:p>
        </p:txBody>
      </p:sp>
      <p:pic>
        <p:nvPicPr>
          <p:cNvPr id="142" name="Google Shape;142;p25"/>
          <p:cNvPicPr preferRelativeResize="0"/>
          <p:nvPr/>
        </p:nvPicPr>
        <p:blipFill>
          <a:blip r:embed="rId3">
            <a:alphaModFix/>
          </a:blip>
          <a:stretch>
            <a:fillRect/>
          </a:stretch>
        </p:blipFill>
        <p:spPr>
          <a:xfrm>
            <a:off x="2163663" y="1280123"/>
            <a:ext cx="4816675" cy="3762000"/>
          </a:xfrm>
          <a:prstGeom prst="rect">
            <a:avLst/>
          </a:prstGeom>
          <a:noFill/>
          <a:ln>
            <a:noFill/>
          </a:ln>
        </p:spPr>
      </p:pic>
      <p:sp>
        <p:nvSpPr>
          <p:cNvPr id="143" name="Google Shape;143;p25"/>
          <p:cNvSpPr/>
          <p:nvPr/>
        </p:nvSpPr>
        <p:spPr>
          <a:xfrm>
            <a:off x="5785375" y="1546400"/>
            <a:ext cx="333600" cy="2958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2279500" y="207400"/>
            <a:ext cx="4485000" cy="51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2020"/>
              <a:t>F-Test=0.691  P-value = 0.733</a:t>
            </a:r>
            <a:endParaRPr sz="2020"/>
          </a:p>
        </p:txBody>
      </p:sp>
      <p:pic>
        <p:nvPicPr>
          <p:cNvPr id="149" name="Google Shape;149;p26"/>
          <p:cNvPicPr preferRelativeResize="0"/>
          <p:nvPr/>
        </p:nvPicPr>
        <p:blipFill>
          <a:blip r:embed="rId3">
            <a:alphaModFix/>
          </a:blip>
          <a:stretch>
            <a:fillRect/>
          </a:stretch>
        </p:blipFill>
        <p:spPr>
          <a:xfrm>
            <a:off x="-1" y="761075"/>
            <a:ext cx="4484925" cy="4230949"/>
          </a:xfrm>
          <a:prstGeom prst="rect">
            <a:avLst/>
          </a:prstGeom>
          <a:noFill/>
          <a:ln>
            <a:noFill/>
          </a:ln>
        </p:spPr>
      </p:pic>
      <p:pic>
        <p:nvPicPr>
          <p:cNvPr id="150" name="Google Shape;150;p26"/>
          <p:cNvPicPr preferRelativeResize="0"/>
          <p:nvPr/>
        </p:nvPicPr>
        <p:blipFill>
          <a:blip r:embed="rId4">
            <a:alphaModFix/>
          </a:blip>
          <a:stretch>
            <a:fillRect/>
          </a:stretch>
        </p:blipFill>
        <p:spPr>
          <a:xfrm>
            <a:off x="4647143" y="755450"/>
            <a:ext cx="4496856" cy="4242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311700" y="1095250"/>
            <a:ext cx="8520600" cy="21810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GB" sz="4000"/>
              <a:t>The number of reviews DOES NOT have an effect on the restaurants ratings on Yelp</a:t>
            </a:r>
            <a:endParaRPr sz="4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891"/>
              <a:buNone/>
            </a:pPr>
            <a:r>
              <a:rPr lang="en-GB" sz="1987" b="1"/>
              <a:t>Analyzing Restaurant Diversity</a:t>
            </a:r>
            <a:r>
              <a:rPr lang="en-GB" sz="1987"/>
              <a:t>: </a:t>
            </a:r>
            <a:r>
              <a:rPr lang="en-GB" sz="1987" b="1">
                <a:highlight>
                  <a:srgbClr val="EA9999"/>
                </a:highlight>
              </a:rPr>
              <a:t>Toronto</a:t>
            </a:r>
            <a:r>
              <a:rPr lang="en-GB" sz="1987" b="1"/>
              <a:t> vs. </a:t>
            </a:r>
            <a:r>
              <a:rPr lang="en-GB" sz="1987" b="1">
                <a:highlight>
                  <a:srgbClr val="FFD966"/>
                </a:highlight>
              </a:rPr>
              <a:t>Vancouver</a:t>
            </a:r>
            <a:endParaRPr sz="1987" b="1">
              <a:highlight>
                <a:srgbClr val="FFD966"/>
              </a:highlight>
            </a:endParaRPr>
          </a:p>
        </p:txBody>
      </p:sp>
      <p:sp>
        <p:nvSpPr>
          <p:cNvPr id="161" name="Google Shape;161;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Uniqueness of Options</a:t>
            </a:r>
            <a:endParaRPr b="1"/>
          </a:p>
          <a:p>
            <a:pPr marL="914400" lvl="1" indent="-317500" algn="l" rtl="0">
              <a:spcBef>
                <a:spcPts val="1200"/>
              </a:spcBef>
              <a:spcAft>
                <a:spcPts val="0"/>
              </a:spcAft>
              <a:buSzPts val="1400"/>
              <a:buChar char="-"/>
            </a:pPr>
            <a:r>
              <a:rPr lang="en-GB"/>
              <a:t>What options exist in each city?</a:t>
            </a:r>
            <a:endParaRPr/>
          </a:p>
          <a:p>
            <a:pPr marL="914400" lvl="1" indent="-317500" algn="l" rtl="0">
              <a:spcBef>
                <a:spcPts val="0"/>
              </a:spcBef>
              <a:spcAft>
                <a:spcPts val="0"/>
              </a:spcAft>
              <a:buSzPts val="1400"/>
              <a:buChar char="-"/>
            </a:pPr>
            <a:r>
              <a:rPr lang="en-GB"/>
              <a:t>What exists in one but not the other?</a:t>
            </a:r>
            <a:endParaRPr/>
          </a:p>
          <a:p>
            <a:pPr marL="0" lvl="0" indent="0" algn="l" rtl="0">
              <a:spcBef>
                <a:spcPts val="1200"/>
              </a:spcBef>
              <a:spcAft>
                <a:spcPts val="0"/>
              </a:spcAft>
              <a:buNone/>
            </a:pPr>
            <a:r>
              <a:rPr lang="en-GB" b="1"/>
              <a:t>Uniqueness in Taste</a:t>
            </a:r>
            <a:endParaRPr b="1"/>
          </a:p>
          <a:p>
            <a:pPr marL="914400" lvl="1" indent="-317500" algn="l" rtl="0">
              <a:lnSpc>
                <a:spcPct val="150000"/>
              </a:lnSpc>
              <a:spcBef>
                <a:spcPts val="1200"/>
              </a:spcBef>
              <a:spcAft>
                <a:spcPts val="0"/>
              </a:spcAft>
              <a:buSzPts val="1400"/>
              <a:buChar char="-"/>
            </a:pPr>
            <a:r>
              <a:rPr lang="en-GB"/>
              <a:t>What categories rate better in either city?</a:t>
            </a:r>
            <a:endParaRPr/>
          </a:p>
          <a:p>
            <a:pPr marL="914400" lvl="1" indent="-317500" algn="l" rtl="0">
              <a:spcBef>
                <a:spcPts val="0"/>
              </a:spcBef>
              <a:spcAft>
                <a:spcPts val="0"/>
              </a:spcAft>
              <a:buSzPts val="1400"/>
              <a:buChar char="-"/>
            </a:pPr>
            <a:r>
              <a:rPr lang="en-GB"/>
              <a:t>Any differences in the distribution of restaurants across categories?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txBox="1">
            <a:spLocks noGrp="1"/>
          </p:cNvSpPr>
          <p:nvPr>
            <p:ph type="body" idx="1"/>
          </p:nvPr>
        </p:nvSpPr>
        <p:spPr>
          <a:xfrm>
            <a:off x="3141900" y="217725"/>
            <a:ext cx="2464200" cy="744000"/>
          </a:xfrm>
          <a:prstGeom prst="rect">
            <a:avLst/>
          </a:prstGeom>
        </p:spPr>
        <p:txBody>
          <a:bodyPr spcFirstLastPara="1" wrap="square" lIns="91425" tIns="91425" rIns="91425" bIns="91425" anchor="t" anchorCtr="0">
            <a:normAutofit/>
          </a:bodyPr>
          <a:lstStyle/>
          <a:p>
            <a:pPr marL="0" lvl="0" indent="0" algn="r" rtl="0">
              <a:spcBef>
                <a:spcPts val="0"/>
              </a:spcBef>
              <a:spcAft>
                <a:spcPts val="1200"/>
              </a:spcAft>
              <a:buNone/>
            </a:pPr>
            <a:r>
              <a:rPr lang="en-GB" sz="2900" b="1">
                <a:solidFill>
                  <a:srgbClr val="E06666"/>
                </a:solidFill>
              </a:rPr>
              <a:t>Toronto</a:t>
            </a:r>
            <a:endParaRPr sz="2900" b="1">
              <a:solidFill>
                <a:srgbClr val="E06666"/>
              </a:solidFill>
            </a:endParaRPr>
          </a:p>
        </p:txBody>
      </p:sp>
      <p:sp>
        <p:nvSpPr>
          <p:cNvPr id="167" name="Google Shape;167;p29"/>
          <p:cNvSpPr txBox="1">
            <a:spLocks noGrp="1"/>
          </p:cNvSpPr>
          <p:nvPr>
            <p:ph type="body" idx="1"/>
          </p:nvPr>
        </p:nvSpPr>
        <p:spPr>
          <a:xfrm>
            <a:off x="5789025" y="217725"/>
            <a:ext cx="2464200" cy="74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2900" b="1">
                <a:solidFill>
                  <a:srgbClr val="E69138"/>
                </a:solidFill>
              </a:rPr>
              <a:t>Vancouver</a:t>
            </a:r>
            <a:endParaRPr sz="2900" b="1">
              <a:solidFill>
                <a:srgbClr val="E69138"/>
              </a:solidFill>
            </a:endParaRPr>
          </a:p>
        </p:txBody>
      </p:sp>
      <p:sp>
        <p:nvSpPr>
          <p:cNvPr id="168" name="Google Shape;168;p29"/>
          <p:cNvSpPr txBox="1">
            <a:spLocks noGrp="1"/>
          </p:cNvSpPr>
          <p:nvPr>
            <p:ph type="body" idx="1"/>
          </p:nvPr>
        </p:nvSpPr>
        <p:spPr>
          <a:xfrm>
            <a:off x="311700" y="1041400"/>
            <a:ext cx="3171600" cy="744000"/>
          </a:xfrm>
          <a:prstGeom prst="rect">
            <a:avLst/>
          </a:prstGeom>
        </p:spPr>
        <p:txBody>
          <a:bodyPr spcFirstLastPara="1" wrap="square" lIns="91425" tIns="91425" rIns="91425" bIns="91425" anchor="t" anchorCtr="0">
            <a:normAutofit/>
          </a:bodyPr>
          <a:lstStyle/>
          <a:p>
            <a:pPr marL="0" lvl="0" indent="0" algn="r" rtl="0">
              <a:spcBef>
                <a:spcPts val="0"/>
              </a:spcBef>
              <a:spcAft>
                <a:spcPts val="1200"/>
              </a:spcAft>
              <a:buNone/>
            </a:pPr>
            <a:r>
              <a:rPr lang="en-GB" sz="2400">
                <a:solidFill>
                  <a:schemeClr val="dk1"/>
                </a:solidFill>
                <a:latin typeface="Courier New"/>
                <a:ea typeface="Courier New"/>
                <a:cs typeface="Courier New"/>
                <a:sym typeface="Courier New"/>
              </a:rPr>
              <a:t>Total Categories</a:t>
            </a:r>
            <a:endParaRPr sz="2400">
              <a:solidFill>
                <a:schemeClr val="dk1"/>
              </a:solidFill>
              <a:latin typeface="Courier New"/>
              <a:ea typeface="Courier New"/>
              <a:cs typeface="Courier New"/>
              <a:sym typeface="Courier New"/>
            </a:endParaRPr>
          </a:p>
        </p:txBody>
      </p:sp>
      <p:sp>
        <p:nvSpPr>
          <p:cNvPr id="169" name="Google Shape;169;p29"/>
          <p:cNvSpPr txBox="1">
            <a:spLocks noGrp="1"/>
          </p:cNvSpPr>
          <p:nvPr>
            <p:ph type="body" idx="1"/>
          </p:nvPr>
        </p:nvSpPr>
        <p:spPr>
          <a:xfrm>
            <a:off x="3831300" y="1041400"/>
            <a:ext cx="1695000" cy="744000"/>
          </a:xfrm>
          <a:prstGeom prst="rect">
            <a:avLst/>
          </a:prstGeom>
        </p:spPr>
        <p:txBody>
          <a:bodyPr spcFirstLastPara="1" wrap="square" lIns="91425" tIns="91425" rIns="91425" bIns="91425" anchor="t" anchorCtr="0">
            <a:normAutofit/>
          </a:bodyPr>
          <a:lstStyle/>
          <a:p>
            <a:pPr marL="0" lvl="0" indent="0" algn="r" rtl="0">
              <a:spcBef>
                <a:spcPts val="0"/>
              </a:spcBef>
              <a:spcAft>
                <a:spcPts val="1200"/>
              </a:spcAft>
              <a:buNone/>
            </a:pPr>
            <a:r>
              <a:rPr lang="en-GB" sz="2800" b="1">
                <a:solidFill>
                  <a:srgbClr val="E06666"/>
                </a:solidFill>
              </a:rPr>
              <a:t>122</a:t>
            </a:r>
            <a:endParaRPr sz="2800" b="1">
              <a:solidFill>
                <a:srgbClr val="E06666"/>
              </a:solidFill>
            </a:endParaRPr>
          </a:p>
        </p:txBody>
      </p:sp>
      <p:sp>
        <p:nvSpPr>
          <p:cNvPr id="170" name="Google Shape;170;p29"/>
          <p:cNvSpPr txBox="1">
            <a:spLocks noGrp="1"/>
          </p:cNvSpPr>
          <p:nvPr>
            <p:ph type="body" idx="1"/>
          </p:nvPr>
        </p:nvSpPr>
        <p:spPr>
          <a:xfrm>
            <a:off x="5859775" y="1041400"/>
            <a:ext cx="1695000" cy="74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2800" b="1">
                <a:solidFill>
                  <a:srgbClr val="E69138"/>
                </a:solidFill>
              </a:rPr>
              <a:t>119</a:t>
            </a:r>
            <a:endParaRPr sz="2800" b="1">
              <a:solidFill>
                <a:srgbClr val="E69138"/>
              </a:solidFill>
            </a:endParaRPr>
          </a:p>
        </p:txBody>
      </p:sp>
      <p:sp>
        <p:nvSpPr>
          <p:cNvPr id="171" name="Google Shape;171;p29"/>
          <p:cNvSpPr txBox="1">
            <a:spLocks noGrp="1"/>
          </p:cNvSpPr>
          <p:nvPr>
            <p:ph type="body" idx="1"/>
          </p:nvPr>
        </p:nvSpPr>
        <p:spPr>
          <a:xfrm>
            <a:off x="354900" y="2073725"/>
            <a:ext cx="3171600" cy="1056000"/>
          </a:xfrm>
          <a:prstGeom prst="rect">
            <a:avLst/>
          </a:prstGeom>
        </p:spPr>
        <p:txBody>
          <a:bodyPr spcFirstLastPara="1" wrap="square" lIns="91425" tIns="91425" rIns="91425" bIns="91425" anchor="t" anchorCtr="0">
            <a:noAutofit/>
          </a:bodyPr>
          <a:lstStyle/>
          <a:p>
            <a:pPr marL="0" lvl="0" indent="0" algn="r" rtl="0">
              <a:lnSpc>
                <a:spcPct val="80000"/>
              </a:lnSpc>
              <a:spcBef>
                <a:spcPts val="0"/>
              </a:spcBef>
              <a:spcAft>
                <a:spcPts val="1200"/>
              </a:spcAft>
              <a:buSzPts val="688"/>
              <a:buNone/>
            </a:pPr>
            <a:r>
              <a:rPr lang="en-GB" sz="1700">
                <a:solidFill>
                  <a:schemeClr val="dk1"/>
                </a:solidFill>
                <a:latin typeface="Courier New"/>
                <a:ea typeface="Courier New"/>
                <a:cs typeface="Courier New"/>
                <a:sym typeface="Courier New"/>
              </a:rPr>
              <a:t>Total Reviews per Category</a:t>
            </a:r>
            <a:endParaRPr sz="1700">
              <a:solidFill>
                <a:schemeClr val="dk1"/>
              </a:solidFill>
              <a:latin typeface="Courier New"/>
              <a:ea typeface="Courier New"/>
              <a:cs typeface="Courier New"/>
              <a:sym typeface="Courier New"/>
            </a:endParaRPr>
          </a:p>
        </p:txBody>
      </p:sp>
      <p:pic>
        <p:nvPicPr>
          <p:cNvPr id="172" name="Google Shape;172;p29"/>
          <p:cNvPicPr preferRelativeResize="0"/>
          <p:nvPr/>
        </p:nvPicPr>
        <p:blipFill>
          <a:blip r:embed="rId3">
            <a:alphaModFix/>
          </a:blip>
          <a:stretch>
            <a:fillRect/>
          </a:stretch>
        </p:blipFill>
        <p:spPr>
          <a:xfrm>
            <a:off x="4020775" y="1788875"/>
            <a:ext cx="3261475" cy="3053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p:nvPr/>
        </p:nvSpPr>
        <p:spPr>
          <a:xfrm>
            <a:off x="208650" y="4100275"/>
            <a:ext cx="7777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t>Unique Restaurants in </a:t>
            </a:r>
            <a:r>
              <a:rPr lang="en-GB" sz="1800" b="1">
                <a:highlight>
                  <a:srgbClr val="EA9999"/>
                </a:highlight>
              </a:rPr>
              <a:t>Toronto </a:t>
            </a:r>
            <a:r>
              <a:rPr lang="en-GB" sz="1800" b="1">
                <a:highlight>
                  <a:schemeClr val="lt1"/>
                </a:highlight>
              </a:rPr>
              <a:t> </a:t>
            </a:r>
            <a:r>
              <a:rPr lang="en-GB" sz="1000" b="1" i="1">
                <a:highlight>
                  <a:schemeClr val="lt1"/>
                </a:highlight>
              </a:rPr>
              <a:t>(</a:t>
            </a:r>
            <a:r>
              <a:rPr lang="en-GB" sz="1000" i="1">
                <a:highlight>
                  <a:schemeClr val="lt1"/>
                </a:highlight>
              </a:rPr>
              <a:t>29 Unique Categories)</a:t>
            </a:r>
            <a:endParaRPr sz="1000" i="1">
              <a:highlight>
                <a:schemeClr val="lt1"/>
              </a:highlight>
            </a:endParaRPr>
          </a:p>
        </p:txBody>
      </p:sp>
      <p:sp>
        <p:nvSpPr>
          <p:cNvPr id="178" name="Google Shape;178;p30"/>
          <p:cNvSpPr txBox="1"/>
          <p:nvPr/>
        </p:nvSpPr>
        <p:spPr>
          <a:xfrm>
            <a:off x="214100" y="4548425"/>
            <a:ext cx="8472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100"/>
              <a:t>Notable mentions: Maha’s (</a:t>
            </a:r>
            <a:r>
              <a:rPr lang="en-GB" sz="1100" b="1"/>
              <a:t>Egyptian</a:t>
            </a:r>
            <a:r>
              <a:rPr lang="en-GB" sz="1100"/>
              <a:t>), The House On Parliament (</a:t>
            </a:r>
            <a:r>
              <a:rPr lang="en-GB" sz="1100" b="1"/>
              <a:t>British</a:t>
            </a:r>
            <a:r>
              <a:rPr lang="en-GB" sz="1100"/>
              <a:t>), Café Polonez (</a:t>
            </a:r>
            <a:r>
              <a:rPr lang="en-GB" sz="1100" b="1"/>
              <a:t>Polish</a:t>
            </a:r>
            <a:r>
              <a:rPr lang="en-GB" sz="1100"/>
              <a:t>)</a:t>
            </a:r>
            <a:endParaRPr sz="1100"/>
          </a:p>
        </p:txBody>
      </p:sp>
      <p:pic>
        <p:nvPicPr>
          <p:cNvPr id="179" name="Google Shape;179;p30"/>
          <p:cNvPicPr preferRelativeResize="0"/>
          <p:nvPr/>
        </p:nvPicPr>
        <p:blipFill>
          <a:blip r:embed="rId3">
            <a:alphaModFix/>
          </a:blip>
          <a:stretch>
            <a:fillRect/>
          </a:stretch>
        </p:blipFill>
        <p:spPr>
          <a:xfrm>
            <a:off x="152400" y="152400"/>
            <a:ext cx="8397953" cy="3947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p31"/>
          <p:cNvPicPr preferRelativeResize="0"/>
          <p:nvPr/>
        </p:nvPicPr>
        <p:blipFill>
          <a:blip r:embed="rId3">
            <a:alphaModFix/>
          </a:blip>
          <a:stretch>
            <a:fillRect/>
          </a:stretch>
        </p:blipFill>
        <p:spPr>
          <a:xfrm>
            <a:off x="2050150" y="992425"/>
            <a:ext cx="6985000" cy="4151074"/>
          </a:xfrm>
          <a:prstGeom prst="rect">
            <a:avLst/>
          </a:prstGeom>
          <a:noFill/>
          <a:ln>
            <a:noFill/>
          </a:ln>
        </p:spPr>
      </p:pic>
      <p:sp>
        <p:nvSpPr>
          <p:cNvPr id="185" name="Google Shape;185;p31"/>
          <p:cNvSpPr txBox="1"/>
          <p:nvPr/>
        </p:nvSpPr>
        <p:spPr>
          <a:xfrm>
            <a:off x="206825" y="130600"/>
            <a:ext cx="7327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t>Unique Restaurants in </a:t>
            </a:r>
            <a:r>
              <a:rPr lang="en-GB" sz="1800" b="1">
                <a:highlight>
                  <a:srgbClr val="FFD966"/>
                </a:highlight>
              </a:rPr>
              <a:t>Vancouver </a:t>
            </a:r>
            <a:r>
              <a:rPr lang="en-GB" sz="1000" b="1" i="1">
                <a:solidFill>
                  <a:schemeClr val="dk1"/>
                </a:solidFill>
                <a:highlight>
                  <a:schemeClr val="lt1"/>
                </a:highlight>
              </a:rPr>
              <a:t> (</a:t>
            </a:r>
            <a:r>
              <a:rPr lang="en-GB" sz="1000" i="1">
                <a:solidFill>
                  <a:schemeClr val="dk1"/>
                </a:solidFill>
                <a:highlight>
                  <a:schemeClr val="lt1"/>
                </a:highlight>
              </a:rPr>
              <a:t>26 Unique Categories)</a:t>
            </a:r>
            <a:endParaRPr sz="1800" b="1">
              <a:highlight>
                <a:srgbClr val="FFD966"/>
              </a:highlight>
            </a:endParaRPr>
          </a:p>
        </p:txBody>
      </p:sp>
      <p:sp>
        <p:nvSpPr>
          <p:cNvPr id="186" name="Google Shape;186;p31"/>
          <p:cNvSpPr txBox="1"/>
          <p:nvPr/>
        </p:nvSpPr>
        <p:spPr>
          <a:xfrm>
            <a:off x="194125" y="551550"/>
            <a:ext cx="81642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100">
                <a:solidFill>
                  <a:schemeClr val="dk1"/>
                </a:solidFill>
              </a:rPr>
              <a:t>Notable mentions: Phnom Penh (</a:t>
            </a:r>
            <a:r>
              <a:rPr lang="en-GB" sz="1100" b="1">
                <a:solidFill>
                  <a:schemeClr val="dk1"/>
                </a:solidFill>
              </a:rPr>
              <a:t>Cambodian</a:t>
            </a:r>
            <a:r>
              <a:rPr lang="en-GB" sz="1100">
                <a:solidFill>
                  <a:schemeClr val="dk1"/>
                </a:solidFill>
              </a:rPr>
              <a:t>), Chambar (</a:t>
            </a:r>
            <a:r>
              <a:rPr lang="en-GB" sz="1100" b="1">
                <a:solidFill>
                  <a:schemeClr val="dk1"/>
                </a:solidFill>
              </a:rPr>
              <a:t>Belgian</a:t>
            </a:r>
            <a:r>
              <a:rPr lang="en-GB" sz="1100">
                <a:solidFill>
                  <a:schemeClr val="dk1"/>
                </a:solidFill>
              </a:rPr>
              <a:t>), Nightingale (</a:t>
            </a:r>
            <a:r>
              <a:rPr lang="en-GB" sz="1100" b="1">
                <a:solidFill>
                  <a:schemeClr val="dk1"/>
                </a:solidFill>
              </a:rPr>
              <a:t>Live/Raw Food</a:t>
            </a:r>
            <a:r>
              <a:rPr lang="en-GB" sz="1100">
                <a:solidFill>
                  <a:schemeClr val="dk1"/>
                </a:solidFill>
              </a:rPr>
              <a:t>)</a:t>
            </a:r>
            <a:endParaRPr sz="11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Introduction: Using Yelp and GeoApify to Analyze Restaurants</a:t>
            </a:r>
            <a:endParaRPr/>
          </a:p>
        </p:txBody>
      </p:sp>
      <p:sp>
        <p:nvSpPr>
          <p:cNvPr id="60" name="Google Shape;60;p14"/>
          <p:cNvSpPr txBox="1">
            <a:spLocks noGrp="1"/>
          </p:cNvSpPr>
          <p:nvPr>
            <p:ph type="body" idx="1"/>
          </p:nvPr>
        </p:nvSpPr>
        <p:spPr>
          <a:xfrm>
            <a:off x="311700" y="1636200"/>
            <a:ext cx="8520600" cy="2932800"/>
          </a:xfrm>
          <a:prstGeom prst="rect">
            <a:avLst/>
          </a:prstGeom>
        </p:spPr>
        <p:txBody>
          <a:bodyPr spcFirstLastPara="1" wrap="square" lIns="91425" tIns="91425" rIns="91425" bIns="91425" anchor="t" anchorCtr="0">
            <a:normAutofit/>
          </a:bodyPr>
          <a:lstStyle/>
          <a:p>
            <a:pPr marL="0" lvl="0" indent="0" algn="l" rtl="0">
              <a:lnSpc>
                <a:spcPct val="135714"/>
              </a:lnSpc>
              <a:spcBef>
                <a:spcPts val="0"/>
              </a:spcBef>
              <a:spcAft>
                <a:spcPts val="0"/>
              </a:spcAft>
              <a:buNone/>
            </a:pPr>
            <a:r>
              <a:rPr lang="en-GB" sz="1150">
                <a:solidFill>
                  <a:schemeClr val="dk1"/>
                </a:solidFill>
                <a:highlight>
                  <a:schemeClr val="lt1"/>
                </a:highlight>
              </a:rPr>
              <a:t>This project uses the Yelp Fusion API and Geoapify API to compare restaurants in Toronto and Vancouver. </a:t>
            </a:r>
            <a:endParaRPr sz="1150">
              <a:solidFill>
                <a:schemeClr val="dk1"/>
              </a:solidFill>
              <a:highlight>
                <a:schemeClr val="lt1"/>
              </a:highlight>
            </a:endParaRPr>
          </a:p>
          <a:p>
            <a:pPr marL="0" lvl="0" indent="0" algn="l" rtl="0">
              <a:lnSpc>
                <a:spcPct val="135714"/>
              </a:lnSpc>
              <a:spcBef>
                <a:spcPts val="0"/>
              </a:spcBef>
              <a:spcAft>
                <a:spcPts val="0"/>
              </a:spcAft>
              <a:buNone/>
            </a:pPr>
            <a:endParaRPr sz="1150">
              <a:solidFill>
                <a:schemeClr val="dk1"/>
              </a:solidFill>
              <a:highlight>
                <a:schemeClr val="lt1"/>
              </a:highlight>
            </a:endParaRPr>
          </a:p>
          <a:p>
            <a:pPr marL="0" lvl="0" indent="0" algn="l" rtl="0">
              <a:lnSpc>
                <a:spcPct val="135714"/>
              </a:lnSpc>
              <a:spcBef>
                <a:spcPts val="0"/>
              </a:spcBef>
              <a:spcAft>
                <a:spcPts val="0"/>
              </a:spcAft>
              <a:buNone/>
            </a:pPr>
            <a:r>
              <a:rPr lang="en-GB" sz="1150">
                <a:solidFill>
                  <a:schemeClr val="dk1"/>
                </a:solidFill>
                <a:highlight>
                  <a:schemeClr val="lt1"/>
                </a:highlight>
              </a:rPr>
              <a:t>Using business data from the Yelp API combined with distance data from GeoApify, analysis were made from restaurant ratings, proximity to busier areas, restaurant preferences, types of restaurant, and hours of operation. Due to API limitations, the Yelp API can only provide a sample population of a thousand restaurants for each city, for which the analysis were based on.</a:t>
            </a:r>
            <a:endParaRPr sz="1150">
              <a:solidFill>
                <a:schemeClr val="dk1"/>
              </a:solidFill>
              <a:highlight>
                <a:schemeClr val="lt1"/>
              </a:highlight>
            </a:endParaRPr>
          </a:p>
          <a:p>
            <a:pPr marL="0" lvl="0" indent="0" algn="l" rtl="0">
              <a:lnSpc>
                <a:spcPct val="135714"/>
              </a:lnSpc>
              <a:spcBef>
                <a:spcPts val="0"/>
              </a:spcBef>
              <a:spcAft>
                <a:spcPts val="0"/>
              </a:spcAft>
              <a:buNone/>
            </a:pPr>
            <a:endParaRPr sz="1150">
              <a:solidFill>
                <a:schemeClr val="dk1"/>
              </a:solidFill>
              <a:highlight>
                <a:schemeClr val="lt1"/>
              </a:highlight>
            </a:endParaRPr>
          </a:p>
          <a:p>
            <a:pPr marL="0" lvl="0" indent="0" algn="l" rtl="0">
              <a:lnSpc>
                <a:spcPct val="135714"/>
              </a:lnSpc>
              <a:spcBef>
                <a:spcPts val="0"/>
              </a:spcBef>
              <a:spcAft>
                <a:spcPts val="0"/>
              </a:spcAft>
              <a:buNone/>
            </a:pPr>
            <a:endParaRPr sz="1150">
              <a:solidFill>
                <a:schemeClr val="dk1"/>
              </a:solidFill>
              <a:highlight>
                <a:schemeClr val="lt1"/>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Weighted Rating per Common Category</a:t>
            </a:r>
            <a:endParaRPr b="1"/>
          </a:p>
        </p:txBody>
      </p:sp>
      <p:sp>
        <p:nvSpPr>
          <p:cNvPr id="192" name="Google Shape;192;p32"/>
          <p:cNvSpPr txBox="1">
            <a:spLocks noGrp="1"/>
          </p:cNvSpPr>
          <p:nvPr>
            <p:ph type="body" idx="1"/>
          </p:nvPr>
        </p:nvSpPr>
        <p:spPr>
          <a:xfrm>
            <a:off x="4981225" y="1786450"/>
            <a:ext cx="3187500" cy="712800"/>
          </a:xfrm>
          <a:prstGeom prst="rect">
            <a:avLst/>
          </a:prstGeom>
        </p:spPr>
        <p:txBody>
          <a:bodyPr spcFirstLastPara="1" wrap="square" lIns="91425" tIns="91425" rIns="91425" bIns="91425" anchor="b" anchorCtr="0">
            <a:normAutofit/>
          </a:bodyPr>
          <a:lstStyle/>
          <a:p>
            <a:pPr marL="0" lvl="0" indent="0" algn="ctr" rtl="0">
              <a:spcBef>
                <a:spcPts val="0"/>
              </a:spcBef>
              <a:spcAft>
                <a:spcPts val="1200"/>
              </a:spcAft>
              <a:buNone/>
            </a:pPr>
            <a:r>
              <a:rPr lang="en-GB" sz="2400" b="1"/>
              <a:t>Restaurant Reviews</a:t>
            </a:r>
            <a:endParaRPr sz="2400" b="1"/>
          </a:p>
        </p:txBody>
      </p:sp>
      <p:sp>
        <p:nvSpPr>
          <p:cNvPr id="193" name="Google Shape;193;p32"/>
          <p:cNvSpPr txBox="1">
            <a:spLocks noGrp="1"/>
          </p:cNvSpPr>
          <p:nvPr>
            <p:ph type="body" idx="1"/>
          </p:nvPr>
        </p:nvSpPr>
        <p:spPr>
          <a:xfrm>
            <a:off x="4981225" y="2341200"/>
            <a:ext cx="3187500" cy="7128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GB" b="1"/>
              <a:t>_______________________</a:t>
            </a:r>
            <a:endParaRPr b="1"/>
          </a:p>
        </p:txBody>
      </p:sp>
      <p:sp>
        <p:nvSpPr>
          <p:cNvPr id="194" name="Google Shape;194;p32"/>
          <p:cNvSpPr txBox="1">
            <a:spLocks noGrp="1"/>
          </p:cNvSpPr>
          <p:nvPr>
            <p:ph type="body" idx="1"/>
          </p:nvPr>
        </p:nvSpPr>
        <p:spPr>
          <a:xfrm>
            <a:off x="5057425" y="2807550"/>
            <a:ext cx="3187500" cy="7128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GB" sz="2000" b="1"/>
              <a:t>Total Category Reviews</a:t>
            </a:r>
            <a:endParaRPr sz="2000" b="1"/>
          </a:p>
        </p:txBody>
      </p:sp>
      <p:sp>
        <p:nvSpPr>
          <p:cNvPr id="195" name="Google Shape;195;p32"/>
          <p:cNvSpPr/>
          <p:nvPr/>
        </p:nvSpPr>
        <p:spPr>
          <a:xfrm>
            <a:off x="4849375" y="1853175"/>
            <a:ext cx="304800" cy="1667100"/>
          </a:xfrm>
          <a:prstGeom prst="leftBracket">
            <a:avLst>
              <a:gd name="adj" fmla="val 833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2"/>
          <p:cNvSpPr/>
          <p:nvPr/>
        </p:nvSpPr>
        <p:spPr>
          <a:xfrm>
            <a:off x="7982700" y="1816600"/>
            <a:ext cx="262200" cy="1780200"/>
          </a:xfrm>
          <a:prstGeom prst="rightBracket">
            <a:avLst>
              <a:gd name="adj" fmla="val 833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2"/>
          <p:cNvSpPr txBox="1">
            <a:spLocks noGrp="1"/>
          </p:cNvSpPr>
          <p:nvPr>
            <p:ph type="body" idx="1"/>
          </p:nvPr>
        </p:nvSpPr>
        <p:spPr>
          <a:xfrm>
            <a:off x="1177300" y="2215350"/>
            <a:ext cx="3187500" cy="712800"/>
          </a:xfrm>
          <a:prstGeom prst="rect">
            <a:avLst/>
          </a:prstGeom>
        </p:spPr>
        <p:txBody>
          <a:bodyPr spcFirstLastPara="1" wrap="square" lIns="91425" tIns="91425" rIns="91425" bIns="91425" anchor="b" anchorCtr="0">
            <a:normAutofit/>
          </a:bodyPr>
          <a:lstStyle/>
          <a:p>
            <a:pPr marL="0" lvl="0" indent="0" algn="ctr" rtl="0">
              <a:spcBef>
                <a:spcPts val="0"/>
              </a:spcBef>
              <a:spcAft>
                <a:spcPts val="1200"/>
              </a:spcAft>
              <a:buNone/>
            </a:pPr>
            <a:r>
              <a:rPr lang="en-GB" sz="2400" b="1"/>
              <a:t>Restaurant Rating</a:t>
            </a:r>
            <a:endParaRPr sz="2400" b="1"/>
          </a:p>
        </p:txBody>
      </p:sp>
      <p:sp>
        <p:nvSpPr>
          <p:cNvPr id="198" name="Google Shape;198;p32"/>
          <p:cNvSpPr/>
          <p:nvPr/>
        </p:nvSpPr>
        <p:spPr>
          <a:xfrm>
            <a:off x="4401300" y="2596900"/>
            <a:ext cx="262200" cy="210600"/>
          </a:xfrm>
          <a:prstGeom prst="mathMultiply">
            <a:avLst>
              <a:gd name="adj1" fmla="val 2352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2"/>
          <p:cNvSpPr txBox="1">
            <a:spLocks noGrp="1"/>
          </p:cNvSpPr>
          <p:nvPr>
            <p:ph type="body" idx="1"/>
          </p:nvPr>
        </p:nvSpPr>
        <p:spPr>
          <a:xfrm>
            <a:off x="86300" y="1428750"/>
            <a:ext cx="1054500" cy="2438400"/>
          </a:xfrm>
          <a:prstGeom prst="rect">
            <a:avLst/>
          </a:prstGeom>
        </p:spPr>
        <p:txBody>
          <a:bodyPr spcFirstLastPara="1" wrap="square" lIns="91425" tIns="91425" rIns="91425" bIns="91425" anchor="ctr" anchorCtr="0">
            <a:normAutofit/>
          </a:bodyPr>
          <a:lstStyle/>
          <a:p>
            <a:pPr marL="0" lvl="0" indent="0" algn="ctr" rtl="0">
              <a:spcBef>
                <a:spcPts val="0"/>
              </a:spcBef>
              <a:spcAft>
                <a:spcPts val="1200"/>
              </a:spcAft>
              <a:buNone/>
            </a:pPr>
            <a:r>
              <a:rPr lang="en-GB" sz="8000" b="1"/>
              <a:t>𝝨</a:t>
            </a:r>
            <a:endParaRPr sz="8000"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204" name="Google Shape;204;p33"/>
          <p:cNvPicPr preferRelativeResize="0"/>
          <p:nvPr/>
        </p:nvPicPr>
        <p:blipFill>
          <a:blip r:embed="rId3">
            <a:alphaModFix/>
          </a:blip>
          <a:stretch>
            <a:fillRect/>
          </a:stretch>
        </p:blipFill>
        <p:spPr>
          <a:xfrm>
            <a:off x="99775" y="54425"/>
            <a:ext cx="8899075" cy="5074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95000"/>
              </a:lnSpc>
              <a:spcBef>
                <a:spcPts val="0"/>
              </a:spcBef>
              <a:spcAft>
                <a:spcPts val="1200"/>
              </a:spcAft>
              <a:buClr>
                <a:schemeClr val="dk1"/>
              </a:buClr>
              <a:buSzPts val="396"/>
              <a:buFont typeface="Arial"/>
              <a:buNone/>
            </a:pPr>
            <a:r>
              <a:rPr lang="en-GB" sz="1860" b="1"/>
              <a:t>Are the Yelp ratings of the categories of restaurants independently distributed?</a:t>
            </a:r>
            <a:endParaRPr sz="3500" b="1"/>
          </a:p>
        </p:txBody>
      </p:sp>
      <p:sp>
        <p:nvSpPr>
          <p:cNvPr id="210" name="Google Shape;210;p34"/>
          <p:cNvSpPr txBox="1">
            <a:spLocks noGrp="1"/>
          </p:cNvSpPr>
          <p:nvPr>
            <p:ph type="body" idx="1"/>
          </p:nvPr>
        </p:nvSpPr>
        <p:spPr>
          <a:xfrm>
            <a:off x="311700" y="915650"/>
            <a:ext cx="8520600" cy="1133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440"/>
              <a:buNone/>
            </a:pPr>
            <a:r>
              <a:rPr lang="en-GB" sz="1160">
                <a:solidFill>
                  <a:schemeClr val="dk1"/>
                </a:solidFill>
              </a:rPr>
              <a:t>probability=0.950, critical value=16.919, stat=0.015</a:t>
            </a:r>
            <a:endParaRPr sz="1160">
              <a:solidFill>
                <a:schemeClr val="dk1"/>
              </a:solidFill>
            </a:endParaRPr>
          </a:p>
          <a:p>
            <a:pPr marL="0" lvl="0" indent="0" algn="l" rtl="0">
              <a:lnSpc>
                <a:spcPct val="95000"/>
              </a:lnSpc>
              <a:spcBef>
                <a:spcPts val="1200"/>
              </a:spcBef>
              <a:spcAft>
                <a:spcPts val="0"/>
              </a:spcAft>
              <a:buSzPts val="440"/>
              <a:buNone/>
            </a:pPr>
            <a:r>
              <a:rPr lang="en-GB" sz="1160">
                <a:solidFill>
                  <a:schemeClr val="dk1"/>
                </a:solidFill>
              </a:rPr>
              <a:t>The distribution of Yelp Ratings by category is independent between Toronto and Vancouver.</a:t>
            </a:r>
            <a:endParaRPr sz="1160">
              <a:solidFill>
                <a:schemeClr val="dk1"/>
              </a:solidFill>
            </a:endParaRPr>
          </a:p>
          <a:p>
            <a:pPr marL="0" lvl="0" indent="0" algn="l" rtl="0">
              <a:lnSpc>
                <a:spcPct val="95000"/>
              </a:lnSpc>
              <a:spcBef>
                <a:spcPts val="1200"/>
              </a:spcBef>
              <a:spcAft>
                <a:spcPts val="0"/>
              </a:spcAft>
              <a:buSzPts val="440"/>
              <a:buNone/>
            </a:pPr>
            <a:endParaRPr sz="1160">
              <a:solidFill>
                <a:schemeClr val="dk1"/>
              </a:solidFill>
            </a:endParaRPr>
          </a:p>
          <a:p>
            <a:pPr marL="0" lvl="0" indent="0" algn="l" rtl="0">
              <a:lnSpc>
                <a:spcPct val="95000"/>
              </a:lnSpc>
              <a:spcBef>
                <a:spcPts val="1200"/>
              </a:spcBef>
              <a:spcAft>
                <a:spcPts val="0"/>
              </a:spcAft>
              <a:buClr>
                <a:schemeClr val="dk1"/>
              </a:buClr>
              <a:buSzPts val="440"/>
              <a:buFont typeface="Arial"/>
              <a:buNone/>
            </a:pPr>
            <a:endParaRPr sz="1160">
              <a:solidFill>
                <a:schemeClr val="dk1"/>
              </a:solidFill>
            </a:endParaRPr>
          </a:p>
          <a:p>
            <a:pPr marL="0" lvl="0" indent="0" algn="l" rtl="0">
              <a:lnSpc>
                <a:spcPct val="95000"/>
              </a:lnSpc>
              <a:spcBef>
                <a:spcPts val="1200"/>
              </a:spcBef>
              <a:spcAft>
                <a:spcPts val="1200"/>
              </a:spcAft>
              <a:buSzPts val="440"/>
              <a:buNone/>
            </a:pPr>
            <a:endParaRPr sz="1520">
              <a:solidFill>
                <a:schemeClr val="dk1"/>
              </a:solidFill>
            </a:endParaRPr>
          </a:p>
        </p:txBody>
      </p:sp>
      <p:sp>
        <p:nvSpPr>
          <p:cNvPr id="211" name="Google Shape;211;p34"/>
          <p:cNvSpPr txBox="1">
            <a:spLocks noGrp="1"/>
          </p:cNvSpPr>
          <p:nvPr>
            <p:ph type="title"/>
          </p:nvPr>
        </p:nvSpPr>
        <p:spPr>
          <a:xfrm>
            <a:off x="237575" y="2728950"/>
            <a:ext cx="8520600" cy="5727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1"/>
              </a:buClr>
              <a:buSzPts val="1100"/>
              <a:buFont typeface="Arial"/>
              <a:buNone/>
            </a:pPr>
            <a:r>
              <a:rPr lang="en-GB" sz="1500" b="1"/>
              <a:t>Is the distribution of restaurants across categories independent between Toronto and Vancouver?</a:t>
            </a:r>
            <a:endParaRPr sz="1500" b="1"/>
          </a:p>
          <a:p>
            <a:pPr marL="0" lvl="0" indent="0" algn="l" rtl="0">
              <a:lnSpc>
                <a:spcPct val="95000"/>
              </a:lnSpc>
              <a:spcBef>
                <a:spcPts val="1200"/>
              </a:spcBef>
              <a:spcAft>
                <a:spcPts val="1200"/>
              </a:spcAft>
              <a:buNone/>
            </a:pPr>
            <a:endParaRPr sz="1860"/>
          </a:p>
        </p:txBody>
      </p:sp>
      <p:sp>
        <p:nvSpPr>
          <p:cNvPr id="212" name="Google Shape;212;p34"/>
          <p:cNvSpPr txBox="1"/>
          <p:nvPr/>
        </p:nvSpPr>
        <p:spPr>
          <a:xfrm>
            <a:off x="336000" y="3301650"/>
            <a:ext cx="8472000" cy="6780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0"/>
              </a:spcAft>
              <a:buClr>
                <a:schemeClr val="dk1"/>
              </a:buClr>
              <a:buSzPts val="440"/>
              <a:buFont typeface="Arial"/>
              <a:buNone/>
            </a:pPr>
            <a:r>
              <a:rPr lang="en-GB" sz="1160">
                <a:solidFill>
                  <a:schemeClr val="dk1"/>
                </a:solidFill>
              </a:rPr>
              <a:t>probability=0.950, critical value=16.919, stat=25.697</a:t>
            </a:r>
            <a:endParaRPr sz="1160">
              <a:solidFill>
                <a:schemeClr val="dk1"/>
              </a:solidFill>
            </a:endParaRPr>
          </a:p>
          <a:p>
            <a:pPr marL="0" lvl="0" indent="0" algn="l" rtl="0">
              <a:lnSpc>
                <a:spcPct val="95000"/>
              </a:lnSpc>
              <a:spcBef>
                <a:spcPts val="1200"/>
              </a:spcBef>
              <a:spcAft>
                <a:spcPts val="1200"/>
              </a:spcAft>
              <a:buClr>
                <a:schemeClr val="dk1"/>
              </a:buClr>
              <a:buSzPts val="440"/>
              <a:buFont typeface="Arial"/>
              <a:buNone/>
            </a:pPr>
            <a:r>
              <a:rPr lang="en-GB" sz="1160">
                <a:solidFill>
                  <a:schemeClr val="dk1"/>
                </a:solidFill>
              </a:rPr>
              <a:t>The distribution of Restaurants by Yelp category is not independent between Toronto and Vancouver.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5"/>
          <p:cNvSpPr txBox="1">
            <a:spLocks noGrp="1"/>
          </p:cNvSpPr>
          <p:nvPr>
            <p:ph type="title"/>
          </p:nvPr>
        </p:nvSpPr>
        <p:spPr>
          <a:xfrm>
            <a:off x="311700" y="8618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Thank You </a:t>
            </a:r>
            <a:endParaRPr/>
          </a:p>
        </p:txBody>
      </p:sp>
      <p:sp>
        <p:nvSpPr>
          <p:cNvPr id="218" name="Google Shape;218;p35"/>
          <p:cNvSpPr txBox="1"/>
          <p:nvPr/>
        </p:nvSpPr>
        <p:spPr>
          <a:xfrm>
            <a:off x="1125000" y="2292500"/>
            <a:ext cx="68940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6000"/>
              <a:t>Questions?</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Toronto Vs. Vancouver: Who has Better Restaurants?</a:t>
            </a:r>
            <a:endParaRPr/>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35714"/>
              </a:lnSpc>
              <a:spcBef>
                <a:spcPts val="0"/>
              </a:spcBef>
              <a:spcAft>
                <a:spcPts val="0"/>
              </a:spcAft>
              <a:buNone/>
            </a:pPr>
            <a:r>
              <a:rPr lang="en-GB" sz="1050">
                <a:solidFill>
                  <a:schemeClr val="dk1"/>
                </a:solidFill>
                <a:highlight>
                  <a:schemeClr val="lt1"/>
                </a:highlight>
              </a:rPr>
              <a:t>Hypothesis: Toronto has better rated restaurants</a:t>
            </a:r>
            <a:endParaRPr sz="1050">
              <a:solidFill>
                <a:schemeClr val="dk1"/>
              </a:solidFill>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121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Histogram: Toronto vs. Vancouver Restaurant Ratings</a:t>
            </a:r>
            <a:endParaRPr/>
          </a:p>
        </p:txBody>
      </p:sp>
      <p:sp>
        <p:nvSpPr>
          <p:cNvPr id="72" name="Google Shape;72;p16"/>
          <p:cNvSpPr txBox="1">
            <a:spLocks noGrp="1"/>
          </p:cNvSpPr>
          <p:nvPr>
            <p:ph type="body" idx="1"/>
          </p:nvPr>
        </p:nvSpPr>
        <p:spPr>
          <a:xfrm>
            <a:off x="4572000" y="1642413"/>
            <a:ext cx="4260300" cy="15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dk1"/>
                </a:solidFill>
              </a:rPr>
              <a:t>Toronto NormaltestResult(statistic=710.5969813838792, pvalue=4.96393474763195e-155)</a:t>
            </a:r>
            <a:endParaRPr sz="1200">
              <a:solidFill>
                <a:schemeClr val="dk1"/>
              </a:solidFill>
            </a:endParaRPr>
          </a:p>
          <a:p>
            <a:pPr marL="0" lvl="0" indent="0" algn="l" rtl="0">
              <a:spcBef>
                <a:spcPts val="1200"/>
              </a:spcBef>
              <a:spcAft>
                <a:spcPts val="0"/>
              </a:spcAft>
              <a:buNone/>
            </a:pPr>
            <a:r>
              <a:rPr lang="en-GB" sz="1200">
                <a:solidFill>
                  <a:schemeClr val="dk1"/>
                </a:solidFill>
              </a:rPr>
              <a:t>Vancouver NormaltestResult(statistic=589.8227297653107, pvalue=8.348752392074616e-129)</a:t>
            </a:r>
            <a:endParaRPr sz="1200">
              <a:solidFill>
                <a:schemeClr val="dk1"/>
              </a:solidFill>
            </a:endParaRPr>
          </a:p>
          <a:p>
            <a:pPr marL="0" lvl="0" indent="0" algn="l" rtl="0">
              <a:spcBef>
                <a:spcPts val="1200"/>
              </a:spcBef>
              <a:spcAft>
                <a:spcPts val="0"/>
              </a:spcAft>
              <a:buNone/>
            </a:pPr>
            <a:endParaRPr sz="1200">
              <a:solidFill>
                <a:schemeClr val="dk1"/>
              </a:solidFill>
            </a:endParaRPr>
          </a:p>
          <a:p>
            <a:pPr marL="0" lvl="0" indent="0" algn="l" rtl="0">
              <a:lnSpc>
                <a:spcPct val="100000"/>
              </a:lnSpc>
              <a:spcBef>
                <a:spcPts val="120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1200"/>
              </a:spcAft>
              <a:buNone/>
            </a:pPr>
            <a:endParaRPr sz="1200">
              <a:solidFill>
                <a:schemeClr val="dk1"/>
              </a:solidFill>
            </a:endParaRPr>
          </a:p>
        </p:txBody>
      </p:sp>
      <p:sp>
        <p:nvSpPr>
          <p:cNvPr id="73" name="Google Shape;73;p16"/>
          <p:cNvSpPr txBox="1"/>
          <p:nvPr/>
        </p:nvSpPr>
        <p:spPr>
          <a:xfrm>
            <a:off x="297750" y="693713"/>
            <a:ext cx="85485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1050">
                <a:solidFill>
                  <a:schemeClr val="dk1"/>
                </a:solidFill>
              </a:rPr>
              <a:t>Histogram: This highlights the total number of restaurants that fall into specific ratings in each city</a:t>
            </a:r>
            <a:endParaRPr sz="1050">
              <a:solidFill>
                <a:schemeClr val="dk1"/>
              </a:solidFill>
            </a:endParaRPr>
          </a:p>
          <a:p>
            <a:pPr marL="0" lvl="0" indent="0" algn="l" rtl="0">
              <a:lnSpc>
                <a:spcPct val="135714"/>
              </a:lnSpc>
              <a:spcBef>
                <a:spcPts val="0"/>
              </a:spcBef>
              <a:spcAft>
                <a:spcPts val="0"/>
              </a:spcAft>
              <a:buNone/>
            </a:pPr>
            <a:r>
              <a:rPr lang="en-GB" sz="1050">
                <a:solidFill>
                  <a:schemeClr val="dk1"/>
                </a:solidFill>
                <a:highlight>
                  <a:schemeClr val="lt1"/>
                </a:highlight>
              </a:rPr>
              <a:t>Yelp API only gives 1/2 star reviews without any in-between averages (i.e. restaurants are only 4.5 or 5 star, no “4.8 star” ratings)</a:t>
            </a:r>
            <a:endParaRPr sz="1050">
              <a:solidFill>
                <a:schemeClr val="dk1"/>
              </a:solidFill>
            </a:endParaRPr>
          </a:p>
        </p:txBody>
      </p:sp>
      <p:pic>
        <p:nvPicPr>
          <p:cNvPr id="74" name="Google Shape;74;p16"/>
          <p:cNvPicPr preferRelativeResize="0"/>
          <p:nvPr/>
        </p:nvPicPr>
        <p:blipFill>
          <a:blip r:embed="rId3">
            <a:alphaModFix/>
          </a:blip>
          <a:stretch>
            <a:fillRect/>
          </a:stretch>
        </p:blipFill>
        <p:spPr>
          <a:xfrm>
            <a:off x="182775" y="1225400"/>
            <a:ext cx="4021125" cy="2999875"/>
          </a:xfrm>
          <a:prstGeom prst="rect">
            <a:avLst/>
          </a:prstGeom>
          <a:noFill/>
          <a:ln>
            <a:noFill/>
          </a:ln>
        </p:spPr>
      </p:pic>
      <p:sp>
        <p:nvSpPr>
          <p:cNvPr id="75" name="Google Shape;75;p16"/>
          <p:cNvSpPr txBox="1"/>
          <p:nvPr/>
        </p:nvSpPr>
        <p:spPr>
          <a:xfrm>
            <a:off x="357900" y="4139125"/>
            <a:ext cx="8428200" cy="1004400"/>
          </a:xfrm>
          <a:prstGeom prst="rect">
            <a:avLst/>
          </a:prstGeom>
          <a:noFill/>
          <a:ln>
            <a:noFill/>
          </a:ln>
        </p:spPr>
        <p:txBody>
          <a:bodyPr spcFirstLastPara="1" wrap="square" lIns="91425" tIns="91425" rIns="91425" bIns="91425" anchor="t" anchorCtr="0">
            <a:spAutoFit/>
          </a:bodyPr>
          <a:lstStyle/>
          <a:p>
            <a:pPr marL="457200" lvl="0" indent="-295275" algn="l" rtl="0">
              <a:lnSpc>
                <a:spcPct val="135714"/>
              </a:lnSpc>
              <a:spcBef>
                <a:spcPts val="0"/>
              </a:spcBef>
              <a:spcAft>
                <a:spcPts val="0"/>
              </a:spcAft>
              <a:buClr>
                <a:schemeClr val="dk1"/>
              </a:buClr>
              <a:buSzPts val="1050"/>
              <a:buChar char="●"/>
            </a:pPr>
            <a:r>
              <a:rPr lang="en-GB" sz="1050">
                <a:solidFill>
                  <a:schemeClr val="dk1"/>
                </a:solidFill>
                <a:highlight>
                  <a:schemeClr val="lt1"/>
                </a:highlight>
              </a:rPr>
              <a:t>In general, the majority of restaurants in each city is 4 stars and above. From the data shown, Toronto has a larger number of 5 star rated restaurants compared to Vancouver, with Vancouver showing more 4.5 and 4 star restaurants compared to Toronto.</a:t>
            </a:r>
            <a:endParaRPr sz="1050">
              <a:solidFill>
                <a:schemeClr val="dk1"/>
              </a:solidFill>
              <a:highlight>
                <a:schemeClr val="lt1"/>
              </a:highlight>
            </a:endParaRPr>
          </a:p>
          <a:p>
            <a:pPr marL="457200" lvl="0" indent="-295275" algn="l" rtl="0">
              <a:lnSpc>
                <a:spcPct val="135714"/>
              </a:lnSpc>
              <a:spcBef>
                <a:spcPts val="0"/>
              </a:spcBef>
              <a:spcAft>
                <a:spcPts val="0"/>
              </a:spcAft>
              <a:buClr>
                <a:schemeClr val="dk1"/>
              </a:buClr>
              <a:buSzPts val="1050"/>
              <a:buChar char="●"/>
            </a:pPr>
            <a:r>
              <a:rPr lang="en-GB" sz="1050">
                <a:solidFill>
                  <a:schemeClr val="dk1"/>
                </a:solidFill>
                <a:highlight>
                  <a:schemeClr val="lt1"/>
                </a:highlight>
              </a:rPr>
              <a:t>Even without normalization tests, it's pretty obvious that the data is not normally distributed, as most restaurants are heavily skewed above 4 stars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2324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Box and Whisker: Toronto vs. Vancouver Ratings</a:t>
            </a:r>
            <a:endParaRPr/>
          </a:p>
        </p:txBody>
      </p:sp>
      <p:sp>
        <p:nvSpPr>
          <p:cNvPr id="81" name="Google Shape;81;p17"/>
          <p:cNvSpPr txBox="1">
            <a:spLocks noGrp="1"/>
          </p:cNvSpPr>
          <p:nvPr>
            <p:ph type="body" idx="1"/>
          </p:nvPr>
        </p:nvSpPr>
        <p:spPr>
          <a:xfrm>
            <a:off x="4273800" y="1151300"/>
            <a:ext cx="4870200" cy="3046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358"/>
              <a:buFont typeface="Arial"/>
              <a:buNone/>
            </a:pPr>
            <a:r>
              <a:rPr lang="en-GB" sz="1100">
                <a:solidFill>
                  <a:schemeClr val="dk1"/>
                </a:solidFill>
              </a:rPr>
              <a:t>For the city of Toronto</a:t>
            </a:r>
            <a:endParaRPr sz="1100">
              <a:solidFill>
                <a:schemeClr val="dk1"/>
              </a:solidFill>
            </a:endParaRPr>
          </a:p>
          <a:p>
            <a:pPr marL="457200" lvl="0" indent="-298450" algn="l" rtl="0">
              <a:lnSpc>
                <a:spcPct val="100000"/>
              </a:lnSpc>
              <a:spcBef>
                <a:spcPts val="1200"/>
              </a:spcBef>
              <a:spcAft>
                <a:spcPts val="0"/>
              </a:spcAft>
              <a:buClr>
                <a:schemeClr val="dk1"/>
              </a:buClr>
              <a:buSzPts val="1100"/>
              <a:buChar char="●"/>
            </a:pPr>
            <a:r>
              <a:rPr lang="en-GB" sz="1100">
                <a:solidFill>
                  <a:schemeClr val="dk1"/>
                </a:solidFill>
              </a:rPr>
              <a:t>The lower quartile is: 4.0</a:t>
            </a:r>
            <a:endParaRPr sz="1100">
              <a:solidFill>
                <a:schemeClr val="dk1"/>
              </a:solidFill>
            </a:endParaRPr>
          </a:p>
          <a:p>
            <a:pPr marL="457200" lvl="0" indent="-298450" algn="l" rtl="0">
              <a:lnSpc>
                <a:spcPct val="100000"/>
              </a:lnSpc>
              <a:spcBef>
                <a:spcPts val="0"/>
              </a:spcBef>
              <a:spcAft>
                <a:spcPts val="0"/>
              </a:spcAft>
              <a:buClr>
                <a:schemeClr val="dk1"/>
              </a:buClr>
              <a:buSzPts val="1100"/>
              <a:buChar char="●"/>
            </a:pPr>
            <a:r>
              <a:rPr lang="en-GB" sz="1100">
                <a:solidFill>
                  <a:schemeClr val="dk1"/>
                </a:solidFill>
              </a:rPr>
              <a:t>The upper quartile is: 4.5</a:t>
            </a:r>
            <a:endParaRPr sz="1100">
              <a:solidFill>
                <a:schemeClr val="dk1"/>
              </a:solidFill>
            </a:endParaRPr>
          </a:p>
          <a:p>
            <a:pPr marL="457200" lvl="0" indent="-298450" algn="l" rtl="0">
              <a:lnSpc>
                <a:spcPct val="100000"/>
              </a:lnSpc>
              <a:spcBef>
                <a:spcPts val="0"/>
              </a:spcBef>
              <a:spcAft>
                <a:spcPts val="0"/>
              </a:spcAft>
              <a:buClr>
                <a:schemeClr val="dk1"/>
              </a:buClr>
              <a:buSzPts val="1100"/>
              <a:buChar char="●"/>
            </a:pPr>
            <a:r>
              <a:rPr lang="en-GB" sz="1100">
                <a:solidFill>
                  <a:schemeClr val="dk1"/>
                </a:solidFill>
              </a:rPr>
              <a:t>The interquartile range is: 0.5</a:t>
            </a:r>
            <a:endParaRPr sz="1100">
              <a:solidFill>
                <a:schemeClr val="dk1"/>
              </a:solidFill>
            </a:endParaRPr>
          </a:p>
          <a:p>
            <a:pPr marL="457200" lvl="0" indent="-298450" algn="l" rtl="0">
              <a:lnSpc>
                <a:spcPct val="100000"/>
              </a:lnSpc>
              <a:spcBef>
                <a:spcPts val="0"/>
              </a:spcBef>
              <a:spcAft>
                <a:spcPts val="0"/>
              </a:spcAft>
              <a:buClr>
                <a:schemeClr val="dk1"/>
              </a:buClr>
              <a:buSzPts val="1100"/>
              <a:buChar char="●"/>
            </a:pPr>
            <a:r>
              <a:rPr lang="en-GB" sz="1100">
                <a:solidFill>
                  <a:schemeClr val="dk1"/>
                </a:solidFill>
              </a:rPr>
              <a:t>The median is: 4.0 </a:t>
            </a:r>
            <a:endParaRPr sz="1100">
              <a:solidFill>
                <a:schemeClr val="dk1"/>
              </a:solidFill>
            </a:endParaRPr>
          </a:p>
          <a:p>
            <a:pPr marL="457200" lvl="0" indent="-298450" algn="l" rtl="0">
              <a:lnSpc>
                <a:spcPct val="100000"/>
              </a:lnSpc>
              <a:spcBef>
                <a:spcPts val="0"/>
              </a:spcBef>
              <a:spcAft>
                <a:spcPts val="0"/>
              </a:spcAft>
              <a:buClr>
                <a:schemeClr val="dk1"/>
              </a:buClr>
              <a:buSzPts val="1100"/>
              <a:buChar char="●"/>
            </a:pPr>
            <a:r>
              <a:rPr lang="en-GB" sz="1100">
                <a:solidFill>
                  <a:schemeClr val="dk1"/>
                </a:solidFill>
              </a:rPr>
              <a:t>Values below 3.25 could be outliers.</a:t>
            </a:r>
            <a:endParaRPr sz="1100">
              <a:solidFill>
                <a:schemeClr val="dk1"/>
              </a:solidFill>
            </a:endParaRPr>
          </a:p>
          <a:p>
            <a:pPr marL="457200" lvl="0" indent="-298450" algn="l" rtl="0">
              <a:lnSpc>
                <a:spcPct val="100000"/>
              </a:lnSpc>
              <a:spcBef>
                <a:spcPts val="0"/>
              </a:spcBef>
              <a:spcAft>
                <a:spcPts val="0"/>
              </a:spcAft>
              <a:buClr>
                <a:schemeClr val="dk1"/>
              </a:buClr>
              <a:buSzPts val="1100"/>
              <a:buChar char="●"/>
            </a:pPr>
            <a:r>
              <a:rPr lang="en-GB" sz="1100">
                <a:solidFill>
                  <a:schemeClr val="dk1"/>
                </a:solidFill>
              </a:rPr>
              <a:t>Values above 5.25 could be outliers, which is not possible.</a:t>
            </a:r>
            <a:endParaRPr sz="1100">
              <a:solidFill>
                <a:schemeClr val="dk1"/>
              </a:solidFill>
            </a:endParaRPr>
          </a:p>
          <a:p>
            <a:pPr marL="0" lvl="0" indent="0" algn="l" rtl="0">
              <a:lnSpc>
                <a:spcPct val="100000"/>
              </a:lnSpc>
              <a:spcBef>
                <a:spcPts val="1200"/>
              </a:spcBef>
              <a:spcAft>
                <a:spcPts val="0"/>
              </a:spcAft>
              <a:buClr>
                <a:schemeClr val="dk1"/>
              </a:buClr>
              <a:buSzPts val="358"/>
              <a:buFont typeface="Arial"/>
              <a:buNone/>
            </a:pPr>
            <a:r>
              <a:rPr lang="en-GB" sz="1100">
                <a:solidFill>
                  <a:schemeClr val="dk1"/>
                </a:solidFill>
              </a:rPr>
              <a:t>For the city of Vancouver</a:t>
            </a:r>
            <a:endParaRPr sz="1100">
              <a:solidFill>
                <a:schemeClr val="dk1"/>
              </a:solidFill>
            </a:endParaRPr>
          </a:p>
          <a:p>
            <a:pPr marL="457200" lvl="0" indent="-298450" algn="l" rtl="0">
              <a:lnSpc>
                <a:spcPct val="100000"/>
              </a:lnSpc>
              <a:spcBef>
                <a:spcPts val="1200"/>
              </a:spcBef>
              <a:spcAft>
                <a:spcPts val="0"/>
              </a:spcAft>
              <a:buClr>
                <a:schemeClr val="dk1"/>
              </a:buClr>
              <a:buSzPts val="1100"/>
              <a:buChar char="●"/>
            </a:pPr>
            <a:r>
              <a:rPr lang="en-GB" sz="1100">
                <a:solidFill>
                  <a:schemeClr val="dk1"/>
                </a:solidFill>
              </a:rPr>
              <a:t>The lower quartile is: 4.0</a:t>
            </a:r>
            <a:endParaRPr sz="1100">
              <a:solidFill>
                <a:schemeClr val="dk1"/>
              </a:solidFill>
            </a:endParaRPr>
          </a:p>
          <a:p>
            <a:pPr marL="457200" lvl="0" indent="-298450" algn="l" rtl="0">
              <a:lnSpc>
                <a:spcPct val="100000"/>
              </a:lnSpc>
              <a:spcBef>
                <a:spcPts val="0"/>
              </a:spcBef>
              <a:spcAft>
                <a:spcPts val="0"/>
              </a:spcAft>
              <a:buClr>
                <a:schemeClr val="dk1"/>
              </a:buClr>
              <a:buSzPts val="1100"/>
              <a:buChar char="●"/>
            </a:pPr>
            <a:r>
              <a:rPr lang="en-GB" sz="1100">
                <a:solidFill>
                  <a:schemeClr val="dk1"/>
                </a:solidFill>
              </a:rPr>
              <a:t>The upper quartile is: 4.5</a:t>
            </a:r>
            <a:endParaRPr sz="1100">
              <a:solidFill>
                <a:schemeClr val="dk1"/>
              </a:solidFill>
            </a:endParaRPr>
          </a:p>
          <a:p>
            <a:pPr marL="457200" lvl="0" indent="-298450" algn="l" rtl="0">
              <a:lnSpc>
                <a:spcPct val="100000"/>
              </a:lnSpc>
              <a:spcBef>
                <a:spcPts val="0"/>
              </a:spcBef>
              <a:spcAft>
                <a:spcPts val="0"/>
              </a:spcAft>
              <a:buClr>
                <a:schemeClr val="dk1"/>
              </a:buClr>
              <a:buSzPts val="1100"/>
              <a:buChar char="●"/>
            </a:pPr>
            <a:r>
              <a:rPr lang="en-GB" sz="1100">
                <a:solidFill>
                  <a:schemeClr val="dk1"/>
                </a:solidFill>
              </a:rPr>
              <a:t>The interquartile range is: 0.5</a:t>
            </a:r>
            <a:endParaRPr sz="1100">
              <a:solidFill>
                <a:schemeClr val="dk1"/>
              </a:solidFill>
            </a:endParaRPr>
          </a:p>
          <a:p>
            <a:pPr marL="457200" lvl="0" indent="-298450" algn="l" rtl="0">
              <a:lnSpc>
                <a:spcPct val="100000"/>
              </a:lnSpc>
              <a:spcBef>
                <a:spcPts val="0"/>
              </a:spcBef>
              <a:spcAft>
                <a:spcPts val="0"/>
              </a:spcAft>
              <a:buClr>
                <a:schemeClr val="dk1"/>
              </a:buClr>
              <a:buSzPts val="1100"/>
              <a:buChar char="●"/>
            </a:pPr>
            <a:r>
              <a:rPr lang="en-GB" sz="1100">
                <a:solidFill>
                  <a:schemeClr val="dk1"/>
                </a:solidFill>
              </a:rPr>
              <a:t>The median is: 4.0 </a:t>
            </a:r>
            <a:endParaRPr sz="1100">
              <a:solidFill>
                <a:schemeClr val="dk1"/>
              </a:solidFill>
            </a:endParaRPr>
          </a:p>
          <a:p>
            <a:pPr marL="457200" lvl="0" indent="-298450" algn="l" rtl="0">
              <a:lnSpc>
                <a:spcPct val="100000"/>
              </a:lnSpc>
              <a:spcBef>
                <a:spcPts val="0"/>
              </a:spcBef>
              <a:spcAft>
                <a:spcPts val="0"/>
              </a:spcAft>
              <a:buClr>
                <a:schemeClr val="dk1"/>
              </a:buClr>
              <a:buSzPts val="1100"/>
              <a:buChar char="●"/>
            </a:pPr>
            <a:r>
              <a:rPr lang="en-GB" sz="1100">
                <a:solidFill>
                  <a:schemeClr val="dk1"/>
                </a:solidFill>
              </a:rPr>
              <a:t>Values below 3.25 could be outliers.</a:t>
            </a:r>
            <a:endParaRPr sz="1100">
              <a:solidFill>
                <a:schemeClr val="dk1"/>
              </a:solidFill>
            </a:endParaRPr>
          </a:p>
          <a:p>
            <a:pPr marL="457200" lvl="0" indent="-298450" algn="l" rtl="0">
              <a:lnSpc>
                <a:spcPct val="100000"/>
              </a:lnSpc>
              <a:spcBef>
                <a:spcPts val="0"/>
              </a:spcBef>
              <a:spcAft>
                <a:spcPts val="0"/>
              </a:spcAft>
              <a:buClr>
                <a:schemeClr val="dk1"/>
              </a:buClr>
              <a:buSzPts val="1100"/>
              <a:buChar char="●"/>
            </a:pPr>
            <a:r>
              <a:rPr lang="en-GB" sz="1100">
                <a:solidFill>
                  <a:schemeClr val="dk1"/>
                </a:solidFill>
              </a:rPr>
              <a:t>Values above 5.25 could be outliers, which is not possible.</a:t>
            </a:r>
            <a:endParaRPr sz="1100">
              <a:solidFill>
                <a:schemeClr val="dk1"/>
              </a:solidFill>
            </a:endParaRPr>
          </a:p>
          <a:p>
            <a:pPr marL="0" lvl="0" indent="0" algn="l" rtl="0">
              <a:lnSpc>
                <a:spcPct val="100000"/>
              </a:lnSpc>
              <a:spcBef>
                <a:spcPts val="1200"/>
              </a:spcBef>
              <a:spcAft>
                <a:spcPts val="1200"/>
              </a:spcAft>
              <a:buSzPts val="358"/>
              <a:buNone/>
            </a:pPr>
            <a:endParaRPr sz="700">
              <a:solidFill>
                <a:schemeClr val="dk1"/>
              </a:solidFill>
            </a:endParaRPr>
          </a:p>
        </p:txBody>
      </p:sp>
      <p:pic>
        <p:nvPicPr>
          <p:cNvPr id="82" name="Google Shape;82;p17"/>
          <p:cNvPicPr preferRelativeResize="0"/>
          <p:nvPr/>
        </p:nvPicPr>
        <p:blipFill>
          <a:blip r:embed="rId3">
            <a:alphaModFix/>
          </a:blip>
          <a:stretch>
            <a:fillRect/>
          </a:stretch>
        </p:blipFill>
        <p:spPr>
          <a:xfrm>
            <a:off x="51150" y="1151300"/>
            <a:ext cx="4010474" cy="2991941"/>
          </a:xfrm>
          <a:prstGeom prst="rect">
            <a:avLst/>
          </a:prstGeom>
          <a:noFill/>
          <a:ln>
            <a:noFill/>
          </a:ln>
        </p:spPr>
      </p:pic>
      <p:sp>
        <p:nvSpPr>
          <p:cNvPr id="83" name="Google Shape;83;p17"/>
          <p:cNvSpPr txBox="1"/>
          <p:nvPr/>
        </p:nvSpPr>
        <p:spPr>
          <a:xfrm>
            <a:off x="297750" y="805100"/>
            <a:ext cx="8548500" cy="3462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GB" sz="1050">
                <a:solidFill>
                  <a:schemeClr val="dk1"/>
                </a:solidFill>
              </a:rPr>
              <a:t>Box and Whisker Plot: Same comparison as the histogram, but with more statistical analysis! </a:t>
            </a:r>
            <a:endParaRPr sz="1050">
              <a:solidFill>
                <a:schemeClr val="dk1"/>
              </a:solidFill>
            </a:endParaRPr>
          </a:p>
        </p:txBody>
      </p:sp>
      <p:sp>
        <p:nvSpPr>
          <p:cNvPr id="84" name="Google Shape;84;p17"/>
          <p:cNvSpPr txBox="1"/>
          <p:nvPr/>
        </p:nvSpPr>
        <p:spPr>
          <a:xfrm>
            <a:off x="311700" y="4268700"/>
            <a:ext cx="8548500" cy="7851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GB" sz="1050">
                <a:solidFill>
                  <a:schemeClr val="dk1"/>
                </a:solidFill>
                <a:highlight>
                  <a:schemeClr val="lt1"/>
                </a:highlight>
              </a:rPr>
              <a:t>On first glance, the histogram data seems to imply a greater share of restaurants in Toronto are 5 stars compared to in Vancouver. However when plotted as a box and whisker diagram, there is very little statistical difference in restaurant ratings between the two cities. Both cities have interquartiles between 4-4.5 stars, with the median sitting at 4 stars. Using 1.5IQR test, anything below 3.5 stars is considered an outlier.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Analysis</a:t>
            </a:r>
            <a:endParaRPr/>
          </a:p>
        </p:txBody>
      </p:sp>
      <p:sp>
        <p:nvSpPr>
          <p:cNvPr id="90" name="Google Shape;90;p18"/>
          <p:cNvSpPr txBox="1">
            <a:spLocks noGrp="1"/>
          </p:cNvSpPr>
          <p:nvPr>
            <p:ph type="body" idx="1"/>
          </p:nvPr>
        </p:nvSpPr>
        <p:spPr>
          <a:xfrm>
            <a:off x="311700" y="1152475"/>
            <a:ext cx="8651100" cy="3990900"/>
          </a:xfrm>
          <a:prstGeom prst="rect">
            <a:avLst/>
          </a:prstGeom>
        </p:spPr>
        <p:txBody>
          <a:bodyPr spcFirstLastPara="1" wrap="square" lIns="91425" tIns="91425" rIns="91425" bIns="91425" anchor="t" anchorCtr="0">
            <a:normAutofit/>
          </a:bodyPr>
          <a:lstStyle/>
          <a:p>
            <a:pPr marL="0" lvl="0" indent="0" algn="l" rtl="0">
              <a:lnSpc>
                <a:spcPct val="135714"/>
              </a:lnSpc>
              <a:spcBef>
                <a:spcPts val="0"/>
              </a:spcBef>
              <a:spcAft>
                <a:spcPts val="0"/>
              </a:spcAft>
              <a:buNone/>
            </a:pPr>
            <a:r>
              <a:rPr lang="en-GB" sz="1050">
                <a:solidFill>
                  <a:schemeClr val="dk1"/>
                </a:solidFill>
                <a:highlight>
                  <a:schemeClr val="lt1"/>
                </a:highlight>
              </a:rPr>
              <a:t>It is currently unknown how Yelp chooses which restaurants to return for the search queries. The data does not appear to be random sampling  as multiple searches of the database seems to return the exact same results. There could be implicit bias in the sample population as Yelp could return queries that feature highly rated or popular restaurants. Or, maybe restaurants in both cities are actually just high quality. </a:t>
            </a:r>
            <a:endParaRPr sz="1050">
              <a:solidFill>
                <a:schemeClr val="dk1"/>
              </a:solidFill>
              <a:highlight>
                <a:schemeClr val="lt1"/>
              </a:highlight>
            </a:endParaRPr>
          </a:p>
          <a:p>
            <a:pPr marL="0" lvl="0" indent="0" algn="l" rtl="0">
              <a:lnSpc>
                <a:spcPct val="135714"/>
              </a:lnSpc>
              <a:spcBef>
                <a:spcPts val="0"/>
              </a:spcBef>
              <a:spcAft>
                <a:spcPts val="0"/>
              </a:spcAft>
              <a:buNone/>
            </a:pPr>
            <a:endParaRPr sz="1050">
              <a:solidFill>
                <a:schemeClr val="dk1"/>
              </a:solidFill>
              <a:highlight>
                <a:schemeClr val="lt1"/>
              </a:highlight>
            </a:endParaRPr>
          </a:p>
          <a:p>
            <a:pPr marL="0" lvl="0" indent="0" algn="l" rtl="0">
              <a:lnSpc>
                <a:spcPct val="135714"/>
              </a:lnSpc>
              <a:spcBef>
                <a:spcPts val="0"/>
              </a:spcBef>
              <a:spcAft>
                <a:spcPts val="0"/>
              </a:spcAft>
              <a:buNone/>
            </a:pPr>
            <a:r>
              <a:rPr lang="en-GB" sz="1050" b="1">
                <a:solidFill>
                  <a:schemeClr val="dk1"/>
                </a:solidFill>
                <a:highlight>
                  <a:schemeClr val="lt1"/>
                </a:highlight>
              </a:rPr>
              <a:t>Hypothesis Answer: </a:t>
            </a:r>
            <a:endParaRPr sz="1050" b="1">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en-GB" sz="1050"/>
              <a:t>There may be implicit bias in the population sample. Based on the data that was collected however, there does not appear to be a large difference in restaurant ratings between Vancouver and Toronto.</a:t>
            </a:r>
            <a:endParaRPr sz="1050" b="1">
              <a:solidFill>
                <a:schemeClr val="dk1"/>
              </a:solidFill>
              <a:highlight>
                <a:schemeClr val="lt1"/>
              </a:highlight>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Does Driving Distance Affect Restaurant Ratings?</a:t>
            </a:r>
            <a:endParaRPr/>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35714"/>
              </a:lnSpc>
              <a:spcBef>
                <a:spcPts val="0"/>
              </a:spcBef>
              <a:spcAft>
                <a:spcPts val="0"/>
              </a:spcAft>
              <a:buClr>
                <a:schemeClr val="dk1"/>
              </a:buClr>
              <a:buSzPts val="1100"/>
              <a:buFont typeface="Arial"/>
              <a:buNone/>
            </a:pPr>
            <a:r>
              <a:rPr lang="en-GB" sz="1050">
                <a:solidFill>
                  <a:schemeClr val="dk1"/>
                </a:solidFill>
                <a:highlight>
                  <a:schemeClr val="lt1"/>
                </a:highlight>
              </a:rPr>
              <a:t>Hypothesis: The farther a restaurant is from city landmarks, the more likely it will have lower review scores</a:t>
            </a:r>
            <a:endParaRPr sz="1050">
              <a:solidFill>
                <a:schemeClr val="dk1"/>
              </a:solidFill>
              <a:highlight>
                <a:schemeClr val="lt1"/>
              </a:highlight>
            </a:endParaRPr>
          </a:p>
          <a:p>
            <a:pPr marL="0" lvl="0" indent="0" algn="l" rtl="0">
              <a:spcBef>
                <a:spcPts val="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2121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Scatterplot: Toronto Restaurant Rating vs. Distance</a:t>
            </a:r>
            <a:endParaRPr/>
          </a:p>
        </p:txBody>
      </p:sp>
      <p:sp>
        <p:nvSpPr>
          <p:cNvPr id="102" name="Google Shape;102;p20"/>
          <p:cNvSpPr txBox="1">
            <a:spLocks noGrp="1"/>
          </p:cNvSpPr>
          <p:nvPr>
            <p:ph type="body" idx="1"/>
          </p:nvPr>
        </p:nvSpPr>
        <p:spPr>
          <a:xfrm>
            <a:off x="4572000" y="1838700"/>
            <a:ext cx="4260300" cy="1140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050">
                <a:solidFill>
                  <a:schemeClr val="dk1"/>
                </a:solidFill>
              </a:rPr>
              <a:t>The r-squared is: 0.016820481368420633</a:t>
            </a:r>
            <a:endParaRPr sz="1050">
              <a:solidFill>
                <a:schemeClr val="dk1"/>
              </a:solidFill>
            </a:endParaRPr>
          </a:p>
          <a:p>
            <a:pPr marL="0" lvl="0" indent="0" algn="l" rtl="0">
              <a:spcBef>
                <a:spcPts val="1200"/>
              </a:spcBef>
              <a:spcAft>
                <a:spcPts val="1200"/>
              </a:spcAft>
              <a:buNone/>
            </a:pPr>
            <a:r>
              <a:rPr lang="en-GB" sz="1050">
                <a:solidFill>
                  <a:schemeClr val="dk1"/>
                </a:solidFill>
              </a:rPr>
              <a:t>PearsonRResult(statistic=0.12969379849638393, pvalue=3.966754766151683e-05)</a:t>
            </a:r>
            <a:endParaRPr>
              <a:solidFill>
                <a:schemeClr val="dk1"/>
              </a:solidFill>
            </a:endParaRPr>
          </a:p>
        </p:txBody>
      </p:sp>
      <p:sp>
        <p:nvSpPr>
          <p:cNvPr id="103" name="Google Shape;103;p20"/>
          <p:cNvSpPr txBox="1"/>
          <p:nvPr/>
        </p:nvSpPr>
        <p:spPr>
          <a:xfrm>
            <a:off x="461250" y="714825"/>
            <a:ext cx="8221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This highlights the driving distance from a local landmark in each city to each restaurant from the Yelp API data pull. For Toronto, the landmark is the CN tower.</a:t>
            </a:r>
            <a:endParaRPr/>
          </a:p>
        </p:txBody>
      </p:sp>
      <p:sp>
        <p:nvSpPr>
          <p:cNvPr id="105" name="Google Shape;105;p20"/>
          <p:cNvSpPr txBox="1"/>
          <p:nvPr/>
        </p:nvSpPr>
        <p:spPr>
          <a:xfrm>
            <a:off x="461250" y="4527900"/>
            <a:ext cx="82215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a:t>The r-squared value and the Pearson Test both show very little correlation between restaurant distance vs restaurant rating</a:t>
            </a:r>
            <a:endParaRPr sz="1300"/>
          </a:p>
        </p:txBody>
      </p:sp>
      <p:pic>
        <p:nvPicPr>
          <p:cNvPr id="3" name="Picture 2">
            <a:extLst>
              <a:ext uri="{FF2B5EF4-FFF2-40B4-BE49-F238E27FC236}">
                <a16:creationId xmlns:a16="http://schemas.microsoft.com/office/drawing/2014/main" id="{9427974F-9616-59F7-20FC-D45EA5BAAC55}"/>
              </a:ext>
            </a:extLst>
          </p:cNvPr>
          <p:cNvPicPr>
            <a:picLocks noChangeAspect="1"/>
          </p:cNvPicPr>
          <p:nvPr/>
        </p:nvPicPr>
        <p:blipFill>
          <a:blip r:embed="rId3"/>
          <a:stretch>
            <a:fillRect/>
          </a:stretch>
        </p:blipFill>
        <p:spPr>
          <a:xfrm>
            <a:off x="253252" y="1300953"/>
            <a:ext cx="3874995" cy="306988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1821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a:t>Scatterplot: Vancouver Restaurant Rating vs. Distance</a:t>
            </a:r>
            <a:endParaRPr/>
          </a:p>
          <a:p>
            <a:pPr marL="0" lvl="0" indent="0" algn="l" rtl="0">
              <a:spcBef>
                <a:spcPts val="0"/>
              </a:spcBef>
              <a:spcAft>
                <a:spcPts val="0"/>
              </a:spcAft>
              <a:buNone/>
            </a:pPr>
            <a:endParaRPr/>
          </a:p>
        </p:txBody>
      </p:sp>
      <p:sp>
        <p:nvSpPr>
          <p:cNvPr id="111" name="Google Shape;111;p21"/>
          <p:cNvSpPr txBox="1">
            <a:spLocks noGrp="1"/>
          </p:cNvSpPr>
          <p:nvPr>
            <p:ph type="body" idx="1"/>
          </p:nvPr>
        </p:nvSpPr>
        <p:spPr>
          <a:xfrm>
            <a:off x="4572000" y="2132325"/>
            <a:ext cx="4260300" cy="1170900"/>
          </a:xfrm>
          <a:prstGeom prst="rect">
            <a:avLst/>
          </a:prstGeom>
        </p:spPr>
        <p:txBody>
          <a:bodyPr spcFirstLastPara="1" wrap="square" lIns="91425" tIns="91425" rIns="91425" bIns="91425" anchor="t" anchorCtr="0">
            <a:normAutofit fontScale="77500" lnSpcReduction="10000"/>
          </a:bodyPr>
          <a:lstStyle/>
          <a:p>
            <a:pPr marL="0" lvl="0" indent="0" algn="l" rtl="0">
              <a:spcBef>
                <a:spcPts val="0"/>
              </a:spcBef>
              <a:spcAft>
                <a:spcPts val="0"/>
              </a:spcAft>
              <a:buNone/>
            </a:pPr>
            <a:r>
              <a:rPr lang="en-GB" sz="1050">
                <a:solidFill>
                  <a:schemeClr val="dk1"/>
                </a:solidFill>
              </a:rPr>
              <a:t>The r-squared is: 0.000881199587707198</a:t>
            </a:r>
            <a:endParaRPr sz="1050">
              <a:solidFill>
                <a:schemeClr val="dk1"/>
              </a:solidFill>
            </a:endParaRPr>
          </a:p>
          <a:p>
            <a:pPr marL="0" lvl="0" indent="0" algn="l" rtl="0">
              <a:spcBef>
                <a:spcPts val="1200"/>
              </a:spcBef>
              <a:spcAft>
                <a:spcPts val="0"/>
              </a:spcAft>
              <a:buNone/>
            </a:pPr>
            <a:r>
              <a:rPr lang="en-GB" sz="1050">
                <a:solidFill>
                  <a:schemeClr val="dk1"/>
                </a:solidFill>
              </a:rPr>
              <a:t>PearsonRResult(statistic=0.02968500610926668, pvalue=0.34837038519649094)</a:t>
            </a:r>
            <a:endParaRPr sz="1050">
              <a:solidFill>
                <a:schemeClr val="dk1"/>
              </a:solidFill>
            </a:endParaRPr>
          </a:p>
          <a:p>
            <a:pPr marL="0" lvl="0" indent="0" algn="l" rtl="0">
              <a:spcBef>
                <a:spcPts val="1200"/>
              </a:spcBef>
              <a:spcAft>
                <a:spcPts val="0"/>
              </a:spcAft>
              <a:buNone/>
            </a:pPr>
            <a:endParaRPr sz="1050">
              <a:solidFill>
                <a:schemeClr val="dk1"/>
              </a:solidFill>
            </a:endParaRPr>
          </a:p>
          <a:p>
            <a:pPr marL="0" lvl="0" indent="0" algn="l" rtl="0">
              <a:spcBef>
                <a:spcPts val="1200"/>
              </a:spcBef>
              <a:spcAft>
                <a:spcPts val="1200"/>
              </a:spcAft>
              <a:buNone/>
            </a:pPr>
            <a:endParaRPr sz="1050">
              <a:solidFill>
                <a:schemeClr val="dk1"/>
              </a:solidFill>
            </a:endParaRPr>
          </a:p>
        </p:txBody>
      </p:sp>
      <p:sp>
        <p:nvSpPr>
          <p:cNvPr id="112" name="Google Shape;112;p21"/>
          <p:cNvSpPr txBox="1"/>
          <p:nvPr/>
        </p:nvSpPr>
        <p:spPr>
          <a:xfrm>
            <a:off x="93150" y="644475"/>
            <a:ext cx="8798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This highlights the driving distance from a local landmark in each city to each restaurant from the Yelp API data pull. For Vancouver, the landmark is Canada place.</a:t>
            </a:r>
            <a:endParaRPr/>
          </a:p>
          <a:p>
            <a:pPr marL="0" lvl="0" indent="0" algn="l" rtl="0">
              <a:spcBef>
                <a:spcPts val="0"/>
              </a:spcBef>
              <a:spcAft>
                <a:spcPts val="0"/>
              </a:spcAft>
              <a:buNone/>
            </a:pPr>
            <a:endParaRPr/>
          </a:p>
        </p:txBody>
      </p:sp>
      <p:sp>
        <p:nvSpPr>
          <p:cNvPr id="114" name="Google Shape;114;p21"/>
          <p:cNvSpPr txBox="1"/>
          <p:nvPr/>
        </p:nvSpPr>
        <p:spPr>
          <a:xfrm>
            <a:off x="461250" y="4527900"/>
            <a:ext cx="82215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a:t>The r-squared value and the Pearson Test both show very little correlation between restaurant distance vs restaurant rating</a:t>
            </a:r>
            <a:endParaRPr sz="1300"/>
          </a:p>
        </p:txBody>
      </p:sp>
      <p:pic>
        <p:nvPicPr>
          <p:cNvPr id="3" name="Picture 2">
            <a:extLst>
              <a:ext uri="{FF2B5EF4-FFF2-40B4-BE49-F238E27FC236}">
                <a16:creationId xmlns:a16="http://schemas.microsoft.com/office/drawing/2014/main" id="{17A38358-EC2E-A25D-A9B6-5F558F5C8ECB}"/>
              </a:ext>
            </a:extLst>
          </p:cNvPr>
          <p:cNvPicPr>
            <a:picLocks noChangeAspect="1"/>
          </p:cNvPicPr>
          <p:nvPr/>
        </p:nvPicPr>
        <p:blipFill>
          <a:blip r:embed="rId3"/>
          <a:stretch>
            <a:fillRect/>
          </a:stretch>
        </p:blipFill>
        <p:spPr>
          <a:xfrm>
            <a:off x="167114" y="1332325"/>
            <a:ext cx="3908612" cy="3096519"/>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1142</Words>
  <Application>Microsoft Office PowerPoint</Application>
  <PresentationFormat>On-screen Show (16:9)</PresentationFormat>
  <Paragraphs>96</Paragraphs>
  <Slides>23</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Courier New</vt:lpstr>
      <vt:lpstr>Simple Light</vt:lpstr>
      <vt:lpstr>Toronto vs Vancouver Restaurants</vt:lpstr>
      <vt:lpstr>Introduction: Using Yelp and GeoApify to Analyze Restaurants</vt:lpstr>
      <vt:lpstr>Toronto Vs. Vancouver: Who has Better Restaurants?</vt:lpstr>
      <vt:lpstr>Histogram: Toronto vs. Vancouver Restaurant Ratings</vt:lpstr>
      <vt:lpstr>Box and Whisker: Toronto vs. Vancouver Ratings</vt:lpstr>
      <vt:lpstr>Analysis</vt:lpstr>
      <vt:lpstr>Does Driving Distance Affect Restaurant Ratings?</vt:lpstr>
      <vt:lpstr>Scatterplot: Toronto Restaurant Rating vs. Distance</vt:lpstr>
      <vt:lpstr>Scatterplot: Vancouver Restaurant Rating vs. Distance </vt:lpstr>
      <vt:lpstr>Analysis</vt:lpstr>
      <vt:lpstr>What type of restaurants do Toronto and Vancouver prefer?</vt:lpstr>
      <vt:lpstr>PowerPoint Presentation</vt:lpstr>
      <vt:lpstr>PowerPoint Presentation</vt:lpstr>
      <vt:lpstr>F-Test=0.691  P-value = 0.733</vt:lpstr>
      <vt:lpstr>The number of reviews DOES NOT have an effect on the restaurants ratings on Yelp</vt:lpstr>
      <vt:lpstr>Analyzing Restaurant Diversity: Toronto vs. Vancouver</vt:lpstr>
      <vt:lpstr>PowerPoint Presentation</vt:lpstr>
      <vt:lpstr>PowerPoint Presentation</vt:lpstr>
      <vt:lpstr>PowerPoint Presentation</vt:lpstr>
      <vt:lpstr>Weighted Rating per Common Category</vt:lpstr>
      <vt:lpstr>PowerPoint Presentation</vt:lpstr>
      <vt:lpstr>Are the Yelp ratings of the categories of restaurants independently distributed?</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Toronto vs Vancouver Restaurants</dc:title>
  <cp:lastModifiedBy>Chris Yang</cp:lastModifiedBy>
  <cp:revision>1</cp:revision>
  <dcterms:modified xsi:type="dcterms:W3CDTF">2023-02-15T00:11:48Z</dcterms:modified>
</cp:coreProperties>
</file>