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80bd274a3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80bd274a3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8968f297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8968f297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8968f297c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968f297c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968f297c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968f297c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968f297c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8968f297c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897a130d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897a130d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23e22e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f23e22e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23e22e0b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23e22e0b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23e22e0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23e22e0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23e22e0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f23e22e0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8968f29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8968f29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23e22e0b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23e22e0b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23e22e0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23e22e0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23e22e0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23e22e0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97a130d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97a130d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2646de8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2646de8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80bd274a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80bd274a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80bd274a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80bd274a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80bd274a3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80bd274a3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968f297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968f297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80bd274a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80bd274a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80bd274a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80bd274a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197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highlight>
                  <a:srgbClr val="EA9999"/>
                </a:highlight>
              </a:rPr>
              <a:t>Toronto</a:t>
            </a:r>
            <a:r>
              <a:rPr lang="en-GB"/>
              <a:t> vs </a:t>
            </a:r>
            <a:r>
              <a:rPr lang="en-GB">
                <a:highlight>
                  <a:srgbClr val="FBD966"/>
                </a:highlight>
              </a:rPr>
              <a:t>Vancouver</a:t>
            </a:r>
            <a:r>
              <a:rPr lang="en-GB"/>
              <a:t> Restaurants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050"/>
              <a:t>Both R-squared values and Pearson correlation shows that there is very weak/non-existent correlation between restaurant distance and rating</a:t>
            </a:r>
            <a:endParaRPr sz="1050"/>
          </a:p>
          <a:p>
            <a:pPr indent="0" lvl="0" marL="0" rtl="0" algn="l">
              <a:spcBef>
                <a:spcPts val="1200"/>
              </a:spcBef>
              <a:spcAft>
                <a:spcPts val="0"/>
              </a:spcAft>
              <a:buNone/>
            </a:pPr>
            <a:r>
              <a:rPr lang="en-GB" sz="1050"/>
              <a:t>This implies that either restaurant quality throughout each city is good, or that the sampling from Yelp is biased towards suggesting highly rated restaurants with no regard to distances</a:t>
            </a:r>
            <a:endParaRPr sz="1050"/>
          </a:p>
          <a:p>
            <a:pPr indent="0" lvl="0" marL="0" rtl="0" algn="l">
              <a:spcBef>
                <a:spcPts val="1200"/>
              </a:spcBef>
              <a:spcAft>
                <a:spcPts val="0"/>
              </a:spcAft>
              <a:buNone/>
            </a:pPr>
            <a:r>
              <a:rPr b="1" lang="en-GB" sz="1050"/>
              <a:t>Hypothesis Answer:</a:t>
            </a:r>
            <a:endParaRPr b="1" sz="1050"/>
          </a:p>
          <a:p>
            <a:pPr indent="0" lvl="0" marL="0" rtl="0" algn="l">
              <a:spcBef>
                <a:spcPts val="1200"/>
              </a:spcBef>
              <a:spcAft>
                <a:spcPts val="1200"/>
              </a:spcAft>
              <a:buNone/>
            </a:pPr>
            <a:r>
              <a:rPr lang="en-GB" sz="1050"/>
              <a:t>There may be implicit bias in the population sample- if there is, Yelp does not bias based on restaurant distance from landmarks.. Based on the data that was collected however, there does not appear to be a correlation between restaurant ratings vs. distance from landmarks. </a:t>
            </a:r>
            <a:endParaRPr sz="10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102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What type of restaurants do </a:t>
            </a:r>
            <a:r>
              <a:rPr lang="en-GB">
                <a:highlight>
                  <a:srgbClr val="EA9999"/>
                </a:highlight>
              </a:rPr>
              <a:t>Toronto</a:t>
            </a:r>
            <a:r>
              <a:rPr lang="en-GB"/>
              <a:t> and </a:t>
            </a:r>
            <a:r>
              <a:rPr lang="en-GB">
                <a:highlight>
                  <a:srgbClr val="FBD966"/>
                </a:highlight>
              </a:rPr>
              <a:t>Vancouver</a:t>
            </a:r>
            <a:r>
              <a:rPr lang="en-GB"/>
              <a:t> prefer?</a:t>
            </a:r>
            <a:endParaRPr/>
          </a:p>
        </p:txBody>
      </p:sp>
      <p:sp>
        <p:nvSpPr>
          <p:cNvPr id="126" name="Google Shape;126;p23"/>
          <p:cNvSpPr txBox="1"/>
          <p:nvPr>
            <p:ph idx="1" type="body"/>
          </p:nvPr>
        </p:nvSpPr>
        <p:spPr>
          <a:xfrm>
            <a:off x="311700" y="1344225"/>
            <a:ext cx="3306300" cy="19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 less than 10 dollars</a:t>
            </a:r>
            <a:endParaRPr/>
          </a:p>
          <a:p>
            <a:pPr indent="0" lvl="0" marL="0" rtl="0" algn="l">
              <a:spcBef>
                <a:spcPts val="1200"/>
              </a:spcBef>
              <a:spcAft>
                <a:spcPts val="0"/>
              </a:spcAft>
              <a:buNone/>
            </a:pPr>
            <a:r>
              <a:rPr lang="en-GB"/>
              <a:t>$$ = 11 - 30 dollars</a:t>
            </a:r>
            <a:endParaRPr/>
          </a:p>
          <a:p>
            <a:pPr indent="0" lvl="0" marL="0" rtl="0" algn="l">
              <a:spcBef>
                <a:spcPts val="1200"/>
              </a:spcBef>
              <a:spcAft>
                <a:spcPts val="0"/>
              </a:spcAft>
              <a:buNone/>
            </a:pPr>
            <a:r>
              <a:rPr lang="en-GB"/>
              <a:t>$$$ = 31 - 60 dollars</a:t>
            </a:r>
            <a:endParaRPr/>
          </a:p>
          <a:p>
            <a:pPr indent="0" lvl="0" marL="0" rtl="0" algn="l">
              <a:spcBef>
                <a:spcPts val="1200"/>
              </a:spcBef>
              <a:spcAft>
                <a:spcPts val="1200"/>
              </a:spcAft>
              <a:buNone/>
            </a:pPr>
            <a:r>
              <a:rPr lang="en-GB"/>
              <a:t>$$$$ = more than 61 dollars</a:t>
            </a:r>
            <a:endParaRPr/>
          </a:p>
        </p:txBody>
      </p:sp>
      <p:pic>
        <p:nvPicPr>
          <p:cNvPr id="127" name="Google Shape;127;p23"/>
          <p:cNvPicPr preferRelativeResize="0"/>
          <p:nvPr/>
        </p:nvPicPr>
        <p:blipFill>
          <a:blip r:embed="rId3">
            <a:alphaModFix/>
          </a:blip>
          <a:stretch>
            <a:fillRect/>
          </a:stretch>
        </p:blipFill>
        <p:spPr>
          <a:xfrm>
            <a:off x="81050" y="3406675"/>
            <a:ext cx="8981901" cy="1143425"/>
          </a:xfrm>
          <a:prstGeom prst="rect">
            <a:avLst/>
          </a:prstGeom>
          <a:noFill/>
          <a:ln>
            <a:noFill/>
          </a:ln>
        </p:spPr>
      </p:pic>
      <p:sp>
        <p:nvSpPr>
          <p:cNvPr id="128" name="Google Shape;128;p23"/>
          <p:cNvSpPr/>
          <p:nvPr/>
        </p:nvSpPr>
        <p:spPr>
          <a:xfrm>
            <a:off x="175075" y="3968075"/>
            <a:ext cx="8803200" cy="19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0" y="1250450"/>
            <a:ext cx="4531550" cy="2979375"/>
          </a:xfrm>
          <a:prstGeom prst="rect">
            <a:avLst/>
          </a:prstGeom>
          <a:noFill/>
          <a:ln>
            <a:noFill/>
          </a:ln>
        </p:spPr>
      </p:pic>
      <p:pic>
        <p:nvPicPr>
          <p:cNvPr id="134" name="Google Shape;134;p24"/>
          <p:cNvPicPr preferRelativeResize="0"/>
          <p:nvPr/>
        </p:nvPicPr>
        <p:blipFill>
          <a:blip r:embed="rId4">
            <a:alphaModFix/>
          </a:blip>
          <a:stretch>
            <a:fillRect/>
          </a:stretch>
        </p:blipFill>
        <p:spPr>
          <a:xfrm>
            <a:off x="4586176" y="1250450"/>
            <a:ext cx="4557825" cy="297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p:nvPr/>
        </p:nvSpPr>
        <p:spPr>
          <a:xfrm>
            <a:off x="5785375" y="1546400"/>
            <a:ext cx="258300" cy="234000"/>
          </a:xfrm>
          <a:prstGeom prst="ellipse">
            <a:avLst/>
          </a:prstGeom>
          <a:no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nvSpPr>
        <p:spPr>
          <a:xfrm>
            <a:off x="725275" y="233425"/>
            <a:ext cx="8003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2800">
                <a:solidFill>
                  <a:schemeClr val="dk1"/>
                </a:solidFill>
              </a:rPr>
              <a:t>Do Number of Reviews a Restaurant have any effect on the Restaurant’s Rating? </a:t>
            </a:r>
            <a:endParaRPr/>
          </a:p>
        </p:txBody>
      </p:sp>
      <p:sp>
        <p:nvSpPr>
          <p:cNvPr id="141" name="Google Shape;141;p25"/>
          <p:cNvSpPr txBox="1"/>
          <p:nvPr/>
        </p:nvSpPr>
        <p:spPr>
          <a:xfrm>
            <a:off x="7302600" y="4363200"/>
            <a:ext cx="1667400" cy="78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*Pai Northern Thai Kitchen</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18 Duncan Street</a:t>
            </a:r>
            <a:endParaRPr sz="900">
              <a:solidFill>
                <a:schemeClr val="dk1"/>
              </a:solidFill>
            </a:endParaRPr>
          </a:p>
          <a:p>
            <a:pPr indent="0" lvl="0" marL="0" rtl="0" algn="r">
              <a:lnSpc>
                <a:spcPct val="115000"/>
              </a:lnSpc>
              <a:spcBef>
                <a:spcPts val="0"/>
              </a:spcBef>
              <a:spcAft>
                <a:spcPts val="0"/>
              </a:spcAft>
              <a:buNone/>
            </a:pPr>
            <a:r>
              <a:t/>
            </a:r>
            <a:endParaRPr sz="900">
              <a:solidFill>
                <a:srgbClr val="D4D4D4"/>
              </a:solidFill>
            </a:endParaRPr>
          </a:p>
          <a:p>
            <a:pPr indent="0" lvl="0" marL="0" rtl="0" algn="l">
              <a:spcBef>
                <a:spcPts val="0"/>
              </a:spcBef>
              <a:spcAft>
                <a:spcPts val="0"/>
              </a:spcAft>
              <a:buNone/>
            </a:pPr>
            <a:r>
              <a:t/>
            </a:r>
            <a:endParaRPr sz="900">
              <a:solidFill>
                <a:srgbClr val="D4D4D4"/>
              </a:solidFill>
            </a:endParaRPr>
          </a:p>
        </p:txBody>
      </p:sp>
      <p:pic>
        <p:nvPicPr>
          <p:cNvPr id="142" name="Google Shape;142;p25"/>
          <p:cNvPicPr preferRelativeResize="0"/>
          <p:nvPr/>
        </p:nvPicPr>
        <p:blipFill>
          <a:blip r:embed="rId3">
            <a:alphaModFix/>
          </a:blip>
          <a:stretch>
            <a:fillRect/>
          </a:stretch>
        </p:blipFill>
        <p:spPr>
          <a:xfrm>
            <a:off x="2163663" y="1280123"/>
            <a:ext cx="4816675" cy="3762000"/>
          </a:xfrm>
          <a:prstGeom prst="rect">
            <a:avLst/>
          </a:prstGeom>
          <a:noFill/>
          <a:ln>
            <a:noFill/>
          </a:ln>
        </p:spPr>
      </p:pic>
      <p:sp>
        <p:nvSpPr>
          <p:cNvPr id="143" name="Google Shape;143;p25"/>
          <p:cNvSpPr/>
          <p:nvPr/>
        </p:nvSpPr>
        <p:spPr>
          <a:xfrm>
            <a:off x="5785375" y="1546400"/>
            <a:ext cx="333600" cy="29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279500" y="207400"/>
            <a:ext cx="4485000" cy="5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020"/>
              <a:t>F-Test=0.691  </a:t>
            </a:r>
            <a:r>
              <a:rPr lang="en-GB" sz="2020"/>
              <a:t>P-value = 0.733</a:t>
            </a:r>
            <a:endParaRPr sz="2020"/>
          </a:p>
        </p:txBody>
      </p:sp>
      <p:pic>
        <p:nvPicPr>
          <p:cNvPr id="149" name="Google Shape;149;p26"/>
          <p:cNvPicPr preferRelativeResize="0"/>
          <p:nvPr/>
        </p:nvPicPr>
        <p:blipFill>
          <a:blip r:embed="rId3">
            <a:alphaModFix/>
          </a:blip>
          <a:stretch>
            <a:fillRect/>
          </a:stretch>
        </p:blipFill>
        <p:spPr>
          <a:xfrm>
            <a:off x="-1" y="761075"/>
            <a:ext cx="4484925" cy="4230949"/>
          </a:xfrm>
          <a:prstGeom prst="rect">
            <a:avLst/>
          </a:prstGeom>
          <a:noFill/>
          <a:ln>
            <a:noFill/>
          </a:ln>
        </p:spPr>
      </p:pic>
      <p:pic>
        <p:nvPicPr>
          <p:cNvPr id="150" name="Google Shape;150;p26"/>
          <p:cNvPicPr preferRelativeResize="0"/>
          <p:nvPr/>
        </p:nvPicPr>
        <p:blipFill>
          <a:blip r:embed="rId4">
            <a:alphaModFix/>
          </a:blip>
          <a:stretch>
            <a:fillRect/>
          </a:stretch>
        </p:blipFill>
        <p:spPr>
          <a:xfrm>
            <a:off x="4647143" y="755450"/>
            <a:ext cx="4496856" cy="424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1095250"/>
            <a:ext cx="8520600" cy="2181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4000"/>
              <a:t>T</a:t>
            </a:r>
            <a:r>
              <a:rPr lang="en-GB" sz="4000"/>
              <a:t>he number of reviews DOES NOT have an effect on the restaurants ratings on Yelp</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b="1" lang="en-GB" sz="1987"/>
              <a:t>Analyzing Restaurant Diversity</a:t>
            </a:r>
            <a:r>
              <a:rPr lang="en-GB" sz="1987"/>
              <a:t>: </a:t>
            </a:r>
            <a:r>
              <a:rPr b="1" lang="en-GB" sz="1987">
                <a:highlight>
                  <a:srgbClr val="EA9999"/>
                </a:highlight>
              </a:rPr>
              <a:t>Toronto</a:t>
            </a:r>
            <a:r>
              <a:rPr b="1" lang="en-GB" sz="1987"/>
              <a:t> vs. </a:t>
            </a:r>
            <a:r>
              <a:rPr b="1" lang="en-GB" sz="1987">
                <a:highlight>
                  <a:srgbClr val="FFD966"/>
                </a:highlight>
              </a:rPr>
              <a:t>Vancouver</a:t>
            </a:r>
            <a:endParaRPr b="1" sz="1987">
              <a:highlight>
                <a:srgbClr val="FFD966"/>
              </a:highlight>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Uniqueness of Options</a:t>
            </a:r>
            <a:endParaRPr b="1"/>
          </a:p>
          <a:p>
            <a:pPr indent="-317500" lvl="1" marL="914400" rtl="0" algn="l">
              <a:spcBef>
                <a:spcPts val="1200"/>
              </a:spcBef>
              <a:spcAft>
                <a:spcPts val="0"/>
              </a:spcAft>
              <a:buSzPts val="1400"/>
              <a:buChar char="-"/>
            </a:pPr>
            <a:r>
              <a:rPr lang="en-GB"/>
              <a:t>What options exist in each city?</a:t>
            </a:r>
            <a:endParaRPr/>
          </a:p>
          <a:p>
            <a:pPr indent="-317500" lvl="1" marL="914400" rtl="0" algn="l">
              <a:spcBef>
                <a:spcPts val="0"/>
              </a:spcBef>
              <a:spcAft>
                <a:spcPts val="0"/>
              </a:spcAft>
              <a:buSzPts val="1400"/>
              <a:buChar char="-"/>
            </a:pPr>
            <a:r>
              <a:rPr lang="en-GB"/>
              <a:t>What exists in one but not the other?</a:t>
            </a:r>
            <a:endParaRPr/>
          </a:p>
          <a:p>
            <a:pPr indent="0" lvl="0" marL="0" rtl="0" algn="l">
              <a:spcBef>
                <a:spcPts val="1200"/>
              </a:spcBef>
              <a:spcAft>
                <a:spcPts val="0"/>
              </a:spcAft>
              <a:buNone/>
            </a:pPr>
            <a:r>
              <a:rPr b="1" lang="en-GB"/>
              <a:t>Uniqueness in Taste</a:t>
            </a:r>
            <a:endParaRPr b="1"/>
          </a:p>
          <a:p>
            <a:pPr indent="-317500" lvl="1" marL="914400" rtl="0" algn="l">
              <a:lnSpc>
                <a:spcPct val="150000"/>
              </a:lnSpc>
              <a:spcBef>
                <a:spcPts val="1200"/>
              </a:spcBef>
              <a:spcAft>
                <a:spcPts val="0"/>
              </a:spcAft>
              <a:buSzPts val="1400"/>
              <a:buChar char="-"/>
            </a:pPr>
            <a:r>
              <a:rPr lang="en-GB"/>
              <a:t>What categories rate better in either city?</a:t>
            </a:r>
            <a:endParaRPr/>
          </a:p>
          <a:p>
            <a:pPr indent="-317500" lvl="1" marL="914400" rtl="0" algn="l">
              <a:spcBef>
                <a:spcPts val="0"/>
              </a:spcBef>
              <a:spcAft>
                <a:spcPts val="0"/>
              </a:spcAft>
              <a:buSzPts val="1400"/>
              <a:buChar char="-"/>
            </a:pPr>
            <a:r>
              <a:rPr lang="en-GB"/>
              <a:t>Any differences in the distribution of restaurants across categories?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3141900" y="217725"/>
            <a:ext cx="2464200" cy="7440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b="1" lang="en-GB" sz="2900">
                <a:solidFill>
                  <a:srgbClr val="E06666"/>
                </a:solidFill>
              </a:rPr>
              <a:t>Toronto</a:t>
            </a:r>
            <a:endParaRPr b="1" sz="2900">
              <a:solidFill>
                <a:srgbClr val="E06666"/>
              </a:solidFill>
            </a:endParaRPr>
          </a:p>
        </p:txBody>
      </p:sp>
      <p:sp>
        <p:nvSpPr>
          <p:cNvPr id="167" name="Google Shape;167;p29"/>
          <p:cNvSpPr txBox="1"/>
          <p:nvPr>
            <p:ph idx="1" type="body"/>
          </p:nvPr>
        </p:nvSpPr>
        <p:spPr>
          <a:xfrm>
            <a:off x="5789025" y="217725"/>
            <a:ext cx="2464200" cy="74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900">
                <a:solidFill>
                  <a:srgbClr val="E69138"/>
                </a:solidFill>
              </a:rPr>
              <a:t>Vancouver</a:t>
            </a:r>
            <a:endParaRPr b="1" sz="2900">
              <a:solidFill>
                <a:srgbClr val="E69138"/>
              </a:solidFill>
            </a:endParaRPr>
          </a:p>
        </p:txBody>
      </p:sp>
      <p:sp>
        <p:nvSpPr>
          <p:cNvPr id="168" name="Google Shape;168;p29"/>
          <p:cNvSpPr txBox="1"/>
          <p:nvPr>
            <p:ph idx="1" type="body"/>
          </p:nvPr>
        </p:nvSpPr>
        <p:spPr>
          <a:xfrm>
            <a:off x="311700" y="1041400"/>
            <a:ext cx="3171600" cy="7440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GB" sz="2400">
                <a:solidFill>
                  <a:schemeClr val="dk1"/>
                </a:solidFill>
                <a:latin typeface="Courier New"/>
                <a:ea typeface="Courier New"/>
                <a:cs typeface="Courier New"/>
                <a:sym typeface="Courier New"/>
              </a:rPr>
              <a:t>Total Categories</a:t>
            </a:r>
            <a:endParaRPr sz="2400">
              <a:solidFill>
                <a:schemeClr val="dk1"/>
              </a:solidFill>
              <a:latin typeface="Courier New"/>
              <a:ea typeface="Courier New"/>
              <a:cs typeface="Courier New"/>
              <a:sym typeface="Courier New"/>
            </a:endParaRPr>
          </a:p>
        </p:txBody>
      </p:sp>
      <p:sp>
        <p:nvSpPr>
          <p:cNvPr id="169" name="Google Shape;169;p29"/>
          <p:cNvSpPr txBox="1"/>
          <p:nvPr>
            <p:ph idx="1" type="body"/>
          </p:nvPr>
        </p:nvSpPr>
        <p:spPr>
          <a:xfrm>
            <a:off x="3831300" y="1041400"/>
            <a:ext cx="1695000" cy="7440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b="1" lang="en-GB" sz="2800">
                <a:solidFill>
                  <a:srgbClr val="E06666"/>
                </a:solidFill>
              </a:rPr>
              <a:t>122</a:t>
            </a:r>
            <a:endParaRPr b="1" sz="2800">
              <a:solidFill>
                <a:srgbClr val="E06666"/>
              </a:solidFill>
            </a:endParaRPr>
          </a:p>
        </p:txBody>
      </p:sp>
      <p:sp>
        <p:nvSpPr>
          <p:cNvPr id="170" name="Google Shape;170;p29"/>
          <p:cNvSpPr txBox="1"/>
          <p:nvPr>
            <p:ph idx="1" type="body"/>
          </p:nvPr>
        </p:nvSpPr>
        <p:spPr>
          <a:xfrm>
            <a:off x="5859775" y="1041400"/>
            <a:ext cx="1695000" cy="74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800">
                <a:solidFill>
                  <a:srgbClr val="E69138"/>
                </a:solidFill>
              </a:rPr>
              <a:t>119</a:t>
            </a:r>
            <a:endParaRPr b="1" sz="2800">
              <a:solidFill>
                <a:srgbClr val="E69138"/>
              </a:solidFill>
            </a:endParaRPr>
          </a:p>
        </p:txBody>
      </p:sp>
      <p:sp>
        <p:nvSpPr>
          <p:cNvPr id="171" name="Google Shape;171;p29"/>
          <p:cNvSpPr txBox="1"/>
          <p:nvPr>
            <p:ph idx="1" type="body"/>
          </p:nvPr>
        </p:nvSpPr>
        <p:spPr>
          <a:xfrm>
            <a:off x="354900" y="2073725"/>
            <a:ext cx="3171600" cy="10560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1200"/>
              </a:spcAft>
              <a:buSzPts val="688"/>
              <a:buNone/>
            </a:pPr>
            <a:r>
              <a:rPr lang="en-GB" sz="1700">
                <a:solidFill>
                  <a:schemeClr val="dk1"/>
                </a:solidFill>
                <a:latin typeface="Courier New"/>
                <a:ea typeface="Courier New"/>
                <a:cs typeface="Courier New"/>
                <a:sym typeface="Courier New"/>
              </a:rPr>
              <a:t>Total Reviews per Category</a:t>
            </a:r>
            <a:endParaRPr sz="1700">
              <a:solidFill>
                <a:schemeClr val="dk1"/>
              </a:solidFill>
              <a:latin typeface="Courier New"/>
              <a:ea typeface="Courier New"/>
              <a:cs typeface="Courier New"/>
              <a:sym typeface="Courier New"/>
            </a:endParaRPr>
          </a:p>
        </p:txBody>
      </p:sp>
      <p:pic>
        <p:nvPicPr>
          <p:cNvPr id="172" name="Google Shape;172;p29"/>
          <p:cNvPicPr preferRelativeResize="0"/>
          <p:nvPr/>
        </p:nvPicPr>
        <p:blipFill>
          <a:blip r:embed="rId3">
            <a:alphaModFix/>
          </a:blip>
          <a:stretch>
            <a:fillRect/>
          </a:stretch>
        </p:blipFill>
        <p:spPr>
          <a:xfrm>
            <a:off x="4020775" y="1788875"/>
            <a:ext cx="3261475" cy="305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nvSpPr>
        <p:spPr>
          <a:xfrm>
            <a:off x="208650" y="4100275"/>
            <a:ext cx="777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Unique Restaurants in </a:t>
            </a:r>
            <a:r>
              <a:rPr b="1" lang="en-GB" sz="1800">
                <a:highlight>
                  <a:srgbClr val="EA9999"/>
                </a:highlight>
              </a:rPr>
              <a:t>Toronto </a:t>
            </a:r>
            <a:r>
              <a:rPr b="1" lang="en-GB" sz="1800">
                <a:highlight>
                  <a:schemeClr val="lt1"/>
                </a:highlight>
              </a:rPr>
              <a:t> </a:t>
            </a:r>
            <a:r>
              <a:rPr b="1" i="1" lang="en-GB" sz="1000">
                <a:highlight>
                  <a:schemeClr val="lt1"/>
                </a:highlight>
              </a:rPr>
              <a:t>(</a:t>
            </a:r>
            <a:r>
              <a:rPr i="1" lang="en-GB" sz="1000">
                <a:highlight>
                  <a:schemeClr val="lt1"/>
                </a:highlight>
              </a:rPr>
              <a:t>29 Unique Categories)</a:t>
            </a:r>
            <a:endParaRPr i="1" sz="1000">
              <a:highlight>
                <a:schemeClr val="lt1"/>
              </a:highlight>
            </a:endParaRPr>
          </a:p>
        </p:txBody>
      </p:sp>
      <p:sp>
        <p:nvSpPr>
          <p:cNvPr id="178" name="Google Shape;178;p30"/>
          <p:cNvSpPr txBox="1"/>
          <p:nvPr/>
        </p:nvSpPr>
        <p:spPr>
          <a:xfrm>
            <a:off x="214100" y="4548425"/>
            <a:ext cx="847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Notable mentions: Maha’s (</a:t>
            </a:r>
            <a:r>
              <a:rPr b="1" lang="en-GB" sz="1100"/>
              <a:t>Egyptian</a:t>
            </a:r>
            <a:r>
              <a:rPr lang="en-GB" sz="1100"/>
              <a:t>), The House On Parliament (</a:t>
            </a:r>
            <a:r>
              <a:rPr b="1" lang="en-GB" sz="1100"/>
              <a:t>British</a:t>
            </a:r>
            <a:r>
              <a:rPr lang="en-GB" sz="1100"/>
              <a:t>), Café Polonez (</a:t>
            </a:r>
            <a:r>
              <a:rPr b="1" lang="en-GB" sz="1100"/>
              <a:t>Polish</a:t>
            </a:r>
            <a:r>
              <a:rPr lang="en-GB" sz="1100"/>
              <a:t>)</a:t>
            </a:r>
            <a:endParaRPr sz="1100"/>
          </a:p>
        </p:txBody>
      </p:sp>
      <p:pic>
        <p:nvPicPr>
          <p:cNvPr id="179" name="Google Shape;179;p30"/>
          <p:cNvPicPr preferRelativeResize="0"/>
          <p:nvPr/>
        </p:nvPicPr>
        <p:blipFill>
          <a:blip r:embed="rId3">
            <a:alphaModFix/>
          </a:blip>
          <a:stretch>
            <a:fillRect/>
          </a:stretch>
        </p:blipFill>
        <p:spPr>
          <a:xfrm>
            <a:off x="152400" y="152400"/>
            <a:ext cx="8397953" cy="3947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2050150" y="992425"/>
            <a:ext cx="6985000" cy="4151074"/>
          </a:xfrm>
          <a:prstGeom prst="rect">
            <a:avLst/>
          </a:prstGeom>
          <a:noFill/>
          <a:ln>
            <a:noFill/>
          </a:ln>
        </p:spPr>
      </p:pic>
      <p:sp>
        <p:nvSpPr>
          <p:cNvPr id="185" name="Google Shape;185;p31"/>
          <p:cNvSpPr txBox="1"/>
          <p:nvPr/>
        </p:nvSpPr>
        <p:spPr>
          <a:xfrm>
            <a:off x="206825" y="130600"/>
            <a:ext cx="732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t>Unique Restaurants in </a:t>
            </a:r>
            <a:r>
              <a:rPr b="1" lang="en-GB" sz="1800">
                <a:highlight>
                  <a:srgbClr val="FFD966"/>
                </a:highlight>
              </a:rPr>
              <a:t>Vancouver </a:t>
            </a:r>
            <a:r>
              <a:rPr b="1" i="1" lang="en-GB" sz="1000">
                <a:solidFill>
                  <a:schemeClr val="dk1"/>
                </a:solidFill>
                <a:highlight>
                  <a:schemeClr val="lt1"/>
                </a:highlight>
              </a:rPr>
              <a:t> (</a:t>
            </a:r>
            <a:r>
              <a:rPr i="1" lang="en-GB" sz="1000">
                <a:solidFill>
                  <a:schemeClr val="dk1"/>
                </a:solidFill>
                <a:highlight>
                  <a:schemeClr val="lt1"/>
                </a:highlight>
              </a:rPr>
              <a:t>26 Unique Categories)</a:t>
            </a:r>
            <a:endParaRPr b="1" sz="1800">
              <a:highlight>
                <a:srgbClr val="FFD966"/>
              </a:highlight>
            </a:endParaRPr>
          </a:p>
        </p:txBody>
      </p:sp>
      <p:sp>
        <p:nvSpPr>
          <p:cNvPr id="186" name="Google Shape;186;p31"/>
          <p:cNvSpPr txBox="1"/>
          <p:nvPr/>
        </p:nvSpPr>
        <p:spPr>
          <a:xfrm>
            <a:off x="194125" y="551550"/>
            <a:ext cx="816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rPr>
              <a:t>Notable mentions: </a:t>
            </a:r>
            <a:r>
              <a:rPr lang="en-GB" sz="1100">
                <a:solidFill>
                  <a:schemeClr val="dk1"/>
                </a:solidFill>
              </a:rPr>
              <a:t>Phnom Penh</a:t>
            </a:r>
            <a:r>
              <a:rPr lang="en-GB" sz="1100">
                <a:solidFill>
                  <a:schemeClr val="dk1"/>
                </a:solidFill>
              </a:rPr>
              <a:t> (</a:t>
            </a:r>
            <a:r>
              <a:rPr b="1" lang="en-GB" sz="1100">
                <a:solidFill>
                  <a:schemeClr val="dk1"/>
                </a:solidFill>
              </a:rPr>
              <a:t>Cambodian</a:t>
            </a:r>
            <a:r>
              <a:rPr lang="en-GB" sz="1100">
                <a:solidFill>
                  <a:schemeClr val="dk1"/>
                </a:solidFill>
              </a:rPr>
              <a:t>), </a:t>
            </a:r>
            <a:r>
              <a:rPr lang="en-GB" sz="1100">
                <a:solidFill>
                  <a:schemeClr val="dk1"/>
                </a:solidFill>
              </a:rPr>
              <a:t>Chambar </a:t>
            </a:r>
            <a:r>
              <a:rPr lang="en-GB" sz="1100">
                <a:solidFill>
                  <a:schemeClr val="dk1"/>
                </a:solidFill>
              </a:rPr>
              <a:t>(</a:t>
            </a:r>
            <a:r>
              <a:rPr b="1" lang="en-GB" sz="1100">
                <a:solidFill>
                  <a:schemeClr val="dk1"/>
                </a:solidFill>
              </a:rPr>
              <a:t>Belgian</a:t>
            </a:r>
            <a:r>
              <a:rPr lang="en-GB" sz="1100">
                <a:solidFill>
                  <a:schemeClr val="dk1"/>
                </a:solidFill>
              </a:rPr>
              <a:t>), </a:t>
            </a:r>
            <a:r>
              <a:rPr lang="en-GB" sz="1100">
                <a:solidFill>
                  <a:schemeClr val="dk1"/>
                </a:solidFill>
              </a:rPr>
              <a:t>Nightingale</a:t>
            </a:r>
            <a:r>
              <a:rPr lang="en-GB" sz="1100">
                <a:solidFill>
                  <a:schemeClr val="dk1"/>
                </a:solidFill>
              </a:rPr>
              <a:t> (</a:t>
            </a:r>
            <a:r>
              <a:rPr b="1" lang="en-GB" sz="1100">
                <a:solidFill>
                  <a:schemeClr val="dk1"/>
                </a:solidFill>
              </a:rPr>
              <a:t>Live/Raw Food</a:t>
            </a:r>
            <a:r>
              <a:rPr lang="en-GB" sz="1100">
                <a:solidFill>
                  <a:schemeClr val="dk1"/>
                </a:solidFill>
              </a:rPr>
              <a:t>)</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Using Yelp and GeoApify to Analyze Restaurants</a:t>
            </a:r>
            <a:endParaRPr/>
          </a:p>
        </p:txBody>
      </p:sp>
      <p:sp>
        <p:nvSpPr>
          <p:cNvPr id="60" name="Google Shape;60;p14"/>
          <p:cNvSpPr txBox="1"/>
          <p:nvPr>
            <p:ph idx="1" type="body"/>
          </p:nvPr>
        </p:nvSpPr>
        <p:spPr>
          <a:xfrm>
            <a:off x="311700" y="1636200"/>
            <a:ext cx="8520600" cy="29328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150">
                <a:solidFill>
                  <a:schemeClr val="dk1"/>
                </a:solidFill>
                <a:highlight>
                  <a:schemeClr val="lt1"/>
                </a:highlight>
              </a:rPr>
              <a:t>This project uses the Yelp Fusion API and Geoapify API to compare restaurants in Toronto and Vancouver. </a:t>
            </a:r>
            <a:endParaRPr sz="1150">
              <a:solidFill>
                <a:schemeClr val="dk1"/>
              </a:solidFill>
              <a:highlight>
                <a:schemeClr val="lt1"/>
              </a:highlight>
            </a:endParaRPr>
          </a:p>
          <a:p>
            <a:pPr indent="0" lvl="0" marL="0" rtl="0" algn="l">
              <a:lnSpc>
                <a:spcPct val="135714"/>
              </a:lnSpc>
              <a:spcBef>
                <a:spcPts val="0"/>
              </a:spcBef>
              <a:spcAft>
                <a:spcPts val="0"/>
              </a:spcAft>
              <a:buNone/>
            </a:pPr>
            <a:r>
              <a:t/>
            </a:r>
            <a:endParaRPr sz="1150">
              <a:solidFill>
                <a:schemeClr val="dk1"/>
              </a:solidFill>
              <a:highlight>
                <a:schemeClr val="lt1"/>
              </a:highlight>
            </a:endParaRPr>
          </a:p>
          <a:p>
            <a:pPr indent="0" lvl="0" marL="0" rtl="0" algn="l">
              <a:lnSpc>
                <a:spcPct val="135714"/>
              </a:lnSpc>
              <a:spcBef>
                <a:spcPts val="0"/>
              </a:spcBef>
              <a:spcAft>
                <a:spcPts val="0"/>
              </a:spcAft>
              <a:buNone/>
            </a:pPr>
            <a:r>
              <a:rPr lang="en-GB" sz="1150">
                <a:solidFill>
                  <a:schemeClr val="dk1"/>
                </a:solidFill>
                <a:highlight>
                  <a:schemeClr val="lt1"/>
                </a:highlight>
              </a:rPr>
              <a:t>Using business data from the Yelp API combined with distance data from GeoApify, analysis were made from restaurant ratings, proximity to busier areas, restaurant preferences, types of restaurant, and hours of operation. Due to API limitations, the Yelp API can only provide a sample population of a thousand restaurants for each city, for which the analysis were based on.</a:t>
            </a:r>
            <a:endParaRPr sz="1150">
              <a:solidFill>
                <a:schemeClr val="dk1"/>
              </a:solidFill>
              <a:highlight>
                <a:schemeClr val="lt1"/>
              </a:highlight>
            </a:endParaRPr>
          </a:p>
          <a:p>
            <a:pPr indent="0" lvl="0" marL="0" rtl="0" algn="l">
              <a:lnSpc>
                <a:spcPct val="135714"/>
              </a:lnSpc>
              <a:spcBef>
                <a:spcPts val="0"/>
              </a:spcBef>
              <a:spcAft>
                <a:spcPts val="0"/>
              </a:spcAft>
              <a:buNone/>
            </a:pPr>
            <a:r>
              <a:t/>
            </a:r>
            <a:endParaRPr sz="1150">
              <a:solidFill>
                <a:schemeClr val="dk1"/>
              </a:solidFill>
              <a:highlight>
                <a:schemeClr val="lt1"/>
              </a:highlight>
            </a:endParaRPr>
          </a:p>
          <a:p>
            <a:pPr indent="0" lvl="0" marL="0" rtl="0" algn="l">
              <a:lnSpc>
                <a:spcPct val="135714"/>
              </a:lnSpc>
              <a:spcBef>
                <a:spcPts val="0"/>
              </a:spcBef>
              <a:spcAft>
                <a:spcPts val="0"/>
              </a:spcAft>
              <a:buNone/>
            </a:pPr>
            <a:r>
              <a:t/>
            </a:r>
            <a:endParaRPr sz="1150">
              <a:solidFill>
                <a:schemeClr val="dk1"/>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Weighted Rating per Common Category</a:t>
            </a:r>
            <a:endParaRPr b="1"/>
          </a:p>
        </p:txBody>
      </p:sp>
      <p:sp>
        <p:nvSpPr>
          <p:cNvPr id="192" name="Google Shape;192;p32"/>
          <p:cNvSpPr txBox="1"/>
          <p:nvPr>
            <p:ph idx="1" type="body"/>
          </p:nvPr>
        </p:nvSpPr>
        <p:spPr>
          <a:xfrm>
            <a:off x="4981225" y="1786450"/>
            <a:ext cx="3187500" cy="7128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b="1" lang="en-GB" sz="2400"/>
              <a:t>Restaurant Reviews</a:t>
            </a:r>
            <a:endParaRPr b="1" sz="2400"/>
          </a:p>
        </p:txBody>
      </p:sp>
      <p:sp>
        <p:nvSpPr>
          <p:cNvPr id="193" name="Google Shape;193;p32"/>
          <p:cNvSpPr txBox="1"/>
          <p:nvPr>
            <p:ph idx="1" type="body"/>
          </p:nvPr>
        </p:nvSpPr>
        <p:spPr>
          <a:xfrm>
            <a:off x="4981225" y="2341200"/>
            <a:ext cx="3187500" cy="712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a:t>_______________________</a:t>
            </a:r>
            <a:endParaRPr b="1"/>
          </a:p>
        </p:txBody>
      </p:sp>
      <p:sp>
        <p:nvSpPr>
          <p:cNvPr id="194" name="Google Shape;194;p32"/>
          <p:cNvSpPr txBox="1"/>
          <p:nvPr>
            <p:ph idx="1" type="body"/>
          </p:nvPr>
        </p:nvSpPr>
        <p:spPr>
          <a:xfrm>
            <a:off x="5057425" y="2807550"/>
            <a:ext cx="3187500" cy="712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2000"/>
              <a:t>Total Category Reviews</a:t>
            </a:r>
            <a:endParaRPr b="1" sz="2000"/>
          </a:p>
        </p:txBody>
      </p:sp>
      <p:sp>
        <p:nvSpPr>
          <p:cNvPr id="195" name="Google Shape;195;p32"/>
          <p:cNvSpPr/>
          <p:nvPr/>
        </p:nvSpPr>
        <p:spPr>
          <a:xfrm>
            <a:off x="4849375" y="1853175"/>
            <a:ext cx="304800" cy="1667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p:nvPr/>
        </p:nvSpPr>
        <p:spPr>
          <a:xfrm>
            <a:off x="7982700" y="1816600"/>
            <a:ext cx="262200" cy="17802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2"/>
          <p:cNvSpPr txBox="1"/>
          <p:nvPr>
            <p:ph idx="1" type="body"/>
          </p:nvPr>
        </p:nvSpPr>
        <p:spPr>
          <a:xfrm>
            <a:off x="1177300" y="2215350"/>
            <a:ext cx="3187500" cy="712800"/>
          </a:xfrm>
          <a:prstGeom prst="rect">
            <a:avLst/>
          </a:prstGeom>
        </p:spPr>
        <p:txBody>
          <a:bodyPr anchorCtr="0" anchor="b" bIns="91425" lIns="91425" spcFirstLastPara="1" rIns="91425" wrap="square" tIns="91425">
            <a:normAutofit/>
          </a:bodyPr>
          <a:lstStyle/>
          <a:p>
            <a:pPr indent="0" lvl="0" marL="0" rtl="0" algn="ctr">
              <a:spcBef>
                <a:spcPts val="0"/>
              </a:spcBef>
              <a:spcAft>
                <a:spcPts val="1200"/>
              </a:spcAft>
              <a:buNone/>
            </a:pPr>
            <a:r>
              <a:rPr b="1" lang="en-GB" sz="2400"/>
              <a:t>Restaurant Rating</a:t>
            </a:r>
            <a:endParaRPr b="1" sz="2400"/>
          </a:p>
        </p:txBody>
      </p:sp>
      <p:sp>
        <p:nvSpPr>
          <p:cNvPr id="198" name="Google Shape;198;p32"/>
          <p:cNvSpPr/>
          <p:nvPr/>
        </p:nvSpPr>
        <p:spPr>
          <a:xfrm>
            <a:off x="4401300" y="2596900"/>
            <a:ext cx="262200" cy="210600"/>
          </a:xfrm>
          <a:prstGeom prst="mathMultiply">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2"/>
          <p:cNvSpPr txBox="1"/>
          <p:nvPr>
            <p:ph idx="1" type="body"/>
          </p:nvPr>
        </p:nvSpPr>
        <p:spPr>
          <a:xfrm>
            <a:off x="86300" y="1428750"/>
            <a:ext cx="1054500" cy="2438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GB" sz="8000"/>
              <a:t>𝝨</a:t>
            </a:r>
            <a:endParaRPr b="1" sz="8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3"/>
          <p:cNvPicPr preferRelativeResize="0"/>
          <p:nvPr/>
        </p:nvPicPr>
        <p:blipFill>
          <a:blip r:embed="rId3">
            <a:alphaModFix/>
          </a:blip>
          <a:stretch>
            <a:fillRect/>
          </a:stretch>
        </p:blipFill>
        <p:spPr>
          <a:xfrm>
            <a:off x="99775" y="54425"/>
            <a:ext cx="8899075" cy="507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Clr>
                <a:schemeClr val="dk1"/>
              </a:buClr>
              <a:buSzPts val="396"/>
              <a:buFont typeface="Arial"/>
              <a:buNone/>
            </a:pPr>
            <a:r>
              <a:rPr b="1" lang="en-GB" sz="1860"/>
              <a:t>Are the Yelp ratings of the categories of restaurants independently distributed?</a:t>
            </a:r>
            <a:endParaRPr b="1" sz="3500"/>
          </a:p>
        </p:txBody>
      </p:sp>
      <p:sp>
        <p:nvSpPr>
          <p:cNvPr id="210" name="Google Shape;210;p34"/>
          <p:cNvSpPr txBox="1"/>
          <p:nvPr>
            <p:ph idx="1" type="body"/>
          </p:nvPr>
        </p:nvSpPr>
        <p:spPr>
          <a:xfrm>
            <a:off x="311700" y="915650"/>
            <a:ext cx="8520600" cy="113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GB" sz="1160">
                <a:solidFill>
                  <a:schemeClr val="dk1"/>
                </a:solidFill>
              </a:rPr>
              <a:t>probability=0.950, critical value=16.919, stat=0.015</a:t>
            </a:r>
            <a:endParaRPr sz="1160">
              <a:solidFill>
                <a:schemeClr val="dk1"/>
              </a:solidFill>
            </a:endParaRPr>
          </a:p>
          <a:p>
            <a:pPr indent="0" lvl="0" marL="0" rtl="0" algn="l">
              <a:lnSpc>
                <a:spcPct val="95000"/>
              </a:lnSpc>
              <a:spcBef>
                <a:spcPts val="1200"/>
              </a:spcBef>
              <a:spcAft>
                <a:spcPts val="0"/>
              </a:spcAft>
              <a:buSzPts val="440"/>
              <a:buNone/>
            </a:pPr>
            <a:r>
              <a:rPr lang="en-GB" sz="1160">
                <a:solidFill>
                  <a:schemeClr val="dk1"/>
                </a:solidFill>
              </a:rPr>
              <a:t>The distribution of Yelp Ratings by category is independent between Toronto and Vancouver.</a:t>
            </a:r>
            <a:endParaRPr sz="1160">
              <a:solidFill>
                <a:schemeClr val="dk1"/>
              </a:solidFill>
            </a:endParaRPr>
          </a:p>
          <a:p>
            <a:pPr indent="0" lvl="0" marL="0" rtl="0" algn="l">
              <a:lnSpc>
                <a:spcPct val="95000"/>
              </a:lnSpc>
              <a:spcBef>
                <a:spcPts val="1200"/>
              </a:spcBef>
              <a:spcAft>
                <a:spcPts val="0"/>
              </a:spcAft>
              <a:buSzPts val="440"/>
              <a:buNone/>
            </a:pPr>
            <a:r>
              <a:t/>
            </a:r>
            <a:endParaRPr sz="1160">
              <a:solidFill>
                <a:schemeClr val="dk1"/>
              </a:solidFill>
            </a:endParaRPr>
          </a:p>
          <a:p>
            <a:pPr indent="0" lvl="0" marL="0" rtl="0" algn="l">
              <a:lnSpc>
                <a:spcPct val="95000"/>
              </a:lnSpc>
              <a:spcBef>
                <a:spcPts val="1200"/>
              </a:spcBef>
              <a:spcAft>
                <a:spcPts val="0"/>
              </a:spcAft>
              <a:buClr>
                <a:schemeClr val="dk1"/>
              </a:buClr>
              <a:buSzPts val="440"/>
              <a:buFont typeface="Arial"/>
              <a:buNone/>
            </a:pPr>
            <a:r>
              <a:t/>
            </a:r>
            <a:endParaRPr sz="1160">
              <a:solidFill>
                <a:schemeClr val="dk1"/>
              </a:solidFill>
            </a:endParaRPr>
          </a:p>
          <a:p>
            <a:pPr indent="0" lvl="0" marL="0" rtl="0" algn="l">
              <a:lnSpc>
                <a:spcPct val="95000"/>
              </a:lnSpc>
              <a:spcBef>
                <a:spcPts val="1200"/>
              </a:spcBef>
              <a:spcAft>
                <a:spcPts val="1200"/>
              </a:spcAft>
              <a:buSzPts val="440"/>
              <a:buNone/>
            </a:pPr>
            <a:r>
              <a:t/>
            </a:r>
            <a:endParaRPr sz="1520">
              <a:solidFill>
                <a:schemeClr val="dk1"/>
              </a:solidFill>
            </a:endParaRPr>
          </a:p>
        </p:txBody>
      </p:sp>
      <p:sp>
        <p:nvSpPr>
          <p:cNvPr id="211" name="Google Shape;211;p34"/>
          <p:cNvSpPr txBox="1"/>
          <p:nvPr>
            <p:ph type="title"/>
          </p:nvPr>
        </p:nvSpPr>
        <p:spPr>
          <a:xfrm>
            <a:off x="237575" y="2728950"/>
            <a:ext cx="8520600" cy="57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GB" sz="1500"/>
              <a:t>Is the distribution of restaurants across categories independent between Toronto and Vancouver?</a:t>
            </a:r>
            <a:endParaRPr b="1" sz="1500"/>
          </a:p>
          <a:p>
            <a:pPr indent="0" lvl="0" marL="0" rtl="0" algn="l">
              <a:lnSpc>
                <a:spcPct val="95000"/>
              </a:lnSpc>
              <a:spcBef>
                <a:spcPts val="1200"/>
              </a:spcBef>
              <a:spcAft>
                <a:spcPts val="1200"/>
              </a:spcAft>
              <a:buNone/>
            </a:pPr>
            <a:r>
              <a:t/>
            </a:r>
            <a:endParaRPr sz="1860"/>
          </a:p>
        </p:txBody>
      </p:sp>
      <p:sp>
        <p:nvSpPr>
          <p:cNvPr id="212" name="Google Shape;212;p34"/>
          <p:cNvSpPr txBox="1"/>
          <p:nvPr/>
        </p:nvSpPr>
        <p:spPr>
          <a:xfrm>
            <a:off x="336000" y="3301650"/>
            <a:ext cx="8472000" cy="678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440"/>
              <a:buFont typeface="Arial"/>
              <a:buNone/>
            </a:pPr>
            <a:r>
              <a:rPr lang="en-GB" sz="1160">
                <a:solidFill>
                  <a:schemeClr val="dk1"/>
                </a:solidFill>
              </a:rPr>
              <a:t>probability=0.950, critical value=16.919, stat=25.697</a:t>
            </a:r>
            <a:endParaRPr sz="1160">
              <a:solidFill>
                <a:schemeClr val="dk1"/>
              </a:solidFill>
            </a:endParaRPr>
          </a:p>
          <a:p>
            <a:pPr indent="0" lvl="0" marL="0" rtl="0" algn="l">
              <a:lnSpc>
                <a:spcPct val="95000"/>
              </a:lnSpc>
              <a:spcBef>
                <a:spcPts val="1200"/>
              </a:spcBef>
              <a:spcAft>
                <a:spcPts val="1200"/>
              </a:spcAft>
              <a:buClr>
                <a:schemeClr val="dk1"/>
              </a:buClr>
              <a:buSzPts val="440"/>
              <a:buFont typeface="Arial"/>
              <a:buNone/>
            </a:pPr>
            <a:r>
              <a:rPr lang="en-GB" sz="1160">
                <a:solidFill>
                  <a:schemeClr val="dk1"/>
                </a:solidFill>
              </a:rPr>
              <a:t>The distribution of Restaurants by Yelp category is not independent between Toronto and Vancouver.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861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 </a:t>
            </a:r>
            <a:endParaRPr/>
          </a:p>
        </p:txBody>
      </p:sp>
      <p:sp>
        <p:nvSpPr>
          <p:cNvPr id="218" name="Google Shape;218;p35"/>
          <p:cNvSpPr txBox="1"/>
          <p:nvPr/>
        </p:nvSpPr>
        <p:spPr>
          <a:xfrm>
            <a:off x="1125000" y="2292500"/>
            <a:ext cx="6894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t>Questions?</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Toronto Vs. Vancouver: Who has Better Restaurants?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50">
                <a:solidFill>
                  <a:schemeClr val="dk1"/>
                </a:solidFill>
                <a:highlight>
                  <a:schemeClr val="lt1"/>
                </a:highlight>
              </a:rPr>
              <a:t>Hypothesis: Toronto has better rated restaurants</a:t>
            </a:r>
            <a:endParaRPr sz="105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2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Histogram: Toronto vs. Vancouver Restaurant Ratings</a:t>
            </a:r>
            <a:endParaRPr/>
          </a:p>
        </p:txBody>
      </p:sp>
      <p:sp>
        <p:nvSpPr>
          <p:cNvPr id="72" name="Google Shape;72;p16"/>
          <p:cNvSpPr txBox="1"/>
          <p:nvPr>
            <p:ph idx="1" type="body"/>
          </p:nvPr>
        </p:nvSpPr>
        <p:spPr>
          <a:xfrm>
            <a:off x="4572000" y="1642413"/>
            <a:ext cx="4260300" cy="15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Toronto NormaltestResult(statistic=710.5969813838792, pvalue=4.96393474763195e-155)</a:t>
            </a:r>
            <a:endParaRPr sz="1200">
              <a:solidFill>
                <a:schemeClr val="dk1"/>
              </a:solidFill>
            </a:endParaRPr>
          </a:p>
          <a:p>
            <a:pPr indent="0" lvl="0" marL="0" rtl="0" algn="l">
              <a:spcBef>
                <a:spcPts val="1200"/>
              </a:spcBef>
              <a:spcAft>
                <a:spcPts val="0"/>
              </a:spcAft>
              <a:buNone/>
            </a:pPr>
            <a:r>
              <a:rPr lang="en-GB" sz="1200">
                <a:solidFill>
                  <a:schemeClr val="dk1"/>
                </a:solidFill>
              </a:rPr>
              <a:t>Vancouver NormaltestResult(statistic=589.8227297653107, pvalue=8.348752392074616e-129)</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1200"/>
              </a:spcAft>
              <a:buNone/>
            </a:pPr>
            <a:r>
              <a:t/>
            </a:r>
            <a:endParaRPr sz="1200">
              <a:solidFill>
                <a:schemeClr val="dk1"/>
              </a:solidFill>
            </a:endParaRPr>
          </a:p>
        </p:txBody>
      </p:sp>
      <p:sp>
        <p:nvSpPr>
          <p:cNvPr id="73" name="Google Shape;73;p16"/>
          <p:cNvSpPr txBox="1"/>
          <p:nvPr/>
        </p:nvSpPr>
        <p:spPr>
          <a:xfrm>
            <a:off x="297750" y="693713"/>
            <a:ext cx="8548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050">
                <a:solidFill>
                  <a:schemeClr val="dk1"/>
                </a:solidFill>
              </a:rPr>
              <a:t>Histogram: This highlights the total number of restaurants that fall into specific ratings in each city</a:t>
            </a:r>
            <a:endParaRPr sz="1050">
              <a:solidFill>
                <a:schemeClr val="dk1"/>
              </a:solidFill>
            </a:endParaRPr>
          </a:p>
          <a:p>
            <a:pPr indent="0" lvl="0" marL="0" rtl="0" algn="l">
              <a:lnSpc>
                <a:spcPct val="135714"/>
              </a:lnSpc>
              <a:spcBef>
                <a:spcPts val="0"/>
              </a:spcBef>
              <a:spcAft>
                <a:spcPts val="0"/>
              </a:spcAft>
              <a:buNone/>
            </a:pPr>
            <a:r>
              <a:rPr lang="en-GB" sz="1050">
                <a:solidFill>
                  <a:schemeClr val="dk1"/>
                </a:solidFill>
                <a:highlight>
                  <a:schemeClr val="lt1"/>
                </a:highlight>
              </a:rPr>
              <a:t>Yelp API only gives 1/2 star reviews without any in-between averages (i.e. restaurants are only 4.5 or 5 star, no “4.8 star” ratings)</a:t>
            </a:r>
            <a:endParaRPr sz="1050">
              <a:solidFill>
                <a:schemeClr val="dk1"/>
              </a:solidFill>
            </a:endParaRPr>
          </a:p>
        </p:txBody>
      </p:sp>
      <p:pic>
        <p:nvPicPr>
          <p:cNvPr id="74" name="Google Shape;74;p16"/>
          <p:cNvPicPr preferRelativeResize="0"/>
          <p:nvPr/>
        </p:nvPicPr>
        <p:blipFill>
          <a:blip r:embed="rId3">
            <a:alphaModFix/>
          </a:blip>
          <a:stretch>
            <a:fillRect/>
          </a:stretch>
        </p:blipFill>
        <p:spPr>
          <a:xfrm>
            <a:off x="182775" y="1225400"/>
            <a:ext cx="4021125" cy="2999875"/>
          </a:xfrm>
          <a:prstGeom prst="rect">
            <a:avLst/>
          </a:prstGeom>
          <a:noFill/>
          <a:ln>
            <a:noFill/>
          </a:ln>
        </p:spPr>
      </p:pic>
      <p:sp>
        <p:nvSpPr>
          <p:cNvPr id="75" name="Google Shape;75;p16"/>
          <p:cNvSpPr txBox="1"/>
          <p:nvPr/>
        </p:nvSpPr>
        <p:spPr>
          <a:xfrm>
            <a:off x="357900" y="4139125"/>
            <a:ext cx="8428200" cy="1004400"/>
          </a:xfrm>
          <a:prstGeom prst="rect">
            <a:avLst/>
          </a:prstGeom>
          <a:noFill/>
          <a:ln>
            <a:noFill/>
          </a:ln>
        </p:spPr>
        <p:txBody>
          <a:bodyPr anchorCtr="0" anchor="t" bIns="91425" lIns="91425" spcFirstLastPara="1" rIns="91425" wrap="square" tIns="91425">
            <a:spAutoFit/>
          </a:bodyPr>
          <a:lstStyle/>
          <a:p>
            <a:pPr indent="-295275" lvl="0" marL="457200" rtl="0" algn="l">
              <a:lnSpc>
                <a:spcPct val="135714"/>
              </a:lnSpc>
              <a:spcBef>
                <a:spcPts val="0"/>
              </a:spcBef>
              <a:spcAft>
                <a:spcPts val="0"/>
              </a:spcAft>
              <a:buClr>
                <a:schemeClr val="dk1"/>
              </a:buClr>
              <a:buSzPts val="1050"/>
              <a:buChar char="●"/>
            </a:pPr>
            <a:r>
              <a:rPr lang="en-GB" sz="1050">
                <a:solidFill>
                  <a:schemeClr val="dk1"/>
                </a:solidFill>
                <a:highlight>
                  <a:schemeClr val="lt1"/>
                </a:highlight>
              </a:rPr>
              <a:t>In general, the majority of restaurants in each city is 4 stars and above. From the data shown, Toronto has a larger number of 5 star rated restaurants compared to Vancouver, with Vancouver showing more 4.5 and 4 star restaurants compared to Toronto.</a:t>
            </a:r>
            <a:endParaRPr sz="1050">
              <a:solidFill>
                <a:schemeClr val="dk1"/>
              </a:solidFill>
              <a:highlight>
                <a:schemeClr val="lt1"/>
              </a:highlight>
            </a:endParaRPr>
          </a:p>
          <a:p>
            <a:pPr indent="-295275" lvl="0" marL="457200" rtl="0" algn="l">
              <a:lnSpc>
                <a:spcPct val="135714"/>
              </a:lnSpc>
              <a:spcBef>
                <a:spcPts val="0"/>
              </a:spcBef>
              <a:spcAft>
                <a:spcPts val="0"/>
              </a:spcAft>
              <a:buClr>
                <a:schemeClr val="dk1"/>
              </a:buClr>
              <a:buSzPts val="1050"/>
              <a:buChar char="●"/>
            </a:pPr>
            <a:r>
              <a:rPr lang="en-GB" sz="1050">
                <a:solidFill>
                  <a:schemeClr val="dk1"/>
                </a:solidFill>
                <a:highlight>
                  <a:schemeClr val="lt1"/>
                </a:highlight>
              </a:rPr>
              <a:t>Even without normalization tests, it's pretty obvious that the data is not normally distributed, as most restaurants are heavily skewed above 4 stars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3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Box and Whisker: Toronto vs. Vancouver Ratings</a:t>
            </a:r>
            <a:endParaRPr/>
          </a:p>
        </p:txBody>
      </p:sp>
      <p:sp>
        <p:nvSpPr>
          <p:cNvPr id="81" name="Google Shape;81;p17"/>
          <p:cNvSpPr txBox="1"/>
          <p:nvPr>
            <p:ph idx="1" type="body"/>
          </p:nvPr>
        </p:nvSpPr>
        <p:spPr>
          <a:xfrm>
            <a:off x="4273800" y="1151300"/>
            <a:ext cx="4870200" cy="304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58"/>
              <a:buFont typeface="Arial"/>
              <a:buNone/>
            </a:pPr>
            <a:r>
              <a:rPr lang="en-GB" sz="1100">
                <a:solidFill>
                  <a:schemeClr val="dk1"/>
                </a:solidFill>
              </a:rPr>
              <a:t>For the city of Toronto</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GB" sz="1100">
                <a:solidFill>
                  <a:schemeClr val="dk1"/>
                </a:solidFill>
              </a:rPr>
              <a:t>The lower quartile is: 4.0</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The upper quartile is: 4.5</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The interquartile range is: 0.5</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The median is: 4.0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Values below 3.25 could be outliers.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Values above 5.25 could be outliers, which is not possible.</a:t>
            </a:r>
            <a:endParaRPr sz="1100">
              <a:solidFill>
                <a:schemeClr val="dk1"/>
              </a:solidFill>
            </a:endParaRPr>
          </a:p>
          <a:p>
            <a:pPr indent="0" lvl="0" marL="0" rtl="0" algn="l">
              <a:lnSpc>
                <a:spcPct val="100000"/>
              </a:lnSpc>
              <a:spcBef>
                <a:spcPts val="1200"/>
              </a:spcBef>
              <a:spcAft>
                <a:spcPts val="0"/>
              </a:spcAft>
              <a:buClr>
                <a:schemeClr val="dk1"/>
              </a:buClr>
              <a:buSzPts val="358"/>
              <a:buFont typeface="Arial"/>
              <a:buNone/>
            </a:pPr>
            <a:r>
              <a:rPr lang="en-GB" sz="1100">
                <a:solidFill>
                  <a:schemeClr val="dk1"/>
                </a:solidFill>
              </a:rPr>
              <a:t>For the city of Vancouver</a:t>
            </a:r>
            <a:endParaRPr sz="1100">
              <a:solidFill>
                <a:schemeClr val="dk1"/>
              </a:solidFill>
            </a:endParaRPr>
          </a:p>
          <a:p>
            <a:pPr indent="-298450" lvl="0" marL="457200" rtl="0" algn="l">
              <a:lnSpc>
                <a:spcPct val="100000"/>
              </a:lnSpc>
              <a:spcBef>
                <a:spcPts val="1200"/>
              </a:spcBef>
              <a:spcAft>
                <a:spcPts val="0"/>
              </a:spcAft>
              <a:buClr>
                <a:schemeClr val="dk1"/>
              </a:buClr>
              <a:buSzPts val="1100"/>
              <a:buChar char="●"/>
            </a:pPr>
            <a:r>
              <a:rPr lang="en-GB" sz="1100">
                <a:solidFill>
                  <a:schemeClr val="dk1"/>
                </a:solidFill>
              </a:rPr>
              <a:t>The lower quartile is: 4.0</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The upper quartile is: 4.5</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The interquartile range is: 0.5</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The median is: 4.0 </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Values below 3.25 could be outliers.</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GB" sz="1100">
                <a:solidFill>
                  <a:schemeClr val="dk1"/>
                </a:solidFill>
              </a:rPr>
              <a:t>Values above 5.25 could be outliers, which is not possible.</a:t>
            </a:r>
            <a:endParaRPr sz="1100">
              <a:solidFill>
                <a:schemeClr val="dk1"/>
              </a:solidFill>
            </a:endParaRPr>
          </a:p>
          <a:p>
            <a:pPr indent="0" lvl="0" marL="0" rtl="0" algn="l">
              <a:lnSpc>
                <a:spcPct val="100000"/>
              </a:lnSpc>
              <a:spcBef>
                <a:spcPts val="1200"/>
              </a:spcBef>
              <a:spcAft>
                <a:spcPts val="1200"/>
              </a:spcAft>
              <a:buSzPts val="358"/>
              <a:buNone/>
            </a:pPr>
            <a:r>
              <a:t/>
            </a:r>
            <a:endParaRPr sz="700">
              <a:solidFill>
                <a:schemeClr val="dk1"/>
              </a:solidFill>
            </a:endParaRPr>
          </a:p>
        </p:txBody>
      </p:sp>
      <p:pic>
        <p:nvPicPr>
          <p:cNvPr id="82" name="Google Shape;82;p17"/>
          <p:cNvPicPr preferRelativeResize="0"/>
          <p:nvPr/>
        </p:nvPicPr>
        <p:blipFill>
          <a:blip r:embed="rId3">
            <a:alphaModFix/>
          </a:blip>
          <a:stretch>
            <a:fillRect/>
          </a:stretch>
        </p:blipFill>
        <p:spPr>
          <a:xfrm>
            <a:off x="51150" y="1151300"/>
            <a:ext cx="4010474" cy="2991941"/>
          </a:xfrm>
          <a:prstGeom prst="rect">
            <a:avLst/>
          </a:prstGeom>
          <a:noFill/>
          <a:ln>
            <a:noFill/>
          </a:ln>
        </p:spPr>
      </p:pic>
      <p:sp>
        <p:nvSpPr>
          <p:cNvPr id="83" name="Google Shape;83;p17"/>
          <p:cNvSpPr txBox="1"/>
          <p:nvPr/>
        </p:nvSpPr>
        <p:spPr>
          <a:xfrm>
            <a:off x="297750" y="805100"/>
            <a:ext cx="85485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chemeClr val="dk1"/>
                </a:solidFill>
              </a:rPr>
              <a:t>Box and Whisker Plot: Same comparison as the histogram, but with more statistical analysis! </a:t>
            </a:r>
            <a:endParaRPr sz="1050">
              <a:solidFill>
                <a:schemeClr val="dk1"/>
              </a:solidFill>
            </a:endParaRPr>
          </a:p>
        </p:txBody>
      </p:sp>
      <p:sp>
        <p:nvSpPr>
          <p:cNvPr id="84" name="Google Shape;84;p17"/>
          <p:cNvSpPr txBox="1"/>
          <p:nvPr/>
        </p:nvSpPr>
        <p:spPr>
          <a:xfrm>
            <a:off x="311700" y="4268700"/>
            <a:ext cx="85485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chemeClr val="dk1"/>
                </a:solidFill>
                <a:highlight>
                  <a:schemeClr val="lt1"/>
                </a:highlight>
              </a:rPr>
              <a:t>On first glance, the histogram data seems to imply a greater share of restaurants in Toronto are 5 stars compared to in Vancouver. However when plotted as a box and whisker diagram, there is very little statistical difference in restaurant ratings between the two cities. Both cities have interquartiles between 4-4.5 stars, with the median sitting at 4 stars. Using 1.5IQR test, anything below 3.5 stars is considered an outlier.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a:t>
            </a:r>
            <a:endParaRPr/>
          </a:p>
        </p:txBody>
      </p:sp>
      <p:sp>
        <p:nvSpPr>
          <p:cNvPr id="90" name="Google Shape;90;p18"/>
          <p:cNvSpPr txBox="1"/>
          <p:nvPr>
            <p:ph idx="1" type="body"/>
          </p:nvPr>
        </p:nvSpPr>
        <p:spPr>
          <a:xfrm>
            <a:off x="311700" y="1152475"/>
            <a:ext cx="8651100" cy="39909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50">
                <a:solidFill>
                  <a:schemeClr val="dk1"/>
                </a:solidFill>
                <a:highlight>
                  <a:schemeClr val="lt1"/>
                </a:highlight>
              </a:rPr>
              <a:t>It is currently unknown how Yelp chooses which restaurants to return for the search queries. The data does not appear to be random sampling  as multiple searches of the database seems to return the exact same results. There could be implicit bias in the sample population as Yelp could return queries that feature highly rated or popular restaurants. Or, maybe restaurants in both cities are actually just high quality. </a:t>
            </a:r>
            <a:endParaRPr sz="1050">
              <a:solidFill>
                <a:schemeClr val="dk1"/>
              </a:solidFill>
              <a:highlight>
                <a:schemeClr val="lt1"/>
              </a:highlight>
            </a:endParaRPr>
          </a:p>
          <a:p>
            <a:pPr indent="0" lvl="0" marL="0" rtl="0" algn="l">
              <a:lnSpc>
                <a:spcPct val="135714"/>
              </a:lnSpc>
              <a:spcBef>
                <a:spcPts val="0"/>
              </a:spcBef>
              <a:spcAft>
                <a:spcPts val="0"/>
              </a:spcAft>
              <a:buNone/>
            </a:pPr>
            <a:r>
              <a:t/>
            </a:r>
            <a:endParaRPr sz="1050">
              <a:solidFill>
                <a:schemeClr val="dk1"/>
              </a:solidFill>
              <a:highlight>
                <a:schemeClr val="lt1"/>
              </a:highlight>
            </a:endParaRPr>
          </a:p>
          <a:p>
            <a:pPr indent="0" lvl="0" marL="0" rtl="0" algn="l">
              <a:lnSpc>
                <a:spcPct val="135714"/>
              </a:lnSpc>
              <a:spcBef>
                <a:spcPts val="0"/>
              </a:spcBef>
              <a:spcAft>
                <a:spcPts val="0"/>
              </a:spcAft>
              <a:buNone/>
            </a:pPr>
            <a:r>
              <a:rPr b="1" lang="en-GB" sz="1050">
                <a:solidFill>
                  <a:schemeClr val="dk1"/>
                </a:solidFill>
                <a:highlight>
                  <a:schemeClr val="lt1"/>
                </a:highlight>
              </a:rPr>
              <a:t>Hypothesis Answer: </a:t>
            </a:r>
            <a:endParaRPr b="1" sz="10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GB" sz="1050"/>
              <a:t>There may be implicit bias in the population sample. Based on the data that was collected however, there does not appear to be a large difference in restaurant ratings between Vancouver and Toronto.</a:t>
            </a:r>
            <a:endParaRPr b="1" sz="1050">
              <a:solidFill>
                <a:schemeClr val="dk1"/>
              </a:solidFill>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Does Driving Distance Affect Restaurant Ratings?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GB" sz="1050">
                <a:solidFill>
                  <a:schemeClr val="dk1"/>
                </a:solidFill>
                <a:highlight>
                  <a:schemeClr val="lt1"/>
                </a:highlight>
              </a:rPr>
              <a:t>Hypothesis: The farther a restaurant is from city landmarks, the more likely it will have lower review scores</a:t>
            </a:r>
            <a:endParaRPr sz="1050">
              <a:solidFill>
                <a:schemeClr val="dk1"/>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12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Scatterplot: Toronto Restaurant Rating vs. Distance</a:t>
            </a:r>
            <a:endParaRPr/>
          </a:p>
        </p:txBody>
      </p:sp>
      <p:sp>
        <p:nvSpPr>
          <p:cNvPr id="102" name="Google Shape;102;p20"/>
          <p:cNvSpPr txBox="1"/>
          <p:nvPr>
            <p:ph idx="1" type="body"/>
          </p:nvPr>
        </p:nvSpPr>
        <p:spPr>
          <a:xfrm>
            <a:off x="4572000" y="1838700"/>
            <a:ext cx="4260300" cy="114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050">
                <a:solidFill>
                  <a:schemeClr val="dk1"/>
                </a:solidFill>
              </a:rPr>
              <a:t>The r-squared is: 0.016820481368420633</a:t>
            </a:r>
            <a:endParaRPr sz="1050">
              <a:solidFill>
                <a:schemeClr val="dk1"/>
              </a:solidFill>
            </a:endParaRPr>
          </a:p>
          <a:p>
            <a:pPr indent="0" lvl="0" marL="0" rtl="0" algn="l">
              <a:spcBef>
                <a:spcPts val="1200"/>
              </a:spcBef>
              <a:spcAft>
                <a:spcPts val="1200"/>
              </a:spcAft>
              <a:buNone/>
            </a:pPr>
            <a:r>
              <a:rPr lang="en-GB" sz="1050">
                <a:solidFill>
                  <a:schemeClr val="dk1"/>
                </a:solidFill>
              </a:rPr>
              <a:t>PearsonRResult(statistic=0.12969379849638393, pvalue=3.966754766151683e-05)</a:t>
            </a:r>
            <a:endParaRPr>
              <a:solidFill>
                <a:schemeClr val="dk1"/>
              </a:solidFill>
            </a:endParaRPr>
          </a:p>
        </p:txBody>
      </p:sp>
      <p:sp>
        <p:nvSpPr>
          <p:cNvPr id="103" name="Google Shape;103;p20"/>
          <p:cNvSpPr txBox="1"/>
          <p:nvPr/>
        </p:nvSpPr>
        <p:spPr>
          <a:xfrm>
            <a:off x="461250" y="714825"/>
            <a:ext cx="822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This highlights the driving distance from a local landmark in each city to each restaurant from the Yelp API data pull. For Toronto, the landmark is the CN tower.</a:t>
            </a:r>
            <a:endParaRPr/>
          </a:p>
        </p:txBody>
      </p:sp>
      <p:pic>
        <p:nvPicPr>
          <p:cNvPr id="104" name="Google Shape;104;p20"/>
          <p:cNvPicPr preferRelativeResize="0"/>
          <p:nvPr/>
        </p:nvPicPr>
        <p:blipFill>
          <a:blip r:embed="rId3">
            <a:alphaModFix/>
          </a:blip>
          <a:stretch>
            <a:fillRect/>
          </a:stretch>
        </p:blipFill>
        <p:spPr>
          <a:xfrm>
            <a:off x="152400" y="1482300"/>
            <a:ext cx="4032164" cy="3194400"/>
          </a:xfrm>
          <a:prstGeom prst="rect">
            <a:avLst/>
          </a:prstGeom>
          <a:noFill/>
          <a:ln>
            <a:noFill/>
          </a:ln>
        </p:spPr>
      </p:pic>
      <p:sp>
        <p:nvSpPr>
          <p:cNvPr id="105" name="Google Shape;105;p20"/>
          <p:cNvSpPr txBox="1"/>
          <p:nvPr/>
        </p:nvSpPr>
        <p:spPr>
          <a:xfrm>
            <a:off x="461250" y="4527900"/>
            <a:ext cx="8221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The r-squared value and the Pearson Test both show very little correlation between restaurant distance vs restaurant rating</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82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Scatterplot: Vancouver Restaurant Rating vs. Distance</a:t>
            </a:r>
            <a:endParaRPr/>
          </a:p>
          <a:p>
            <a:pPr indent="0" lvl="0" marL="0" rtl="0" algn="l">
              <a:spcBef>
                <a:spcPts val="0"/>
              </a:spcBef>
              <a:spcAft>
                <a:spcPts val="0"/>
              </a:spcAft>
              <a:buNone/>
            </a:pPr>
            <a:r>
              <a:t/>
            </a:r>
            <a:endParaRPr/>
          </a:p>
        </p:txBody>
      </p:sp>
      <p:sp>
        <p:nvSpPr>
          <p:cNvPr id="111" name="Google Shape;111;p21"/>
          <p:cNvSpPr txBox="1"/>
          <p:nvPr>
            <p:ph idx="1" type="body"/>
          </p:nvPr>
        </p:nvSpPr>
        <p:spPr>
          <a:xfrm>
            <a:off x="4572000" y="2132325"/>
            <a:ext cx="4260300" cy="1170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sz="1050">
                <a:solidFill>
                  <a:schemeClr val="dk1"/>
                </a:solidFill>
              </a:rPr>
              <a:t>The r-squared is: 0.000881199587707198</a:t>
            </a:r>
            <a:endParaRPr sz="1050">
              <a:solidFill>
                <a:schemeClr val="dk1"/>
              </a:solidFill>
            </a:endParaRPr>
          </a:p>
          <a:p>
            <a:pPr indent="0" lvl="0" marL="0" rtl="0" algn="l">
              <a:spcBef>
                <a:spcPts val="1200"/>
              </a:spcBef>
              <a:spcAft>
                <a:spcPts val="0"/>
              </a:spcAft>
              <a:buNone/>
            </a:pPr>
            <a:r>
              <a:rPr lang="en-GB" sz="1050">
                <a:solidFill>
                  <a:schemeClr val="dk1"/>
                </a:solidFill>
              </a:rPr>
              <a:t>PearsonRResult(statistic=0.02968500610926668, pvalue=0.34837038519649094)</a:t>
            </a:r>
            <a:endParaRPr sz="1050">
              <a:solidFill>
                <a:schemeClr val="dk1"/>
              </a:solidFill>
            </a:endParaRPr>
          </a:p>
          <a:p>
            <a:pPr indent="0" lvl="0" marL="0" rtl="0" algn="l">
              <a:spcBef>
                <a:spcPts val="1200"/>
              </a:spcBef>
              <a:spcAft>
                <a:spcPts val="0"/>
              </a:spcAft>
              <a:buNone/>
            </a:pPr>
            <a:r>
              <a:t/>
            </a:r>
            <a:endParaRPr sz="1050">
              <a:solidFill>
                <a:schemeClr val="dk1"/>
              </a:solidFill>
            </a:endParaRPr>
          </a:p>
          <a:p>
            <a:pPr indent="0" lvl="0" marL="0" rtl="0" algn="l">
              <a:spcBef>
                <a:spcPts val="1200"/>
              </a:spcBef>
              <a:spcAft>
                <a:spcPts val="1200"/>
              </a:spcAft>
              <a:buNone/>
            </a:pPr>
            <a:r>
              <a:t/>
            </a:r>
            <a:endParaRPr sz="1050">
              <a:solidFill>
                <a:schemeClr val="dk1"/>
              </a:solidFill>
            </a:endParaRPr>
          </a:p>
        </p:txBody>
      </p:sp>
      <p:sp>
        <p:nvSpPr>
          <p:cNvPr id="112" name="Google Shape;112;p21"/>
          <p:cNvSpPr txBox="1"/>
          <p:nvPr/>
        </p:nvSpPr>
        <p:spPr>
          <a:xfrm>
            <a:off x="93150" y="644475"/>
            <a:ext cx="879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This highlights the driving distance from a local landmark in each city to each restaurant from the Yelp API data pull. For Vancouver, the landmark is Canada place.</a:t>
            </a:r>
            <a:endParaRPr/>
          </a:p>
          <a:p>
            <a:pPr indent="0" lvl="0" marL="0" rtl="0" algn="l">
              <a:spcBef>
                <a:spcPts val="0"/>
              </a:spcBef>
              <a:spcAft>
                <a:spcPts val="0"/>
              </a:spcAft>
              <a:buNone/>
            </a:pPr>
            <a:r>
              <a:t/>
            </a:r>
            <a:endParaRPr/>
          </a:p>
        </p:txBody>
      </p:sp>
      <p:pic>
        <p:nvPicPr>
          <p:cNvPr id="113" name="Google Shape;113;p21"/>
          <p:cNvPicPr preferRelativeResize="0"/>
          <p:nvPr/>
        </p:nvPicPr>
        <p:blipFill>
          <a:blip r:embed="rId3">
            <a:alphaModFix/>
          </a:blip>
          <a:stretch>
            <a:fillRect/>
          </a:stretch>
        </p:blipFill>
        <p:spPr>
          <a:xfrm>
            <a:off x="93150" y="1475775"/>
            <a:ext cx="3913259" cy="3100200"/>
          </a:xfrm>
          <a:prstGeom prst="rect">
            <a:avLst/>
          </a:prstGeom>
          <a:noFill/>
          <a:ln>
            <a:noFill/>
          </a:ln>
        </p:spPr>
      </p:pic>
      <p:sp>
        <p:nvSpPr>
          <p:cNvPr id="114" name="Google Shape;114;p21"/>
          <p:cNvSpPr txBox="1"/>
          <p:nvPr/>
        </p:nvSpPr>
        <p:spPr>
          <a:xfrm>
            <a:off x="461250" y="4527900"/>
            <a:ext cx="8221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The r-squared value and the Pearson Test both show very little correlation between restaurant distance vs restaurant rating</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