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titulo">
  <p:cSld name="Slide_ti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Verdana"/>
              <a:buNone/>
              <a:defRPr b="0" i="0" sz="44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curso">
  <p:cSld name="Slide_curs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928688" y="1785938"/>
            <a:ext cx="7286650" cy="1142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928662" y="3000372"/>
            <a:ext cx="7286676" cy="1214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3" type="body"/>
          </p:nvPr>
        </p:nvSpPr>
        <p:spPr>
          <a:xfrm>
            <a:off x="928662" y="4357694"/>
            <a:ext cx="7286676" cy="1357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_final">
  <p:cSld name="Slide_fin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7365D"/>
              </a:gs>
              <a:gs pos="100000">
                <a:srgbClr val="538CD5"/>
              </a:gs>
            </a:gsLst>
            <a:path path="circle">
              <a:fillToRect l="100%" t="100%"/>
            </a:path>
            <a:tileRect b="-100%" r="-100%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culdade-Impacta-Tecnologia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40" y="1643050"/>
            <a:ext cx="2971800" cy="2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1214414" y="4572008"/>
            <a:ext cx="6929486" cy="1588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dade-Impacta-Tecnologia_horizont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282" y="214291"/>
            <a:ext cx="2576065" cy="785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0" y="1214422"/>
            <a:ext cx="6858016" cy="1588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_impacta.png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251520" y="2535039"/>
            <a:ext cx="8712968" cy="2118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i="0" lang="pt-BR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Análise e Modelagem de Sistemas</a:t>
            </a:r>
            <a:br>
              <a:rPr b="1" i="0" lang="pt-BR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pt-BR" sz="18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pt-BR" sz="32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atividades e </a:t>
            </a:r>
            <a:br>
              <a:rPr b="0" i="0" lang="pt-BR" sz="32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pt-BR" sz="32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estados</a:t>
            </a:r>
            <a:endParaRPr b="0" i="0" sz="3200" u="sng" cap="none" strike="noStrike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51920" y="390749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Bifurcação e União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95" name="Shape 9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60375" y="1700808"/>
            <a:ext cx="756084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Uso de atividades que ocorrem simultaneamente.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Bifurcação (fork): Divide o fluxo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União (Join): Sincroniza atividades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4869161"/>
            <a:ext cx="5508104" cy="198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851920" y="390749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Bifurcação e União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03" name="Shape 10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4852"/>
            <a:ext cx="9144000" cy="524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691680" y="2564904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Máquina de Estados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10" name="Shape 1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Máquina de Estados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16" name="Shape 1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60375" y="1700808"/>
            <a:ext cx="756084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estado representa a situação em que um objeto se encontra em um determinado momento.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Máquina de Estados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23" name="Shape 1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60375" y="1700808"/>
            <a:ext cx="756084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Um objeto muda de estado quando acontece algum evento interno ou externo ao sistema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Máquina de Estados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30" name="Shape 1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60375" y="1700808"/>
            <a:ext cx="756084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Através da análise das transições entre os estados, pode-se prever todas as possíveis operações realizadas, em funções dos eventos que podem ocorrer.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Elementos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37" name="Shape 13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0375" y="1700808"/>
            <a:ext cx="756084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lang="pt-BR" sz="32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Situações na vida de um objeto na qual ele satisfaz uma condição ou realiza alguma atividade.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Transições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Estados são associados através de transições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Transições têm eventos associados: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Sintaxe: </a:t>
            </a:r>
            <a:r>
              <a:rPr b="1"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evento[condição]/ação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Elementos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44" name="Shape 1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60375" y="1700808"/>
            <a:ext cx="7560840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Ações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Ao passar de um estado para outro o objeto pode realizar ações.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Executadas durante um estado.</a:t>
            </a:r>
            <a:endParaRPr b="1" sz="2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Escalonamento de processos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51" name="Shape 15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91" y="1916832"/>
            <a:ext cx="8216671" cy="44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Conta Bancária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58" name="Shape 15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0768"/>
            <a:ext cx="91440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23528" y="1412777"/>
            <a:ext cx="244827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i="0" lang="pt-BR" sz="36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b="1" i="0" sz="3600" u="sng" cap="none" strike="noStrike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34" name="Shape 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genda.jpg"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1255" y="260648"/>
            <a:ext cx="21812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179263" y="2422029"/>
            <a:ext cx="6913017" cy="2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Diagrama de atividades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Diagrama de estados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Exercícios;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Dúvidas.</a:t>
            </a:r>
            <a:endParaRPr b="0" i="0" sz="24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Eventos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65" name="Shape 16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60578" y="1700808"/>
            <a:ext cx="756084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20010" y="1268760"/>
            <a:ext cx="8504113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Tipos de Eventos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Eventos de chamadas (síncronos):	 recebimento de mensagens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Eventos de sinal (assíncronos): recebimento de sinal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temporal: passagem de intervalo de tempo</a:t>
            </a:r>
            <a:endParaRPr sz="4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Pré-definido: after(30 segundos)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Evento alteração/tempo:condição que se torna verdadeira (cláusula when)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Char char="–"/>
            </a:pPr>
            <a:r>
              <a:rPr b="0" i="0" lang="pt-BR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Exemplo: when(Saldo&gt;0)</a:t>
            </a:r>
            <a:endParaRPr/>
          </a:p>
          <a:p>
            <a:pPr indent="0" lvl="1" marL="457200" marR="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		      when(horário = 00:00h)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Elevador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73" name="Shape 17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772816"/>
            <a:ext cx="8008708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Caixa eletrônico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80" name="Shape 18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268760"/>
            <a:ext cx="4680520" cy="522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Estados aninhados e concorrentes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87" name="Shape 18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628800"/>
            <a:ext cx="6124029" cy="414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Estados aninhados e concorrentes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194" name="Shape 19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419350"/>
            <a:ext cx="5329238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Estados composto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01" name="Shape 20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2132856"/>
            <a:ext cx="3311525" cy="328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Fork e Join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08" name="Shape 20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340768"/>
            <a:ext cx="5400675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72429" y="2132856"/>
            <a:ext cx="1163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bifurcação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909201" y="3960698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 de história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17" name="Shape 2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16832"/>
            <a:ext cx="7763613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Estado de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sub-máquina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24" name="Shape 2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700808"/>
            <a:ext cx="6804248" cy="48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Auto-transição</a:t>
            </a:r>
            <a:endParaRPr b="1" sz="3600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31" name="Shape 2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060848"/>
            <a:ext cx="6643012" cy="386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41" name="Shape 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Verdana"/>
              <a:buNone/>
            </a:pPr>
            <a:r>
              <a:rPr b="0" i="0" lang="pt-BR" sz="44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Diagrama de atividades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3203848" y="174739"/>
            <a:ext cx="56886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Pseudo-estado de escolha</a:t>
            </a:r>
            <a:endParaRPr/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238" name="Shape 23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708920"/>
            <a:ext cx="5931064" cy="262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2915817" y="202406"/>
            <a:ext cx="5977358" cy="7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Dúvidas?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696" y="2420888"/>
            <a:ext cx="3955504" cy="284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23528" y="2060848"/>
            <a:ext cx="856895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br>
              <a:rPr b="1" lang="pt-BR" sz="3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51520" y="5517232"/>
            <a:ext cx="856895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pt-BR"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Prof. Leonardo Takuno</a:t>
            </a:r>
            <a:endParaRPr sz="2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pt-BR"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E-mail: leonardo.takuno@gmail.com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3923928" y="25413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Diagrama de atividades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48" name="Shape 4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460375" y="2708920"/>
            <a:ext cx="8504113" cy="20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Diagrama de atividades </a:t>
            </a: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são utilizados para mostrar o comportamento dos objetos.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418" y="13926"/>
            <a:ext cx="416808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55" name="Shape 5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53795" y="2204864"/>
            <a:ext cx="3965867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Mostram as atividades que compõem um processo do sistema e o fluxo de controle.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51920" y="390749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Desvios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62" name="Shape 6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358660" y="1556792"/>
            <a:ext cx="3965867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Representa um escolha entre dois fluxos.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-15334"/>
            <a:ext cx="5145033" cy="671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851920" y="390749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Desvios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70" name="Shape 7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5358660" y="1556792"/>
            <a:ext cx="3965867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Representa um escolha entre dois fluxos.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-15334"/>
            <a:ext cx="5145033" cy="6715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 flipH="1">
            <a:off x="1907704" y="980728"/>
            <a:ext cx="1512168" cy="100811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51920" y="390749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Raias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79" name="Shape 7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358660" y="1556792"/>
            <a:ext cx="3965867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Define o responsável pela execução de atividades.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24" y="1274296"/>
            <a:ext cx="4419600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3851920" y="390749"/>
            <a:ext cx="4824536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Verdana"/>
              <a:buNone/>
            </a:pPr>
            <a:r>
              <a:rPr b="1" lang="pt-BR" sz="3600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rPr>
              <a:t>Raias</a:t>
            </a:r>
            <a:endParaRPr b="1" sz="3600" u="sng">
              <a:solidFill>
                <a:srgbClr val="36609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data:image/jpeg;base64,/9j/4AAQSkZJRgABAQAAAQABAAD/2wCEAAkGBxQSEBQQEBQVFBQUFRYVFhUXFBUVFxQVFBUXFhgUFhQZHyggGBwnHBQXITEiJSkrLi4uGB81ODMsNygtLisBCgoKDgwOGhAQGjIkICUsLDQvNTAyNDYsLC0uNzctLDY0Ny40LDc3Ni4uLCwsLC8sNDQ4LzQsNDQsLCwtLCwsLP/AABEIANwA5QMBIgACEQEDEQH/xAAcAAEAAQUBAQAAAAAAAAAAAAAABQIDBAYHAQj/xABEEAABAwIDBQUEBgkEAAcAAAABAAIDBBEFITEGEkFRYQcTInGBMkJSkRQjcqGx0SQzQ1NiY4LB8HOS4fEVFjSissLS/8QAGwEBAAIDAQEAAAAAAAAAAAAAAAMEAgUGAQf/xAAwEQEAAgIBAgUBBQkBAAAAAAAAAQIDEQQSIQUxQVFhInGBobHxBhMjM1KRwdHwMv/aAAwDAQACEQMRAD8A7iiIgIiICIiAiIgIiICItAxqqjqKic1kxio6Z7YWs7wxMllIBfJK8EEgF7WBpIFw4m+SDf0Wmw0DqW0tAXFmrqcvL45W8e7Lie7fbQg7p0IzuNpw6tZNE2WM3a4XGViDoWkcCCCCOBCDJReXS6D1ERAREQEREBERAREQEREBERAREQEREBERAREQEReIC5diD2ietpngFr5pN4HQtmY12nH2l1G65ZtfWwNxQkSMc2WAtl3SHGKSO4BdbQkEW4+FeTMRG5ZUpa89NY3LJ2QYaWCkYXHuJ2Na253u5na095ECc907rnAcCHDSwU87EI6Cd5neI4JruufZZOLXA+23xWHFrua5hU49P9GNLGWiJsnfN8N37weJQ25NmjfBOl7Ost92hArsI71ubjEJG9HxDfH4Eeqjpmpk30TvS1m4WXjzX99HTFmJivagHXbRRE8O9m8I82xDxH+rdWvYftpWR1AqJZXTt0fD4WsLL/s2gANcOBOuhPEaxQm7b8/yWQtRl5uWMnafJ2GDwTiRi1MbmY8583fsKxGOohbPC4OY8XB+4gjgQciFmLh2ym0j6GXeALoXkd7GNeXeMHxAcOIHku00NYyaNssTg9jwHNcDcEHitrgz1zV3DkefwcnDydFvL0n3ZCIinURERAREQEREBERAREQEREHhWp/+ap5iTQUrZYWuLe+lm7lsm6bEwgMcXNuCN42B4FTW00jm0VS5mThBKQeREbrFaDLic9OyjZRNZJGO6gdAbNJBbZrmSe6crWORuNEG94NjbZy6NzHQzMsXwvtvAHR7SMnsPxNy4aqVWnveKqJlRTO3Zo/HE4i1ne9DIDo11ixzTpqMwCtlwmvE8LZWgjevdp1Y5pLXsPUOBHogy7pdQ+NbTU1JlPK0O4Rtu+Q+TG3ProtHxbtHmku2ljELdN+Sz3nq1gO631J8lhfJWnnKzx+Hm5E6x13+TpNZWxxMMkr2xsGrnODQPUrUcS7QY820kZmPxuvHF6Ejef6C3Vc6mnfK/vJ3vmf8Tze32W5Nb6AK5JUBjS4/99FTycv+mG94/wCz+tTln7oZ2O49PK39JmLgdIY7xReRAJc4c95xHRa0DyAA4AAADoAMgqJagvcXO/66ICtXmy3yT3l1PE4GLi11SupXAVvXZxiTXUIge9o3XygtLgC0b7gBb7NlogKrjkI0JHlks+LyIwTMzG9qfi3hs86lYrbWpYuF/qhla1x5hp3QfkFlrwL1Vcluq02bHDScdIrM71Ap/Y3ah1DJuvuaZ5u9uvduP7Vg/wDkOOut7wCLPDmtit1VQczh4+XjnHf9H0LBO17WvYQ5rgHNcDcEEXBB4hXFx3Yfaw0bhBMSaZxyOv0dx94fyzxHDXS67DG4EXBBBzBGYIPEFdFhzVy16qvnnM4mTiZZx3/WFSIilVRERAREQEREBERAReXWDiuMwUzN+olZE3hvOAJ6NGpPkhrbJrIBJG+N2j2uafJwIP4rjFNM9tM2R2b4JGtcBr3lO4H7ywhTePdrbRdtDCXn95LdrfMRjxH13VzuXGJnmUuf+vf3kgaA0F3QDQKC/IpX5bXi+D8jP310x8uqYftBTf8AijoaeVskdUzfcG3LY5xYOs7TxDddYaFrjxUH2h1lTSy7kEz4oajec8Ms0mVga13j9poc3cNm2ud48VodJVGKWKYaxyMd6bwDh6tc4LpnaoGyUbZ/3csTr/bBicP/AHj5LyuScmOZjsky8KvC5eOlvqidef8AZz2AAZ8TmTqSeZJzJ81ktKxYzkrzCtbM7drWsVjUMlrlF1tUXn+Eafmq66o9weqqwXB5quTu6dm+dSbgBo0uTyWExNp1CxTox1nJknUR7+jGY5ZdHTvlcGRtc9x0DQSf+FsVNsVGXdy6vpxPe3dt8Xi+G98ypLYiilo8TfSTZOkhcA4HJ1s2uafmvY40zaIt5KfI8Vw/u72xTu0RvU7jcf5+5ps8Lo3lkjS1zTYtIsQvAV0uvw6OqY2nrZIWVwuGOY4FzgNO8blmeXyXO8Tw99PK6GS2808DcEcCFFn484+8eTzg+I05X0z2t+E/Me8LN17dV0VM+Z/dxMc93JoufXkt3wPs5e6z6p+4PgZm7yLtB6XUePj5Mk/TCTl8/BxY/iW+71aRFGXODWAucdABcn0C27Bez+eWzpyIWcvaefTQeq6NhWCQUwtDG1vN1ruPm45lSC2eHw6te9525fl/tFkv9OCOmPefNDYNsxTUw+rjBdxe7xOPqdPRWRegdx+hOIy1+iOOVx/IJ/2E/D7M+vHsBBBFwRYg5gg6ghbCta1jVYc7ky3y26rzufldBXq12neaF4ief0V7g2N5P/p3OOUTyfcJyaeBIbyWwhZMHqIiAiIgIiICIiCOxzF4qSB1ROSGNtoLlxcbNa0cSSbL5txCq72eWUl533uc0yO3nhjnEta51zoMrDLJfQu2uDGropYW+3YPj/1IzvNHkSLeq+eKuOxuBbiAdRzaeoOSizU6q6he8O5EYM8Wt5eS2qmlUAr0LWS76ltrj2bzS29rjXktoxPad9RRmlkA8RZdwaB7Dg7n/CtXaVt2zmy7ZIPplZN3FMDYH3pCDbw9L5aZ2UmK147VUedg4szGXPHl5fPx2QUZzAH/AGpaTBpo42zzMdFE5zW77xa29727rZSWz2J01NiQfBd9M60ZdI3NpdbxXIy8Q+RUxt3h0TJHyYhWyOa/edTwMGg4XAyIBtn969jFHTMo8vPvXNXHEaiY35TMz8RHpMfLBxfs7ki3JaWRtQ8ASOjcGgvsb3aNHNOlis/Fp+4fT4zTsLG5Q1UIG6We6Q5vC1gPRqxcCrJKrDzEHuirKMd5C8ndc6PgDfUEC2eWisQdowfTSQ1lOJHvbulzbND8rXeOBHMKT+HWO3bf5qWuXltq319MzE+kzW34THrE+kwubVbISS1TKigbvRVNpN8ZNjdkS8ngDe/zVzbHaVjMQpZIiJTSi0jmn2icnNB8r+pUFgUWI1ULaWnMggF8/YZYnQyauHQLdcB7MYY7Oqnd87XdF2sHTm5YxW1/5ca3/wB2S5MuHjajl5It0xMRFfOYnt9U/Y0ORk+IVck1PA68j96zb7rDYC5kNgDldbrgfZro+tkLjqY2HL+p5zPpZdBpqZkbQyNrWNGgaAB8grqmpxKRO7d5ark+PZr1jHgjorEaj319rFw/DooGBkLGsbyA16k8VlIitRER5NHa02nczuRERevBERBRPC17Sx4DmuBa5pFw4HIgjiFC0M7qSRtNM4uhed2nmcblp4U8ruJ+Bx9oCx8Qu6dVmspWSsdHI0OY4WIPEf5xQZaKCw6sfDIKSocXX/UTH9qB+zkP70D/AHDMZ3U4g9REQEREBERAK4v2o7O9zUd6wWjqCXDk2cC72/1Ab3nvLtCidqMGbWUr4DkSLsd8Ejc2O+f3XQfNQyNv88lM7JUsUtbBFON6N790i5be4NsxnqsHFaVzHHeG64Oc1zfgkYbOb8wfRU4bV93LHLpuPa49N1wJ+66o5qdN+r0dZ4Zypz8a2Lf1RH6OjbW7Iwztkkw5gZLTHcmpxkSALh7Rz3TfqOq9nw92IYLTNpPFJTGz4tCS0Frsj72dxfmVIba7SDDqpslPTxmSoY175XE3c1ptuADoNeoWnbQ7TxuqRUYcJaeR4He2IAe88mDU348V7forM/ij4teTlpT2jvWZ7/bE/HtPm3PD6d02HzwV1NHRRNY3ckybd4B8RGt72Pqtdi2+j+iwsnp21FRBdrZJLbgAyDr6k2A4cEotk8RxEtfVyPZHqDKTfzbEOPU2W+7P7B0lLZ253sgt45LGxHFrdGr2Ivb/AM9vtRZMnFwbjJPVO96rM6j0nv8APq53Fg2I4rJ3z2iNpG7vuHdMDL+y1oG84f5dbzgHZvTQWdN9fILZuyYD0Zx9brdAEUtcFY7z3lQz+LZ8lein0V9o/wBqY2Bos0AAaACwHoqkRTtWIiICIiAiIgIiICIiDGxChZPGYpRdp5EhzSMw5rhm1wOYI0Kw8Kr3sk+iVRvIBeKXICoYOOXsyD3m+RGRsJVYmKYe2ePcfcEEOY9uT43t9l7DwI+/MHIoJBFD4PiTi401TYTsFwRk2eMG3fRj1Ac33SeIIJmEBERAREQF4V6iDk/azs+GyCraLMnIjlI92YC0ch6OA3CeYZzXLRE7f3A0kuO7ugEku5Acbr6exfDWVMElPKLskaWm2ovoQeBBzHkvnfaLDJIJXtkykicGvcLtuRmyZvLeFj0PksL0i8alY4vItx8kXq2rB+zqrqnCWtkMQNvaO/LYcLXs31+S6RgGyNLRgGKMF/GR3iefU6eiiuz3av6bT2kP18Vmy6DeB9mUDkfxBW2iRY0xVqm5HiGfP2mdR7R2hdRUB6q3lKovUREBERAREQEREBERAREQEREBERBhYrhonaBcsew78cg9qN4BG8PQkEcQSFTg2JmQuhmAZURgb7Ro4HISx31YfuNwcws9R+L4b3oa+N3dzR3MUlr7pOrXD3mOsAW/gQCAlUUbg2Kd8HMe3u5oyBLETfdJGTmn3mHUO4+YIEkgIiICIiAuedq2Bh0YrgP1be7n6wk3Dz9g5+TnLoat1ELXscx4DmuBa4HQgixBQfNOF4nLQVTZo8zGbPbwliPtN9RmORsu9YXijKiFk8Lt5kg3mn8QRwINwRzC4vthgTqaWSE5mGxY46vp333HHmWkFp+yr/ZztN9Fm+jSn6iV1wT+zkOV/I6H0PNB24SKsSLAbIqxIgkBIqxIo9siuCRBnB6qBWE2RXBIgyUVlsirEiCtF4HL26AiIgIiICIiAiIgIii8Zx+GmH1jru4Mbm715eqCrF8Pc8tngIZURg7jj7L26mKS2rD8wcwr2B4sypi7xmRDnMe24JZIw7rmEjI2PEaixXKtpdtZZ7sadxmm605H7Tve8tFBbO7RSYdOahniidbv4r5PaMt9vKQDQ8QLHgQH0GitU0wexr25tc0OB6OFx+KILqIiAiIg0vtNwTvacVUbd6Sm3nFoFzJAf1sdtSbDeA5tA4rheIU24+wzabOYeBacx+S+p3BcI282c+jzyQtHg8U9P/puP1kP9LiSOhagmtgdp+8Y2mmPjaPq3E+00e4T8Q+8LdhKuCYXLZ1r2OoI1BHELqmzePd83u5MpWj/AHj4h15hBtbZVWJFHiRViRBICRViRYAkVbZUEgJVWJFgCVViRBICVViVR4kVwSIM8SKsPWA2VViRBnXRYgkVwSIL6K2JFYr8UigbvzPawcLnMnk0ak+SDLWNX18cLd+V4aOF9T0aNSfJadjW3dmnuR3bf3kg8R+zH/8Ar5LneK7QSTOJ3nEnV7jdx8vhHkg3faTb45sg8A55GQ/2Z+K57V175CS4nPqc/M8VgSTAZuP5lYbJpZ5BBTMdI92jGDeceptoOuQ6oMqorGs6nl+ZWbsds/NilS1m64UzXXmlsQ3dGsbXaF506Akrc9keyHSbFHbx1FOx3h8pHjN3k2w6ldZpaZkbGxxtaxjRZrWgAAcgAgrhjDWhrRYNAAHIAWARVogIiICIiAtb27wM1VNeMfXwnvYergCHRno5pLfUclsi8QfL2JRbkgkjFmP8Tb5bp95hHAg5Kew6TeDXtNiMwRqCFO9pWzoiqHBgAjqS6WLgGVAF5I/6xd/nvLTtnamzjGeOY6EahB0fCMY7wbj8n/c7qOvRS7ZFpkcVxfiP8upaixEjwyf7vz/NBsAlVwSqPbKrgkQZ7ZFcEijxIqxIgkGyK4JVHiVemoA9ogeZsgkmyKsSLX58fhZ7290aL/fooav20cB9VGB/E8//AFH5oN8bIojF9r6WmB7yUFw9xnjd8hkPUhc0q8Vq6xxY173DiG+Bg+1b+6xvo9PS5yETzD3B7DD15/5kg2yo22qqkE0rG00PGaSznkfwt9kff5rWKzF2tcXNc6eU6zSkuP8ATfQdBYKLxDE5Jj4zlwaMmj04rAlnDRmgyp6hzzvPcSeZ/wAyWBV4gGA5+qzsAwGqxF+5Ss8ANnSuu2Nnm7iegufJdj2N7M6ai3ZZP0ioGfePb4WH+VHmG+ZueqDm2yXZvV1xEtRempzndw+tkH8EZ9kdXfJdp2b2YpqCPu6WMNv7Tz4nvPNzzmfwUxZeoCIiAiIgIiICIiAiIghtrMEFZSvgvuvyfE/4JWZsd88j0JXzzijHMeJt0sdvESMOsczDZ7D6gr6fXJe1TZ4Mm+ktFoqqzJf4KhuUcn9Q8J6tbzQRmE1AkjbI3iNOvEKVFLvC7QT5C60nY+tMcxp5Mg42HR4/NdKwiqMTs/Yd7Q5H4ggj4aOZvstNuRFh/wALIbBPxaweZP8AZbe6C4uMwcweYKx5KZBrgil4lvo0n8SvH7/P7gpeoDW5E58tT8go+eT4W+p/III+XfPvH5qOqAOJv96zKqTmb9BosWSl8JklcIoxqTldBFzvJO6wEk6AC5VE9DHEN+sfu8omm73eZH9suqx8Q2oZGDHRNtwMrhdx+yD/AH+S1mWVz3FziXOOpJuT6oJjENoHPb3cIEMQy3W6kdSP7KIurM87WDxHPktr2V7OauutJUXpac55j614/hYdPN3yQapG98sjYadjpZXZNYxpcT1sOHMnIc103ZHsiuRNijt7iKdh8I/1H+99kWHUromzWy9NQR93Sxht/aeTvSPPN7zmfw6KaQWaSlZEwRxMaxjRZrWgNaAOAAV5EQEREBERAREQEREBERAREQFgY7hbKqnkppfZkaW34tPB4PAg2IPRZ6IPmXH6KSKR2/lNC/u5bZeNtiyQdHDdPqF0XZevFVAyW9iPDIOThqbfI+qyO1vAh4a9o8JAhqBb3CbRy/0udY9HdFoWw+KfQ63upT9VIQx/IH3JPv8Av6IO10sTo2bjSHDUF3u35W1CtTscfacbdPCPuz+ZWW27RutAtwJvkOVuPzWHPFfNxv56egQR0xaMmi/3D58VgyQuf0HyAVraDaOnpBaR28/hE2xcfP4R5rmuPbWT1V2k93F+7YTmP4nau/Dog2nGNqIKe7YQJ5Rx9xp8+Pp81pGJ4rLUO3pnl3IaNb5N0Cw4oi7TTnwCuQAvkENMx08ztGtF/kBw66dUHm7YXcbDrx8ln4BglViD+7oo/ADZ0zvDGzzdxPQXPkt92U7Iy4ifFX73EU7Cd0f6kgtf7LbDqV1ijpGRMbFExsbGizWNaGtaBwAGQQaZsb2aU1FaWT9IqNe8ePCw/wAthyHmbnqt4svUQEREBERAREQEREBERAREQEREBERAREQWK2kZLG+KQBzJGljgeLXCxC+cdqsGdTzS077l9ObBx/aQOzik65ZHq1y+lVz/ALWsB7yBtbE28lNcSNGZkp3e2LcS02ePJw4oMDY7bqI4eDVSNbJBaNxcc3i3gcG6uJAtlxC1TaftGkmJZSgxM03z+scOnBn4+S0mrg3HWGYObTzB0VxlJYb0h3G9dT5BBaG893FzibniSeZKuyBkWchufhH9ypTAMHqa53dUERDAbPmdkxvO7+fRtz5Lr2xnZnTURE0v6TUa948eFh/lx6DzNz1Qc72X7PauvtJPekptRdtpHj+GM6fad8iuybN7L01BH3dLGG39p5ze883POZ/BTNl6gIiICIiAiIgIiICIiAiIgIiICIiAiIgIiICIiAqXsBBBFwRYg8QeBVSIOE7S7CV1NO5lHB9Ipy4mEgs3ogTfu3BxFgL2BzyAU1sr2SlxE+Ku3zqKdjjujpI8a/Zbl1K64iCxR0rImCOJjWMaLNa0BrQOgCvoiAiIgIiICIiAiIgIiICIiAiIgIiIP//Z" id="87" name="Shape 8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796136" y="1484784"/>
            <a:ext cx="3168352" cy="208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Sacar dinheiro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9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089125"/>
            <a:ext cx="539115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lo_powerpoint_fit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