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3" r:id="rId4"/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2" type="sldNum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00" spcFirstLastPara="1" rIns="91100" wrap="square" tIns="455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180207" y="686405"/>
            <a:ext cx="44976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913991" y="4342939"/>
            <a:ext cx="5030100" cy="411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2" type="sldNum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00" spcFirstLastPara="1" rIns="91100" wrap="square" tIns="455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/>
          <p:nvPr>
            <p:ph idx="2" type="sldImg"/>
          </p:nvPr>
        </p:nvSpPr>
        <p:spPr>
          <a:xfrm>
            <a:off x="1180207" y="686405"/>
            <a:ext cx="44976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913991" y="4342939"/>
            <a:ext cx="5030100" cy="411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2" type="sldNum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00" spcFirstLastPara="1" rIns="91100" wrap="square" tIns="455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1180207" y="686405"/>
            <a:ext cx="44976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913991" y="4342939"/>
            <a:ext cx="5030100" cy="411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_titulo">
  <p:cSld name="Slide_titul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400"/>
              <a:buFont typeface="Verdana"/>
              <a:buNone/>
              <a:defRPr b="0" i="0" sz="4400" u="none" cap="none" strike="noStrik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_branco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_final">
  <p:cSld name="slide_final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17365D"/>
              </a:gs>
              <a:gs pos="100000">
                <a:srgbClr val="538CD5"/>
              </a:gs>
            </a:gsLst>
            <a:path path="circle">
              <a:fillToRect l="100%" t="100%"/>
            </a:path>
            <a:tileRect b="-100%" r="-100%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aculdade-Impacta-Tecnologia.png" id="51" name="Shape 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43240" y="1643050"/>
            <a:ext cx="2971800" cy="297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" name="Shape 52"/>
          <p:cNvCxnSpPr/>
          <p:nvPr/>
        </p:nvCxnSpPr>
        <p:spPr>
          <a:xfrm>
            <a:off x="1214414" y="4572008"/>
            <a:ext cx="6929400" cy="1500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ítulo e conteúdo">
  <p:cSld name="1_Título e conteúd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166688" y="246062"/>
            <a:ext cx="8797800" cy="95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179388" y="1268760"/>
            <a:ext cx="8785200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>
  <p:cSld name="Somente títul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166688" y="246062"/>
            <a:ext cx="8797800" cy="95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  <a:defRPr b="1" i="0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Verdana"/>
              <a:buNone/>
              <a:defRPr b="0" i="0" sz="4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_br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_curso">
  <p:cSld name="Slide_curs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x="928688" y="1785938"/>
            <a:ext cx="7286650" cy="1142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928662" y="3000372"/>
            <a:ext cx="7286676" cy="12144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3" type="body"/>
          </p:nvPr>
        </p:nvSpPr>
        <p:spPr>
          <a:xfrm>
            <a:off x="928662" y="4357694"/>
            <a:ext cx="7286676" cy="13573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_final">
  <p:cSld name="Slide_final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17365D"/>
              </a:gs>
              <a:gs pos="100000">
                <a:srgbClr val="538CD5"/>
              </a:gs>
            </a:gsLst>
            <a:path path="circle">
              <a:fillToRect l="100%" t="100%"/>
            </a:path>
            <a:tileRect b="-100%" r="-100%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aculdade-Impacta-Tecnologia.png" id="22" name="Shape 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43240" y="1643050"/>
            <a:ext cx="2971800" cy="297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Shape 23"/>
          <p:cNvCxnSpPr/>
          <p:nvPr/>
        </p:nvCxnSpPr>
        <p:spPr>
          <a:xfrm>
            <a:off x="1214414" y="4572008"/>
            <a:ext cx="6929486" cy="1588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lide de título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Verdana"/>
              <a:buNone/>
              <a:defRPr b="0" i="0" sz="4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1052736"/>
            <a:ext cx="9144000" cy="72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166688" y="260350"/>
            <a:ext cx="87978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179388" y="1270348"/>
            <a:ext cx="8785200" cy="53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35" name="Shape 35"/>
          <p:cNvCxnSpPr/>
          <p:nvPr/>
        </p:nvCxnSpPr>
        <p:spPr>
          <a:xfrm>
            <a:off x="0" y="1196752"/>
            <a:ext cx="6858000" cy="1500"/>
          </a:xfrm>
          <a:prstGeom prst="straightConnector1">
            <a:avLst/>
          </a:prstGeom>
          <a:noFill/>
          <a:ln cap="flat" cmpd="sng" w="9525">
            <a:solidFill>
              <a:srgbClr val="5E9E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_titulo">
  <p:cSld name="slide_titulo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ctrTitle"/>
          </p:nvPr>
        </p:nvSpPr>
        <p:spPr>
          <a:xfrm>
            <a:off x="714348" y="1500174"/>
            <a:ext cx="78153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200"/>
              <a:buFont typeface="Verdana"/>
              <a:buNone/>
              <a:defRPr b="1" i="0" sz="4200" u="none" cap="none" strike="noStrik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714349" y="2500306"/>
            <a:ext cx="77868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800"/>
              </a:spcBef>
              <a:spcAft>
                <a:spcPts val="0"/>
              </a:spcAft>
              <a:buClr>
                <a:srgbClr val="17365D"/>
              </a:buClr>
              <a:buSzPts val="4000"/>
              <a:buFont typeface="Arial"/>
              <a:buNone/>
              <a:defRPr sz="4000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_padrao">
  <p:cSld name="slide_padrao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1071538" y="1714488"/>
            <a:ext cx="74295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1071538" y="3000372"/>
            <a:ext cx="74295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1071538" y="4143380"/>
            <a:ext cx="7429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lide_padrao">
  <p:cSld name="1_slide_padrao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285720" y="5572140"/>
            <a:ext cx="5000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285720" y="5929330"/>
            <a:ext cx="5000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285720" y="6286520"/>
            <a:ext cx="50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/>
        </p:nvSpPr>
        <p:spPr>
          <a:xfrm>
            <a:off x="5929322" y="6357958"/>
            <a:ext cx="128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538CD5"/>
                </a:solidFill>
                <a:latin typeface="Verdana"/>
                <a:ea typeface="Verdana"/>
                <a:cs typeface="Verdana"/>
                <a:sym typeface="Verdana"/>
              </a:rPr>
              <a:t>Slide </a:t>
            </a:r>
            <a:fld id="{00000000-1234-1234-1234-123412341234}" type="slidenum">
              <a:rPr b="1" i="0" lang="pt-BR" sz="1400" u="none" cap="none" strike="noStrike">
                <a:solidFill>
                  <a:srgbClr val="538CD5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1" sz="1400">
              <a:solidFill>
                <a:srgbClr val="538CD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culdade-Impacta-Tecnologia_horizontal.png"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14282" y="214291"/>
            <a:ext cx="2576065" cy="7858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hape 11"/>
          <p:cNvCxnSpPr/>
          <p:nvPr/>
        </p:nvCxnSpPr>
        <p:spPr>
          <a:xfrm>
            <a:off x="0" y="1214422"/>
            <a:ext cx="6858016" cy="1588"/>
          </a:xfrm>
          <a:prstGeom prst="straightConnector1">
            <a:avLst/>
          </a:prstGeom>
          <a:noFill/>
          <a:ln cap="flat" cmpd="sng" w="9525">
            <a:solidFill>
              <a:srgbClr val="5E9E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logo_impacta.png" id="12" name="Shape 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53300" y="4800600"/>
            <a:ext cx="1790700" cy="2057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culdade-Impacta-Tecnologia_horizontal.png" id="25" name="Shape 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14282" y="214291"/>
            <a:ext cx="2576065" cy="7858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Shape 26"/>
          <p:cNvCxnSpPr/>
          <p:nvPr/>
        </p:nvCxnSpPr>
        <p:spPr>
          <a:xfrm>
            <a:off x="0" y="1214422"/>
            <a:ext cx="6858000" cy="1500"/>
          </a:xfrm>
          <a:prstGeom prst="straightConnector1">
            <a:avLst/>
          </a:prstGeom>
          <a:noFill/>
          <a:ln cap="flat" cmpd="sng" w="9525">
            <a:solidFill>
              <a:srgbClr val="5E9E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logo_impacta.png" id="27" name="Shape 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53300" y="4800600"/>
            <a:ext cx="1790700" cy="2057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ctrTitle"/>
          </p:nvPr>
        </p:nvSpPr>
        <p:spPr>
          <a:xfrm>
            <a:off x="251520" y="2535039"/>
            <a:ext cx="8712968" cy="2118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Verdana"/>
              <a:buNone/>
            </a:pPr>
            <a:r>
              <a:rPr b="1" i="0" lang="pt-BR" sz="3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Análise e Modelagem de Sistemas</a:t>
            </a:r>
            <a:br>
              <a:rPr b="1" i="0" lang="pt-BR" sz="3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1" i="0" lang="pt-BR" sz="1800" u="none" cap="none" strike="noStrike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pt-BR" sz="3200" u="none" cap="none" strike="noStrike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Diagrama de estados</a:t>
            </a:r>
            <a:endParaRPr b="0" i="0" sz="3200" u="sng" cap="none" strike="noStrike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125" name="Shape 12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460375" y="1700800"/>
            <a:ext cx="8250000" cy="20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Estados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Arial"/>
              <a:buNone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Não é qualquer classe que necessita de um diagrama de máquina de estados</a:t>
            </a:r>
            <a:endParaRPr b="0" i="0" sz="2000" u="none" cap="none" strike="noStrike">
              <a:solidFill>
                <a:srgbClr val="00339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131" name="Shape 13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460375" y="1700800"/>
            <a:ext cx="8250000" cy="20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Estados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Arial"/>
              <a:buNone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Não é qualquer classe que necessita de um diagrama de máquina de estados: </a:t>
            </a:r>
            <a:endParaRPr sz="3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914400" marR="0" rtl="0" algn="l">
              <a:spcBef>
                <a:spcPts val="64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Calibri"/>
              <a:buChar char="-"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apenas aquelas cujos objetos apresentam um comportamento dinâmico significativo.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339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137" name="Shape 137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460375" y="1700800"/>
            <a:ext cx="8250000" cy="20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Exemplos:</a:t>
            </a:r>
            <a:endParaRPr sz="3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>
              <a:spcBef>
                <a:spcPts val="72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Calibri"/>
              <a:buChar char="-"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Estados de uma passagem aérea: confirmada, atendida, na lista de espera e cancelada </a:t>
            </a:r>
            <a:endParaRPr b="0" i="0" sz="2000" u="none" cap="none" strike="noStrike">
              <a:solidFill>
                <a:srgbClr val="00339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143" name="Shape 14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460375" y="1700800"/>
            <a:ext cx="8250000" cy="20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Exemplos:</a:t>
            </a:r>
            <a:endParaRPr sz="3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>
              <a:spcBef>
                <a:spcPts val="72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Calibri"/>
              <a:buChar char="-"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Estados de uma passagem aérea: confirmada, atendida, na lista de espera e cancelada</a:t>
            </a:r>
            <a:endParaRPr sz="3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Calibri"/>
              <a:buChar char="-"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Estados de uma disciplina: aberta (há vagas), fechada (não há mais vagas), cancelada.</a:t>
            </a:r>
            <a:endParaRPr sz="3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Arial"/>
              <a:buNone/>
            </a:pPr>
            <a:r>
              <a:t/>
            </a:r>
            <a:endParaRPr sz="3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339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149" name="Shape 14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460375" y="1700800"/>
            <a:ext cx="8250000" cy="20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Estados</a:t>
            </a:r>
            <a:endParaRPr/>
          </a:p>
          <a:p>
            <a:pPr indent="0" lvl="1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Um estado de um objeto pode ser caracterizado pelo </a:t>
            </a:r>
            <a:r>
              <a:rPr b="1"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valor de um</a:t>
            </a: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b="1"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mais atributos</a:t>
            </a: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 de objetos </a:t>
            </a:r>
            <a:endParaRPr sz="3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155" name="Shape 15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460375" y="1700800"/>
            <a:ext cx="8250000" cy="20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Estados</a:t>
            </a:r>
            <a:endParaRPr/>
          </a:p>
          <a:p>
            <a:pPr indent="0" lvl="1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Um estado de um objeto pode ser caracterizado pelo valor de um ou mais atributos de objetos:</a:t>
            </a:r>
            <a:endParaRPr sz="3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91440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Calibri"/>
              <a:buChar char="-"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Um objeto de DisciplinaOfertada pode estar aberto (há vagas) ou fechado (não há mais vagas), neste caso, o estado é caracterizado pelo número de alunos matriculados.</a:t>
            </a:r>
            <a:endParaRPr sz="3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161" name="Shape 16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460375" y="1700800"/>
            <a:ext cx="8250000" cy="20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Estados</a:t>
            </a:r>
            <a:endParaRPr/>
          </a:p>
          <a:p>
            <a:pPr indent="0" lvl="1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Um estado de um objeto pode ser caracterizado pelo valor de um ou mais atributos de objetos:</a:t>
            </a:r>
            <a:endParaRPr sz="3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91440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Calibri"/>
              <a:buChar char="-"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A situação de uma conta bancária passa para o vermelho quando o seu saldo fica negativo.</a:t>
            </a:r>
            <a:endParaRPr sz="3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167" name="Shape 167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460375" y="1700808"/>
            <a:ext cx="7560900" cy="20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Arial"/>
              <a:buNone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Um diagrama de estados contém todas as mensagens que um objeto pode enviar ou receber, que causam a </a:t>
            </a:r>
            <a:r>
              <a:rPr b="1"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transição do estado</a:t>
            </a:r>
            <a:endParaRPr b="1" sz="1000"/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3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rgbClr val="00339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173" name="Shape 17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460375" y="1700800"/>
            <a:ext cx="8023800" cy="20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Transições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Estados são associados através de transições</a:t>
            </a:r>
            <a:endParaRPr sz="3200"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None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	Transições têm eventos associados:</a:t>
            </a:r>
            <a:endParaRPr sz="3200"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	Sintaxe: </a:t>
            </a:r>
            <a:r>
              <a:rPr b="1" lang="pt-BR" sz="28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evento[condição de guarda]/ação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339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179" name="Shape 17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460375" y="1700808"/>
            <a:ext cx="7560900" cy="20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Transições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None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	Quando uma transição entre estados ocorre, diz-se que a transição foi disparada;</a:t>
            </a:r>
            <a:endParaRPr sz="3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None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	Um evento é algo que ocorre em um determinado momento e modifica o estado do objeto.</a:t>
            </a:r>
            <a:endParaRPr sz="3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339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/>
        </p:nvSpPr>
        <p:spPr>
          <a:xfrm>
            <a:off x="323528" y="1412777"/>
            <a:ext cx="2448272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i="0" lang="pt-BR" sz="3600" u="none" cap="none" strike="noStrike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Agenda</a:t>
            </a:r>
            <a:endParaRPr b="1" i="0" sz="3600" u="sng" cap="none" strike="noStrike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75" name="Shape 7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genda.jpg" id="76" name="Shape 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1255" y="260648"/>
            <a:ext cx="2181225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179263" y="2422029"/>
            <a:ext cx="6913017" cy="2231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Diagrama de estados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Exercícios;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Dúvidas.</a:t>
            </a:r>
            <a:endParaRPr b="0" i="0" sz="2400" u="none" cap="none" strike="noStrike">
              <a:solidFill>
                <a:srgbClr val="00339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339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185" name="Shape 18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460375" y="1700808"/>
            <a:ext cx="7560900" cy="20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Exemplo de Eventos:</a:t>
            </a:r>
            <a:endParaRPr sz="3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	Pedido realizado</a:t>
            </a:r>
            <a:endParaRPr sz="3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	Fatura paga</a:t>
            </a:r>
            <a:endParaRPr sz="3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	Cheque devolvido</a:t>
            </a:r>
            <a:endParaRPr sz="3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	Interruptor acionado</a:t>
            </a:r>
            <a:endParaRPr sz="3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3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None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3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339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191" name="Shape 19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460375" y="1700808"/>
            <a:ext cx="7560900" cy="20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Evento de chamada</a:t>
            </a:r>
            <a:endParaRPr sz="3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Calibri"/>
              <a:buChar char="-"/>
            </a:pPr>
            <a:r>
              <a:rPr lang="pt-BR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recebimento de uma mensagem de outro objeto (síncrono)</a:t>
            </a:r>
            <a:endParaRPr sz="3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Evento sinal</a:t>
            </a:r>
            <a:endParaRPr sz="3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Calibri"/>
              <a:buChar char="-"/>
            </a:pPr>
            <a:r>
              <a:rPr lang="pt-BR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recebimento de um sinal de outro objeto (assíncrono)</a:t>
            </a:r>
            <a:endParaRPr sz="3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3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None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3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339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3203848" y="174739"/>
            <a:ext cx="56886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Tipos de Eventos</a:t>
            </a:r>
            <a:endParaRPr b="1" sz="3600" u="sng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198" name="Shape 198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460375" y="1700808"/>
            <a:ext cx="7560900" cy="20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Evento temporal: passagem de intervalo de tempo</a:t>
            </a:r>
            <a:endParaRPr sz="3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Calibri"/>
              <a:buChar char="-"/>
            </a:pPr>
            <a:r>
              <a:rPr lang="pt-BR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Pré-definido: after(30 segundos)</a:t>
            </a:r>
            <a:endParaRPr sz="3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None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3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339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3203848" y="174739"/>
            <a:ext cx="56886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Tipos de Eventos</a:t>
            </a:r>
            <a:endParaRPr b="1" sz="3600" u="sng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205" name="Shape 20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460375" y="1700800"/>
            <a:ext cx="8432100" cy="20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Arial"/>
              <a:buNone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Evento de mudança: condição que se torna verdadeira (cláusula when)</a:t>
            </a:r>
            <a:endParaRPr sz="3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pt-BR" sz="28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É representado por uma expressão de valor lógico (verdadeiro ou falso) e é especificado utilizando-se a cláusula when. </a:t>
            </a:r>
            <a:endParaRPr sz="28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pt-BR" sz="28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when(saldo &gt; 0): significa que a transição é disparada quando o valor do atributo saldo for positivo.</a:t>
            </a:r>
            <a:endParaRPr sz="28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3203848" y="174739"/>
            <a:ext cx="56886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Tipos de Eventos</a:t>
            </a:r>
            <a:endParaRPr b="1" sz="3600" u="sng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212" name="Shape 21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460375" y="1700800"/>
            <a:ext cx="8363100" cy="20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Arial"/>
              <a:buNone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Evento de mudança: condição que se torna verdadeira (cláusula when)</a:t>
            </a:r>
            <a:endParaRPr sz="3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Calibri"/>
              <a:buChar char="-"/>
            </a:pPr>
            <a:r>
              <a:rPr lang="pt-BR" sz="28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Eventos temporais também podem ser definidos utilizando-se a cláusula when.</a:t>
            </a:r>
            <a:endParaRPr sz="28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Calibri"/>
              <a:buChar char="-"/>
            </a:pPr>
            <a:r>
              <a:rPr lang="pt-BR" sz="28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when(data = 13/07/2002)</a:t>
            </a:r>
            <a:endParaRPr sz="28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Calibri"/>
              <a:buChar char="-"/>
            </a:pPr>
            <a:r>
              <a:rPr lang="pt-BR" sz="28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when(horário = 00:00h)</a:t>
            </a:r>
            <a:endParaRPr sz="28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3203848" y="174739"/>
            <a:ext cx="56886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Tipos de Eventos</a:t>
            </a:r>
            <a:endParaRPr b="1" sz="3600" u="sng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219" name="Shape 21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460375" y="1700800"/>
            <a:ext cx="8363100" cy="20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É uma expressão lógica que condiciona o disparo do evento.</a:t>
            </a:r>
            <a:endParaRPr sz="3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A transição é disparada se e somente se o evento associado ocorre e a condição de guarda é verdadeira.</a:t>
            </a:r>
            <a:endParaRPr sz="3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1371600" rtl="0">
              <a:spcBef>
                <a:spcPts val="36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Calibri"/>
              <a:buChar char="-"/>
            </a:pPr>
            <a:r>
              <a:rPr lang="pt-BR" sz="28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Uma transição que não possui condição de guarda é sempre disparada quando ocorre o evento.</a:t>
            </a:r>
            <a:endParaRPr sz="28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3203848" y="174739"/>
            <a:ext cx="56886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Condição de guarda</a:t>
            </a:r>
            <a:endParaRPr b="1" sz="3600" u="sng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/>
        </p:nvSpPr>
        <p:spPr>
          <a:xfrm>
            <a:off x="3203848" y="174739"/>
            <a:ext cx="56886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Ações</a:t>
            </a:r>
            <a:endParaRPr b="1" sz="3600" u="sng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227" name="Shape 227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460375" y="1700800"/>
            <a:ext cx="8683500" cy="20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Calibri"/>
              <a:buChar char="-"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Ao passar de um estado para outro o objeto pode realizar ações.</a:t>
            </a:r>
            <a:endParaRPr sz="3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Calibri"/>
              <a:buChar char="-"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Uma ação é definida em termos dos atributos, operações da classe ou dos parâmetros do evento.</a:t>
            </a:r>
            <a:endParaRPr sz="3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Calibri"/>
              <a:buChar char="-"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A ação associada a uma transição é executada se e somente se a transição for disparada.</a:t>
            </a:r>
            <a:endParaRPr sz="3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3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339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/>
        </p:nvSpPr>
        <p:spPr>
          <a:xfrm>
            <a:off x="3203848" y="174739"/>
            <a:ext cx="5688632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Pontos de junção</a:t>
            </a:r>
            <a:endParaRPr b="1" sz="3600" u="sng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234" name="Shape 23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460375" y="1624600"/>
            <a:ext cx="8432100" cy="20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Calibri"/>
              <a:buChar char="-"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Permitem que duas ou mais transições compartilhem uma “trajetória de transições”.</a:t>
            </a:r>
            <a:endParaRPr sz="3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Calibri"/>
              <a:buChar char="-"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De forma geral, pode haver um número ilimitado de transições saindo de um ponto de junção.</a:t>
            </a:r>
            <a:endParaRPr sz="3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Calibri"/>
              <a:buChar char="-"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Pode haver também uma transição rotulada com a cláusula </a:t>
            </a:r>
            <a:r>
              <a:rPr b="1"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Calibri"/>
              <a:buChar char="-"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Se as outras condições forem falsas, a transição da cláusula else é disparada.</a:t>
            </a:r>
            <a:endParaRPr sz="3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339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3203848" y="174739"/>
            <a:ext cx="56886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Pontos de junção</a:t>
            </a:r>
            <a:endParaRPr b="1" sz="3600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Exemplo</a:t>
            </a:r>
            <a:endParaRPr b="1" sz="3600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241" name="Shape 24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igura_10_4" id="242" name="Shape 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1866900"/>
            <a:ext cx="8064600" cy="37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3203848" y="174739"/>
            <a:ext cx="5688632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Pseudo-estado de escolha</a:t>
            </a:r>
            <a:endParaRPr/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248" name="Shape 24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5656" y="2708920"/>
            <a:ext cx="5931064" cy="2623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1691680" y="2564904"/>
            <a:ext cx="5688632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Diagrama de Máquina de Estados</a:t>
            </a:r>
            <a:endParaRPr b="1" sz="3600" u="sng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83" name="Shape 8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3203848" y="174739"/>
            <a:ext cx="56886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Cláusulas</a:t>
            </a:r>
            <a:endParaRPr b="1" sz="3600" u="sng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255" name="Shape 25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60375" y="1624600"/>
            <a:ext cx="8432100" cy="20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Sintaxe geral: </a:t>
            </a:r>
            <a:r>
              <a:rPr b="1"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evento[guarda] / ação</a:t>
            </a:r>
            <a:endParaRPr sz="3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Há três cláusulas pré-definidas: entry, exit, do</a:t>
            </a:r>
            <a:endParaRPr sz="3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Verdana"/>
              <a:buChar char="-"/>
            </a:pPr>
            <a:r>
              <a:rPr lang="pt-BR" sz="2400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Cláusula entry</a:t>
            </a:r>
            <a:endParaRPr sz="2400">
              <a:solidFill>
                <a:srgbClr val="0B539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Verdana"/>
              <a:buChar char="-"/>
            </a:pPr>
            <a:r>
              <a:rPr lang="pt-BR" sz="2400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Pode ser usada para especificar uma ação a ser realizada no momento em o objeto entra em um estado</a:t>
            </a:r>
            <a:endParaRPr sz="2400">
              <a:solidFill>
                <a:srgbClr val="0B539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B539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/>
        </p:nvSpPr>
        <p:spPr>
          <a:xfrm>
            <a:off x="3203848" y="174739"/>
            <a:ext cx="56886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Cláusulas</a:t>
            </a:r>
            <a:endParaRPr b="1" sz="3600" u="sng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262" name="Shape 26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460375" y="1624600"/>
            <a:ext cx="8432100" cy="20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Sintaxe geral: </a:t>
            </a:r>
            <a:r>
              <a:rPr b="1"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evento[guarda] / ação</a:t>
            </a:r>
            <a:endParaRPr sz="3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Há três cláusulas pré-definidas: entry, exit, do</a:t>
            </a:r>
            <a:endParaRPr sz="3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Verdana"/>
              <a:buChar char="-"/>
            </a:pPr>
            <a:r>
              <a:rPr lang="pt-BR" sz="2400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Cláusula entry</a:t>
            </a:r>
            <a:endParaRPr sz="2400">
              <a:solidFill>
                <a:srgbClr val="0B539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Verdana"/>
              <a:buChar char="-"/>
            </a:pPr>
            <a:r>
              <a:rPr lang="pt-BR" sz="2400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Pode ser usada para especificar uma ação a ser realizada no momento em o objeto entra em um estado</a:t>
            </a:r>
            <a:endParaRPr sz="2400">
              <a:solidFill>
                <a:srgbClr val="0B539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Verdana"/>
              <a:buChar char="-"/>
            </a:pPr>
            <a:r>
              <a:rPr lang="pt-BR" sz="2400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A ação desta cláusula é sempre executada, independente do estado do qual o objeto veio</a:t>
            </a:r>
            <a:endParaRPr sz="2400">
              <a:solidFill>
                <a:srgbClr val="0B539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B539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/>
        </p:nvSpPr>
        <p:spPr>
          <a:xfrm>
            <a:off x="3203848" y="174739"/>
            <a:ext cx="56886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Cláusulas</a:t>
            </a:r>
            <a:endParaRPr b="1" sz="3600" u="sng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269" name="Shape 26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460375" y="1624600"/>
            <a:ext cx="8432100" cy="20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Sintaxe geral: </a:t>
            </a:r>
            <a:r>
              <a:rPr b="1"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evento[guarda] / ação</a:t>
            </a:r>
            <a:endParaRPr sz="3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Há três cláusulas pré-definidas: entry, exit, do</a:t>
            </a:r>
            <a:endParaRPr sz="3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Verdana"/>
              <a:buChar char="-"/>
            </a:pPr>
            <a:r>
              <a:rPr lang="pt-BR" sz="2400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Cláusula entry</a:t>
            </a:r>
            <a:endParaRPr sz="2400">
              <a:solidFill>
                <a:srgbClr val="0B539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Verdana"/>
              <a:buChar char="-"/>
            </a:pPr>
            <a:r>
              <a:rPr lang="pt-BR" sz="2400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Pode ser usada para especificar uma ação a ser realizada no momento em o objeto entra em um estado</a:t>
            </a:r>
            <a:endParaRPr sz="2400">
              <a:solidFill>
                <a:srgbClr val="0B539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Verdana"/>
              <a:buChar char="-"/>
            </a:pPr>
            <a:r>
              <a:rPr lang="pt-BR" sz="2400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A ação desta cláusula é sempre executada, independente do estado do qual o objeto veio</a:t>
            </a:r>
            <a:endParaRPr sz="2400">
              <a:solidFill>
                <a:srgbClr val="0B539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1" marL="914400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Verdana"/>
              <a:buChar char="-"/>
            </a:pPr>
            <a:r>
              <a:rPr lang="pt-BR" sz="2400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É como se a ação especificada estivesse associada a todas as transições de entrada no estado.</a:t>
            </a:r>
            <a:endParaRPr sz="2400">
              <a:solidFill>
                <a:srgbClr val="0B539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B539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B539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/>
        </p:nvSpPr>
        <p:spPr>
          <a:xfrm>
            <a:off x="3203848" y="174739"/>
            <a:ext cx="56886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Cláusulas</a:t>
            </a:r>
            <a:endParaRPr b="1" sz="3600" u="sng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276" name="Shape 276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460375" y="1624600"/>
            <a:ext cx="8432100" cy="20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Sintaxe geral: </a:t>
            </a:r>
            <a:r>
              <a:rPr b="1"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evento[guarda] / ação</a:t>
            </a:r>
            <a:endParaRPr sz="3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Há três cláusulas pré-definidas: entry, exit, do</a:t>
            </a:r>
            <a:endParaRPr sz="3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Verdana"/>
              <a:buChar char="-"/>
            </a:pPr>
            <a:r>
              <a:rPr lang="pt-BR" sz="2400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Cláusula exit</a:t>
            </a:r>
            <a:endParaRPr sz="2400">
              <a:solidFill>
                <a:srgbClr val="0B539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914400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pt-BR" sz="2400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Serve para declarar ações que são executadas sempre que o objeto sai de um estado.</a:t>
            </a:r>
            <a:endParaRPr sz="2400">
              <a:solidFill>
                <a:srgbClr val="0B539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2400">
              <a:solidFill>
                <a:srgbClr val="0B539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/>
        </p:nvSpPr>
        <p:spPr>
          <a:xfrm>
            <a:off x="3203848" y="174739"/>
            <a:ext cx="56886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Cláusulas</a:t>
            </a:r>
            <a:endParaRPr b="1" sz="3600" u="sng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283" name="Shape 28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460375" y="1624600"/>
            <a:ext cx="8432100" cy="20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Sintaxe geral: </a:t>
            </a:r>
            <a:r>
              <a:rPr b="1"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evento[guarda] / ação</a:t>
            </a:r>
            <a:endParaRPr sz="3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Há três cláusulas pré-definidas: entry, exit, do</a:t>
            </a:r>
            <a:endParaRPr sz="3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Verdana"/>
              <a:buChar char="-"/>
            </a:pPr>
            <a:r>
              <a:rPr lang="pt-BR" sz="2400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Cláusula exit</a:t>
            </a:r>
            <a:endParaRPr sz="2400">
              <a:solidFill>
                <a:srgbClr val="0B539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914400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pt-BR" sz="2400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Serve para declarar ações que são executadas sempre que o objeto sai de um estado.</a:t>
            </a:r>
            <a:endParaRPr sz="2400">
              <a:solidFill>
                <a:srgbClr val="0B539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914400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pt-BR" sz="2400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É sempre executada, independentemente do estado para o qual o objeto vai.</a:t>
            </a:r>
            <a:endParaRPr sz="2400">
              <a:solidFill>
                <a:srgbClr val="0B539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2400">
              <a:solidFill>
                <a:srgbClr val="0B539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/>
        </p:nvSpPr>
        <p:spPr>
          <a:xfrm>
            <a:off x="3203848" y="174739"/>
            <a:ext cx="56886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Cláusulas</a:t>
            </a:r>
            <a:endParaRPr b="1" sz="3600" u="sng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290" name="Shape 29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460375" y="1624600"/>
            <a:ext cx="8432100" cy="20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Sintaxe geral: </a:t>
            </a:r>
            <a:r>
              <a:rPr b="1"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evento[guarda] / ação</a:t>
            </a:r>
            <a:endParaRPr sz="3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Há três cláusulas pré-definidas: entry, exit, do</a:t>
            </a:r>
            <a:endParaRPr sz="3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Verdana"/>
              <a:buChar char="-"/>
            </a:pPr>
            <a:r>
              <a:rPr lang="pt-BR" sz="2400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Cláusula exit</a:t>
            </a:r>
            <a:endParaRPr sz="2400">
              <a:solidFill>
                <a:srgbClr val="0B539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914400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pt-BR" sz="2400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Serve para declarar ações que são executadas sempre que o objeto sai de um estado.</a:t>
            </a:r>
            <a:endParaRPr sz="2400">
              <a:solidFill>
                <a:srgbClr val="0B539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914400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pt-BR" sz="2400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É sempre executada, independentemente do estado para o qual o objeto vai.</a:t>
            </a:r>
            <a:endParaRPr sz="2400">
              <a:solidFill>
                <a:srgbClr val="0B539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914400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pt-BR" sz="2400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É como se a ação especificada estivesse associada a todas as transições de saída do estado.</a:t>
            </a:r>
            <a:endParaRPr sz="2400">
              <a:solidFill>
                <a:srgbClr val="0B539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B539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B539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/>
        </p:nvSpPr>
        <p:spPr>
          <a:xfrm>
            <a:off x="3203848" y="174739"/>
            <a:ext cx="56886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Cláusulas</a:t>
            </a:r>
            <a:endParaRPr b="1" sz="3600" u="sng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297" name="Shape 297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460375" y="1624600"/>
            <a:ext cx="8432100" cy="20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Sintaxe geral: </a:t>
            </a:r>
            <a:r>
              <a:rPr b="1"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evento[guarda] / ação</a:t>
            </a:r>
            <a:endParaRPr sz="3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Há três cláusulas pré-definidas: entry, exit, do</a:t>
            </a:r>
            <a:endParaRPr sz="3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Verdana"/>
              <a:buChar char="-"/>
            </a:pPr>
            <a:r>
              <a:rPr lang="pt-BR" sz="2400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Cláusula do</a:t>
            </a:r>
            <a:endParaRPr sz="2400">
              <a:solidFill>
                <a:srgbClr val="0B539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914400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pt-BR" sz="2400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Está cláusula identifica uma atividade realizada durante o tempo em que o objeto se encontra em um estado.</a:t>
            </a:r>
            <a:endParaRPr sz="2400">
              <a:solidFill>
                <a:srgbClr val="0B539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3716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B539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B539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/>
        </p:nvSpPr>
        <p:spPr>
          <a:xfrm>
            <a:off x="3203848" y="174739"/>
            <a:ext cx="56886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Cláusulas</a:t>
            </a:r>
            <a:endParaRPr b="1" sz="3600" u="sng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304" name="Shape 304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850" y="2614602"/>
            <a:ext cx="369570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166688" y="260350"/>
            <a:ext cx="87978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Exemplo (Máquina de Chiclete)</a:t>
            </a:r>
            <a:endParaRPr/>
          </a:p>
        </p:txBody>
      </p:sp>
      <p:pic>
        <p:nvPicPr>
          <p:cNvPr id="312" name="Shape 3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8150" y="2244725"/>
            <a:ext cx="5743575" cy="3271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166688" y="260350"/>
            <a:ext cx="87978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Exemplo (Despertador)</a:t>
            </a:r>
            <a:endParaRPr/>
          </a:p>
        </p:txBody>
      </p:sp>
      <p:pic>
        <p:nvPicPr>
          <p:cNvPr id="319" name="Shape 3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00" y="1924050"/>
            <a:ext cx="754380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88" name="Shape 8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460375" y="2619900"/>
            <a:ext cx="8432100" cy="20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Arial"/>
              <a:buNone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Um </a:t>
            </a:r>
            <a:r>
              <a:rPr b="1"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 representa a situação em que um objeto se encontra em um determinado momento.</a:t>
            </a:r>
            <a:endParaRPr sz="1000"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339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166688" y="260350"/>
            <a:ext cx="87978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Exemplo (OfertaDisciplina)</a:t>
            </a:r>
            <a:endParaRPr/>
          </a:p>
        </p:txBody>
      </p:sp>
      <p:pic>
        <p:nvPicPr>
          <p:cNvPr id="326" name="Shape 3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188" y="1912938"/>
            <a:ext cx="7667625" cy="389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/>
        </p:nvSpPr>
        <p:spPr>
          <a:xfrm>
            <a:off x="3203848" y="174739"/>
            <a:ext cx="5688632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Conta Bancária</a:t>
            </a:r>
            <a:endParaRPr b="1" sz="3600" u="sng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332" name="Shape 33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Shape 3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40768"/>
            <a:ext cx="9144000" cy="51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/>
        </p:nvSpPr>
        <p:spPr>
          <a:xfrm>
            <a:off x="3203848" y="174739"/>
            <a:ext cx="5688632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Estados aninhados e concorrentes</a:t>
            </a:r>
            <a:endParaRPr b="1" sz="3600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339" name="Shape 33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" name="Shape 3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5656" y="1628800"/>
            <a:ext cx="6124029" cy="4149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/>
        </p:nvSpPr>
        <p:spPr>
          <a:xfrm>
            <a:off x="3203848" y="174739"/>
            <a:ext cx="5688632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Estados aninhados e concorrentes</a:t>
            </a:r>
            <a:endParaRPr b="1" sz="3600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346" name="Shape 34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7" name="Shape 3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150" y="2419350"/>
            <a:ext cx="5329238" cy="31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/>
        </p:nvSpPr>
        <p:spPr>
          <a:xfrm>
            <a:off x="3203848" y="174739"/>
            <a:ext cx="5688632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Estados composto</a:t>
            </a:r>
            <a:endParaRPr/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353" name="Shape 35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4" name="Shape 3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824" y="2132856"/>
            <a:ext cx="3311525" cy="3281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/>
        </p:nvSpPr>
        <p:spPr>
          <a:xfrm>
            <a:off x="3203848" y="174739"/>
            <a:ext cx="5688632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Fork e Join</a:t>
            </a:r>
            <a:endParaRPr b="1" sz="3600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360" name="Shape 36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1" name="Shape 3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696" y="1340768"/>
            <a:ext cx="5400675" cy="2989262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Shape 362"/>
          <p:cNvSpPr txBox="1"/>
          <p:nvPr/>
        </p:nvSpPr>
        <p:spPr>
          <a:xfrm>
            <a:off x="672429" y="2132856"/>
            <a:ext cx="11632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bifurcação</a:t>
            </a:r>
            <a:endParaRPr/>
          </a:p>
        </p:txBody>
      </p:sp>
      <p:sp>
        <p:nvSpPr>
          <p:cNvPr id="363" name="Shape 363"/>
          <p:cNvSpPr txBox="1"/>
          <p:nvPr/>
        </p:nvSpPr>
        <p:spPr>
          <a:xfrm>
            <a:off x="909201" y="3960698"/>
            <a:ext cx="7136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união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/>
        </p:nvSpPr>
        <p:spPr>
          <a:xfrm>
            <a:off x="3203848" y="174739"/>
            <a:ext cx="5688632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Estado de história</a:t>
            </a:r>
            <a:endParaRPr/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369" name="Shape 36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0" name="Shape 3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1916832"/>
            <a:ext cx="7763613" cy="4248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/>
        </p:nvSpPr>
        <p:spPr>
          <a:xfrm>
            <a:off x="3203848" y="174739"/>
            <a:ext cx="5688632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Estado de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sub-máquina</a:t>
            </a:r>
            <a:endParaRPr b="1" sz="3600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376" name="Shape 37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7" name="Shape 3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640" y="1700808"/>
            <a:ext cx="6804248" cy="487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/>
        </p:nvSpPr>
        <p:spPr>
          <a:xfrm>
            <a:off x="3203848" y="174739"/>
            <a:ext cx="5688632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Auto-transição</a:t>
            </a:r>
            <a:endParaRPr b="1" sz="3600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383" name="Shape 38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4" name="Shape 3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632" y="2060848"/>
            <a:ext cx="6643012" cy="3868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/>
        </p:nvSpPr>
        <p:spPr>
          <a:xfrm>
            <a:off x="2915817" y="202406"/>
            <a:ext cx="5977358" cy="778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Dúvidas?</a:t>
            </a:r>
            <a:endParaRPr/>
          </a:p>
        </p:txBody>
      </p:sp>
      <p:pic>
        <p:nvPicPr>
          <p:cNvPr id="390" name="Shape 3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6696" y="2420888"/>
            <a:ext cx="3955504" cy="2843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94" name="Shape 9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460375" y="2733025"/>
            <a:ext cx="7924800" cy="20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Arial"/>
              <a:buNone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Um objeto muda de estado quando acontece algum </a:t>
            </a:r>
            <a:r>
              <a:rPr b="1"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evento interno</a:t>
            </a: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b="1"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externo</a:t>
            </a: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 ao sistema</a:t>
            </a:r>
            <a:endParaRPr sz="1000"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339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/>
        </p:nvSpPr>
        <p:spPr>
          <a:xfrm>
            <a:off x="323528" y="2060848"/>
            <a:ext cx="8568952" cy="1296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Obrigado!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Verdana"/>
              <a:buNone/>
            </a:pPr>
            <a:br>
              <a:rPr b="1" lang="pt-BR" sz="3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3600" u="sng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6" name="Shape 396"/>
          <p:cNvSpPr txBox="1"/>
          <p:nvPr/>
        </p:nvSpPr>
        <p:spPr>
          <a:xfrm>
            <a:off x="251520" y="5517232"/>
            <a:ext cx="8568952" cy="10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</a:pPr>
            <a:r>
              <a:rPr lang="pt-BR" sz="24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Prof. Leonardo Takuno</a:t>
            </a:r>
            <a:endParaRPr sz="2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</a:pPr>
            <a:r>
              <a:rPr lang="pt-BR" sz="24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E-mail: leonardo.takuno@gmail.com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100" name="Shape 10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460375" y="2384850"/>
            <a:ext cx="8589300" cy="20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Arial"/>
              <a:buNone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Através da análise das transições entre os estados, pode-se prever todas as possíveis </a:t>
            </a: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operações realizadas, em funções dos eventos que podem ocorrer.</a:t>
            </a:r>
            <a:endParaRPr sz="1000"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339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106" name="Shape 106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460375" y="2384850"/>
            <a:ext cx="8589300" cy="20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Arial"/>
              <a:buNone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Através da análise das transições entre os estados, pode-se prever todas as possíveis </a:t>
            </a:r>
            <a:r>
              <a:rPr b="1"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operações realizadas</a:t>
            </a: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, em </a:t>
            </a:r>
            <a:r>
              <a:rPr b="1"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funções dos eventos que podem ocorrer</a:t>
            </a: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000"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339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3203848" y="174739"/>
            <a:ext cx="5688632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Elementos</a:t>
            </a:r>
            <a:endParaRPr b="1" sz="3600" u="sng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113" name="Shape 11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460375" y="1700800"/>
            <a:ext cx="8250000" cy="20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Estados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Arial"/>
              <a:buNone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	Situações na vida de um objeto na qual ele satisfaz uma </a:t>
            </a:r>
            <a:r>
              <a:rPr b="1"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condição</a:t>
            </a: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b="1"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realiza alguma atividade</a:t>
            </a: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339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119" name="Shape 11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460375" y="1700800"/>
            <a:ext cx="8250000" cy="20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Exemplos:</a:t>
            </a:r>
            <a:endParaRPr sz="3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>
              <a:spcBef>
                <a:spcPts val="72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Calibri"/>
              <a:buChar char="-"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Uma lâmpada pode ficar acesa, apagada ou queimada quando o interruptor é acionado.</a:t>
            </a:r>
            <a:endParaRPr sz="3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Calibri"/>
              <a:buChar char="-"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Um tanque está na reserva quando o nível do óleo está abaixo de 10%</a:t>
            </a:r>
            <a:endParaRPr sz="3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Calibri"/>
              <a:buChar char="-"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Uma conta está no vermelho quando o seu saldo fica negativo</a:t>
            </a:r>
            <a:endParaRPr sz="3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Arial"/>
              <a:buNone/>
            </a:pPr>
            <a:r>
              <a:t/>
            </a:r>
            <a:endParaRPr sz="3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339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pactaNovo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lo_powerpoint_fit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