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3" r:id="rId6"/>
    <p:sldId id="262" r:id="rId7"/>
    <p:sldId id="264" r:id="rId8"/>
    <p:sldId id="260" r:id="rId9"/>
    <p:sldId id="261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4-21T07:51:13.900"/>
    </inkml:context>
    <inkml:brush xml:id="br0">
      <inkml:brushProperty name="width" value="0.13333" units="cm"/>
      <inkml:brushProperty name="height" value="0.13333" units="cm"/>
    </inkml:brush>
  </inkml:definitions>
  <inkml:trace contextRef="#ctx0" brushRef="#br0">1 0 6144,'10'0'2816,"-10"6"-2208,5-6-768,-5 0 1408,6 0-1024,-1 0 128,-5 0-256,5 0 32,-5 0-96,0-6 160,0 3-160,0-2-3040,-5 1 2368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CFB8-2DE0-4E51-9ABF-7C8834B2D28C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5397-05D3-4271-B92D-01D78AEB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8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CFB8-2DE0-4E51-9ABF-7C8834B2D28C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5397-05D3-4271-B92D-01D78AEB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5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CFB8-2DE0-4E51-9ABF-7C8834B2D28C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5397-05D3-4271-B92D-01D78AEB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1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CFB8-2DE0-4E51-9ABF-7C8834B2D28C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5397-05D3-4271-B92D-01D78AEB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3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CFB8-2DE0-4E51-9ABF-7C8834B2D28C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5397-05D3-4271-B92D-01D78AEB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9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CFB8-2DE0-4E51-9ABF-7C8834B2D28C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5397-05D3-4271-B92D-01D78AEB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8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CFB8-2DE0-4E51-9ABF-7C8834B2D28C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5397-05D3-4271-B92D-01D78AEB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5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CFB8-2DE0-4E51-9ABF-7C8834B2D28C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5397-05D3-4271-B92D-01D78AEB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9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CFB8-2DE0-4E51-9ABF-7C8834B2D28C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5397-05D3-4271-B92D-01D78AEB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2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CFB8-2DE0-4E51-9ABF-7C8834B2D28C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5397-05D3-4271-B92D-01D78AEB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7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CFB8-2DE0-4E51-9ABF-7C8834B2D28C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5397-05D3-4271-B92D-01D78AEB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7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8CFB8-2DE0-4E51-9ABF-7C8834B2D28C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5397-05D3-4271-B92D-01D78AEB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1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PowerShell Lucene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82082"/>
            <a:ext cx="9144000" cy="3856066"/>
          </a:xfrm>
        </p:spPr>
        <p:txBody>
          <a:bodyPr>
            <a:normAutofit/>
          </a:bodyPr>
          <a:lstStyle/>
          <a:p>
            <a:r>
              <a:rPr lang="en-US" dirty="0"/>
              <a:t>Or  Everything You Know is (a little bit) Wrong</a:t>
            </a:r>
          </a:p>
          <a:p>
            <a:endParaRPr lang="en-US" dirty="0"/>
          </a:p>
          <a:p>
            <a:r>
              <a:rPr lang="en-US" dirty="0"/>
              <a:t>Bruce Payette</a:t>
            </a:r>
          </a:p>
          <a:p>
            <a:r>
              <a:rPr lang="en-US" dirty="0"/>
              <a:t>Principal Developer,</a:t>
            </a:r>
          </a:p>
          <a:p>
            <a:r>
              <a:rPr lang="en-US" dirty="0"/>
              <a:t>Cloud and Enterprise Division</a:t>
            </a:r>
          </a:p>
          <a:p>
            <a:r>
              <a:rPr lang="en-US" dirty="0"/>
              <a:t>Microsoft Corp.</a:t>
            </a:r>
          </a:p>
        </p:txBody>
      </p:sp>
    </p:spTree>
    <p:extLst>
      <p:ext uri="{BB962C8B-B14F-4D97-AF65-F5344CB8AC3E}">
        <p14:creationId xmlns:p14="http://schemas.microsoft.com/office/powerpoint/2010/main" val="337992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16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Lucene is cool.</a:t>
            </a:r>
          </a:p>
          <a:p>
            <a:r>
              <a:rPr lang="en-US" dirty="0"/>
              <a:t>Possibilities are </a:t>
            </a:r>
            <a:r>
              <a:rPr lang="en-US" dirty="0" err="1"/>
              <a:t>mindless^h^h^hendless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081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Lucene</a:t>
            </a:r>
          </a:p>
          <a:p>
            <a:r>
              <a:rPr lang="en-US" dirty="0"/>
              <a:t>Demos</a:t>
            </a:r>
          </a:p>
          <a:p>
            <a:r>
              <a:rPr lang="en-US" dirty="0"/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95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Lucene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8658"/>
            <a:ext cx="10515600" cy="5009444"/>
          </a:xfrm>
        </p:spPr>
        <p:txBody>
          <a:bodyPr>
            <a:normAutofit/>
          </a:bodyPr>
          <a:lstStyle/>
          <a:p>
            <a:r>
              <a:rPr lang="en-US" dirty="0"/>
              <a:t>Apache Lucene is a “full-text” search engine</a:t>
            </a:r>
          </a:p>
          <a:p>
            <a:pPr lvl="1"/>
            <a:r>
              <a:rPr lang="en-US" dirty="0"/>
              <a:t>Indexes every word in an entry</a:t>
            </a:r>
          </a:p>
          <a:p>
            <a:r>
              <a:rPr lang="en-US" dirty="0"/>
              <a:t>It is an Apache project written in Java</a:t>
            </a:r>
          </a:p>
          <a:p>
            <a:pPr lvl="1"/>
            <a:r>
              <a:rPr lang="en-US" dirty="0"/>
              <a:t>We’re looking at </a:t>
            </a:r>
            <a:r>
              <a:rPr lang="en-US" b="1" dirty="0"/>
              <a:t>Lucene.net</a:t>
            </a:r>
            <a:r>
              <a:rPr lang="en-US" dirty="0"/>
              <a:t> variant which is largely compatible with the Java version.</a:t>
            </a:r>
          </a:p>
          <a:p>
            <a:r>
              <a:rPr lang="en-US" dirty="0"/>
              <a:t>Single machine, in process, “NoSQL” database</a:t>
            </a:r>
          </a:p>
          <a:p>
            <a:pPr lvl="1"/>
            <a:r>
              <a:rPr lang="en-US" dirty="0"/>
              <a:t>High availability is done in the layer above Lucene (SOLR, Elastic Search, etc.)</a:t>
            </a:r>
          </a:p>
          <a:p>
            <a:r>
              <a:rPr lang="en-US" dirty="0"/>
              <a:t>Indexes can be built in memory or on the file system</a:t>
            </a:r>
          </a:p>
          <a:p>
            <a:r>
              <a:rPr lang="en-US" dirty="0"/>
              <a:t>Allows very simple queries; provides it’s own simple query language.</a:t>
            </a:r>
          </a:p>
          <a:p>
            <a:pPr lvl="1"/>
            <a:r>
              <a:rPr lang="en-US" dirty="0"/>
              <a:t>We’ll look at these later.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/>
              <p14:cNvContentPartPr/>
              <p14:nvPr/>
            </p14:nvContentPartPr>
            <p14:xfrm>
              <a:off x="3587709" y="2125041"/>
              <a:ext cx="10080" cy="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/>
            <p:spPr/>
          </p:pic>
        </mc:Fallback>
      </mc:AlternateContent>
    </p:spTree>
    <p:extLst>
      <p:ext uri="{BB962C8B-B14F-4D97-AF65-F5344CB8AC3E}">
        <p14:creationId xmlns:p14="http://schemas.microsoft.com/office/powerpoint/2010/main" val="202615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977"/>
            <a:ext cx="10515600" cy="1325563"/>
          </a:xfrm>
        </p:spPr>
        <p:txBody>
          <a:bodyPr/>
          <a:lstStyle/>
          <a:p>
            <a:r>
              <a:rPr lang="en-US" dirty="0"/>
              <a:t>Lucene Glossary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074"/>
            <a:ext cx="10515600" cy="5493926"/>
          </a:xfrm>
        </p:spPr>
        <p:txBody>
          <a:bodyPr>
            <a:normAutofit/>
          </a:bodyPr>
          <a:lstStyle/>
          <a:p>
            <a:r>
              <a:rPr lang="en-US" sz="2400" b="1" dirty="0"/>
              <a:t>Ingestion</a:t>
            </a:r>
          </a:p>
          <a:p>
            <a:pPr lvl="1"/>
            <a:r>
              <a:rPr lang="en-US" dirty="0"/>
              <a:t>bringing a piece of text into the index</a:t>
            </a:r>
          </a:p>
          <a:p>
            <a:r>
              <a:rPr lang="en-US" sz="2400" b="1" dirty="0"/>
              <a:t>The Index</a:t>
            </a:r>
          </a:p>
          <a:p>
            <a:pPr lvl="1"/>
            <a:r>
              <a:rPr lang="en-US" dirty="0"/>
              <a:t>the searchable database of entries.</a:t>
            </a:r>
          </a:p>
          <a:p>
            <a:r>
              <a:rPr lang="en-US" sz="2400" b="1" dirty="0"/>
              <a:t>Analyzer</a:t>
            </a:r>
          </a:p>
          <a:p>
            <a:pPr lvl="1"/>
            <a:r>
              <a:rPr lang="en-US" dirty="0"/>
              <a:t>a piece of software that processes a raw piece of text into the form where it can be indexed</a:t>
            </a:r>
          </a:p>
          <a:p>
            <a:pPr lvl="1"/>
            <a:r>
              <a:rPr lang="en-US" dirty="0"/>
              <a:t>Several default </a:t>
            </a:r>
            <a:r>
              <a:rPr lang="en-US" dirty="0" err="1"/>
              <a:t>analysers</a:t>
            </a:r>
            <a:r>
              <a:rPr lang="en-US" dirty="0"/>
              <a:t> are provided</a:t>
            </a:r>
          </a:p>
          <a:p>
            <a:pPr lvl="1"/>
            <a:r>
              <a:rPr lang="en-US" dirty="0"/>
              <a:t>Can create custom analyzers</a:t>
            </a:r>
          </a:p>
          <a:p>
            <a:r>
              <a:rPr lang="en-US" sz="2400" b="1" dirty="0"/>
              <a:t>Indexing </a:t>
            </a:r>
          </a:p>
          <a:p>
            <a:pPr lvl="1"/>
            <a:r>
              <a:rPr lang="en-US" dirty="0"/>
              <a:t>adding an analyzed piece of text to the index</a:t>
            </a:r>
          </a:p>
          <a:p>
            <a:r>
              <a:rPr lang="en-US" sz="2400" b="1" dirty="0"/>
              <a:t>Querying</a:t>
            </a:r>
          </a:p>
          <a:p>
            <a:pPr lvl="1"/>
            <a:r>
              <a:rPr lang="en-US" dirty="0"/>
              <a:t>using the Lucene query language to retrieve a set of results from the</a:t>
            </a:r>
          </a:p>
        </p:txBody>
      </p:sp>
    </p:spTree>
    <p:extLst>
      <p:ext uri="{BB962C8B-B14F-4D97-AF65-F5344CB8AC3E}">
        <p14:creationId xmlns:p14="http://schemas.microsoft.com/office/powerpoint/2010/main" val="372173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061" y="417748"/>
            <a:ext cx="10515600" cy="1325563"/>
          </a:xfrm>
        </p:spPr>
        <p:txBody>
          <a:bodyPr/>
          <a:lstStyle/>
          <a:p>
            <a:r>
              <a:rPr lang="en-US" dirty="0"/>
              <a:t>Lucene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506" y="1743311"/>
            <a:ext cx="6117402" cy="4351338"/>
          </a:xfrm>
        </p:spPr>
        <p:txBody>
          <a:bodyPr/>
          <a:lstStyle/>
          <a:p>
            <a:r>
              <a:rPr lang="en-US" dirty="0"/>
              <a:t>Stores full text of ingested data</a:t>
            </a:r>
          </a:p>
          <a:p>
            <a:r>
              <a:rPr lang="en-US" dirty="0"/>
              <a:t>Can ingest ~150GB/per hour</a:t>
            </a:r>
          </a:p>
          <a:p>
            <a:r>
              <a:rPr lang="en-US" dirty="0">
                <a:solidFill>
                  <a:srgbClr val="000000"/>
                </a:solidFill>
              </a:rPr>
              <a:t>I</a:t>
            </a:r>
            <a:r>
              <a:rPr lang="en-US" u="none" strike="noStrike" dirty="0">
                <a:solidFill>
                  <a:srgbClr val="000000"/>
                </a:solidFill>
                <a:effectLst/>
              </a:rPr>
              <a:t>ncremental indexing is fast as batch indexing 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u="none" strike="noStrike" dirty="0">
                <a:solidFill>
                  <a:srgbClr val="000000"/>
                </a:solidFill>
                <a:effectLst/>
              </a:rPr>
              <a:t>index size is approximately 20 to 30 % the size of the text indexed.</a:t>
            </a:r>
            <a:br>
              <a:rPr lang="en-US" u="none" strike="noStrike" dirty="0">
                <a:solidFill>
                  <a:srgbClr val="000000"/>
                </a:solidFill>
                <a:effectLst/>
              </a:rPr>
            </a:br>
            <a:br>
              <a:rPr lang="en-US" u="none" strike="noStrike" dirty="0">
                <a:solidFill>
                  <a:srgbClr val="000000"/>
                </a:solidFill>
                <a:effectLst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806" y="170509"/>
            <a:ext cx="5620925" cy="661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9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uses Lucene: Technologies and Orgs/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SOLR (Used by OMS Operational Insights)</a:t>
            </a:r>
          </a:p>
          <a:p>
            <a:r>
              <a:rPr lang="en-US" dirty="0"/>
              <a:t>Elastic Search (everybody uses this)</a:t>
            </a:r>
          </a:p>
          <a:p>
            <a:r>
              <a:rPr lang="en-US" dirty="0" err="1"/>
              <a:t>CIteSeerX</a:t>
            </a:r>
            <a:endParaRPr lang="en-US" dirty="0"/>
          </a:p>
          <a:p>
            <a:r>
              <a:rPr lang="en-US" dirty="0"/>
              <a:t>Apple</a:t>
            </a:r>
          </a:p>
          <a:p>
            <a:r>
              <a:rPr lang="en-US" dirty="0"/>
              <a:t>7digital (digital media)</a:t>
            </a:r>
          </a:p>
          <a:p>
            <a:r>
              <a:rPr lang="en-US" dirty="0"/>
              <a:t>Comcast</a:t>
            </a:r>
          </a:p>
          <a:p>
            <a:r>
              <a:rPr lang="en-US" dirty="0"/>
              <a:t>Disney</a:t>
            </a:r>
          </a:p>
          <a:p>
            <a:r>
              <a:rPr lang="en-US" dirty="0"/>
              <a:t>Basically everybody either directly or indirectly…</a:t>
            </a:r>
          </a:p>
        </p:txBody>
      </p:sp>
    </p:spTree>
    <p:extLst>
      <p:ext uri="{BB962C8B-B14F-4D97-AF65-F5344CB8AC3E}">
        <p14:creationId xmlns:p14="http://schemas.microsoft.com/office/powerpoint/2010/main" val="914240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Wikipedia…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366" y="1766241"/>
            <a:ext cx="10515600" cy="5091759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effectLst/>
              </a:rPr>
              <a:t>While suitable for any application that requires full text </a:t>
            </a:r>
            <a:r>
              <a:rPr lang="en-US" sz="3200" dirty="0"/>
              <a:t>indexing</a:t>
            </a:r>
            <a:r>
              <a:rPr lang="en-US" sz="3200" dirty="0">
                <a:effectLst/>
              </a:rPr>
              <a:t> and searching capability, Lucene has been widely recognized</a:t>
            </a:r>
            <a:r>
              <a:rPr lang="en-US" sz="3200" baseline="30000" dirty="0">
                <a:effectLst/>
              </a:rPr>
              <a:t> </a:t>
            </a:r>
            <a:r>
              <a:rPr lang="en-US" sz="3200" dirty="0">
                <a:effectLst/>
              </a:rPr>
              <a:t>for its utility in the implementation of </a:t>
            </a:r>
            <a:r>
              <a:rPr lang="en-US" sz="3200" dirty="0"/>
              <a:t>Internet search engines </a:t>
            </a:r>
            <a:r>
              <a:rPr lang="en-US" sz="3200" i="1" dirty="0">
                <a:effectLst/>
              </a:rPr>
              <a:t>and local, single-site searching</a:t>
            </a:r>
            <a:r>
              <a:rPr lang="en-US" sz="3200" dirty="0">
                <a:effectLst/>
              </a:rPr>
              <a:t>.</a:t>
            </a:r>
          </a:p>
          <a:p>
            <a:r>
              <a:rPr lang="en-US" sz="3200" dirty="0">
                <a:effectLst/>
              </a:rPr>
              <a:t>At the core of </a:t>
            </a:r>
            <a:r>
              <a:rPr lang="en-US" sz="3200" dirty="0" err="1">
                <a:effectLst/>
              </a:rPr>
              <a:t>Lucene's</a:t>
            </a:r>
            <a:r>
              <a:rPr lang="en-US" sz="3200" dirty="0">
                <a:effectLst/>
              </a:rPr>
              <a:t> logical architecture is the idea of a </a:t>
            </a:r>
            <a:r>
              <a:rPr lang="en-US" sz="3200" b="1" i="1" dirty="0">
                <a:effectLst/>
              </a:rPr>
              <a:t>document</a:t>
            </a:r>
            <a:r>
              <a:rPr lang="en-US" sz="3200" dirty="0">
                <a:effectLst/>
              </a:rPr>
              <a:t> containing </a:t>
            </a:r>
            <a:r>
              <a:rPr lang="en-US" sz="3200" b="1" i="1" dirty="0">
                <a:effectLst/>
              </a:rPr>
              <a:t>fields</a:t>
            </a:r>
            <a:r>
              <a:rPr lang="en-US" sz="3200" dirty="0">
                <a:effectLst/>
              </a:rPr>
              <a:t> of text. This flexibility allows </a:t>
            </a:r>
            <a:r>
              <a:rPr lang="en-US" sz="3200" dirty="0" err="1">
                <a:effectLst/>
              </a:rPr>
              <a:t>Lucene's</a:t>
            </a:r>
            <a:r>
              <a:rPr lang="en-US" sz="3200" dirty="0">
                <a:effectLst/>
              </a:rPr>
              <a:t> API to be independent of the </a:t>
            </a:r>
            <a:r>
              <a:rPr lang="en-US" sz="3200" i="1" dirty="0"/>
              <a:t>file format</a:t>
            </a:r>
            <a:r>
              <a:rPr lang="en-US" sz="3200" dirty="0">
                <a:effectLst/>
              </a:rPr>
              <a:t>. Text from </a:t>
            </a:r>
            <a:r>
              <a:rPr lang="en-US" sz="3200" dirty="0"/>
              <a:t>PDFs</a:t>
            </a:r>
            <a:r>
              <a:rPr lang="en-US" sz="3200" dirty="0">
                <a:effectLst/>
              </a:rPr>
              <a:t>, </a:t>
            </a:r>
            <a:r>
              <a:rPr lang="en-US" sz="3200" dirty="0"/>
              <a:t>HTML</a:t>
            </a:r>
            <a:r>
              <a:rPr lang="en-US" sz="3200" dirty="0">
                <a:effectLst/>
              </a:rPr>
              <a:t>, </a:t>
            </a:r>
            <a:r>
              <a:rPr lang="en-US" sz="3200" dirty="0"/>
              <a:t>Microsoft Word</a:t>
            </a:r>
            <a:r>
              <a:rPr lang="en-US" sz="3200" dirty="0">
                <a:effectLst/>
              </a:rPr>
              <a:t>, as well as many others can all be indexed as long as their </a:t>
            </a:r>
            <a:r>
              <a:rPr lang="en-US" sz="3200" i="1" dirty="0">
                <a:effectLst/>
              </a:rPr>
              <a:t>textual information can be extracted</a:t>
            </a:r>
            <a:r>
              <a:rPr lang="en-US" sz="3200" dirty="0">
                <a:effectLst/>
              </a:rPr>
              <a:t>.</a:t>
            </a:r>
          </a:p>
          <a:p>
            <a:r>
              <a:rPr lang="en-US" sz="3200" dirty="0">
                <a:effectLst/>
              </a:rPr>
              <a:t>Image indexing is not supported.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59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Lucene Query Language: Keyword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997" y="1646296"/>
            <a:ext cx="10515600" cy="46835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Search for word "­foo­" in the title file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title: foo</a:t>
            </a:r>
          </a:p>
          <a:p>
            <a:pPr marL="0" indent="0">
              <a:buNone/>
            </a:pPr>
            <a:r>
              <a:rPr lang="en-US" sz="2400" dirty="0"/>
              <a:t>Search for phrase "foo bar" in the title field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   title: "foo bar"</a:t>
            </a:r>
          </a:p>
          <a:p>
            <a:pPr marL="0" indent="0">
              <a:buNone/>
            </a:pPr>
            <a:r>
              <a:rPr lang="en-US" sz="2400" dirty="0"/>
              <a:t>Search for phrase "foo bar" in title field AND the phrase "­quick fox" in  body field.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   </a:t>
            </a:r>
            <a:r>
              <a:rPr lang="en-US" sz="2000" b="1" dirty="0" err="1">
                <a:latin typeface="Consolas" panose="020B0609020204030204" pitchFamily="49" charset="0"/>
              </a:rPr>
              <a:t>title­:"foo</a:t>
            </a:r>
            <a:r>
              <a:rPr lang="en-US" sz="2000" b="1" dirty="0">
                <a:latin typeface="Consolas" panose="020B0609020204030204" pitchFamily="49" charset="0"/>
              </a:rPr>
              <a:t> bar" AND </a:t>
            </a:r>
            <a:r>
              <a:rPr lang="en-US" sz="2000" b="1" dirty="0" err="1">
                <a:latin typeface="Consolas" panose="020B0609020204030204" pitchFamily="49" charset="0"/>
              </a:rPr>
              <a:t>body:"quick</a:t>
            </a:r>
            <a:r>
              <a:rPr lang="en-US" sz="2000" b="1" dirty="0">
                <a:latin typeface="Consolas" panose="020B0609020204030204" pitchFamily="49" charset="0"/>
              </a:rPr>
              <a:t> fox"</a:t>
            </a:r>
          </a:p>
          <a:p>
            <a:pPr marL="0" indent="0">
              <a:buNone/>
            </a:pPr>
            <a:r>
              <a:rPr lang="en-US" sz="2400" dirty="0"/>
              <a:t>Search for either the phrase "foo bar" in the title field AND the phrase "­quick fox" in the body field, or the word "­fox­" in the title field.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title:"foo</a:t>
            </a:r>
            <a:r>
              <a:rPr lang="en-US" sz="2000" b="1" dirty="0">
                <a:latin typeface="Consolas" panose="020B0609020204030204" pitchFamily="49" charset="0"/>
              </a:rPr>
              <a:t> bar" AND </a:t>
            </a:r>
            <a:r>
              <a:rPr lang="en-US" sz="2000" b="1" dirty="0" err="1">
                <a:latin typeface="Consolas" panose="020B0609020204030204" pitchFamily="49" charset="0"/>
              </a:rPr>
              <a:t>body:"quick</a:t>
            </a:r>
            <a:r>
              <a:rPr lang="en-US" sz="2000" b="1" dirty="0">
                <a:latin typeface="Consolas" panose="020B0609020204030204" pitchFamily="49" charset="0"/>
              </a:rPr>
              <a:t> fox") OR </a:t>
            </a:r>
            <a:r>
              <a:rPr lang="en-US" sz="2000" b="1" dirty="0" err="1">
                <a:latin typeface="Consolas" panose="020B0609020204030204" pitchFamily="49" charset="0"/>
              </a:rPr>
              <a:t>title:fox</a:t>
            </a: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/>
              <a:t>Search for word "­foo­" and not "­bar­" in the title field.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</a:t>
            </a:r>
            <a:r>
              <a:rPr lang="en-US" sz="2000" b="1" dirty="0" err="1">
                <a:latin typeface="Consolas" panose="020B0609020204030204" pitchFamily="49" charset="0"/>
              </a:rPr>
              <a:t>title:foo</a:t>
            </a:r>
            <a:r>
              <a:rPr lang="en-US" sz="2000" b="1" dirty="0">
                <a:latin typeface="Consolas" panose="020B0609020204030204" pitchFamily="49" charset="0"/>
              </a:rPr>
              <a:t> -</a:t>
            </a:r>
            <a:r>
              <a:rPr lang="en-US" sz="2000" b="1" dirty="0" err="1">
                <a:latin typeface="Consolas" panose="020B0609020204030204" pitchFamily="49" charset="0"/>
              </a:rPr>
              <a:t>title­:bar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37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Lucene Query Language: Wildcard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Search for any word that starts with "­foo­" in the title field.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latin typeface="Consolas" panose="020B0609020204030204" pitchFamily="49" charset="0"/>
              </a:rPr>
              <a:t>title­:foo</a:t>
            </a:r>
            <a:r>
              <a:rPr lang="en-US" sz="2000" b="1" dirty="0">
                <a:latin typeface="Consolas" panose="020B0609020204030204" pitchFamily="49" charset="0"/>
              </a:rPr>
              <a:t>*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/>
              <a:t>Search for any word that starts with "­foo­" and ends with bar in the title field.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latin typeface="Consolas" panose="020B0609020204030204" pitchFamily="49" charset="0"/>
              </a:rPr>
              <a:t>title­:fo­o</a:t>
            </a:r>
            <a:r>
              <a:rPr lang="en-US" sz="2000" b="1" dirty="0">
                <a:latin typeface="Consolas" panose="020B0609020204030204" pitchFamily="49" charset="0"/>
              </a:rPr>
              <a:t>*bar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236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PowerShell Lucene </vt:lpstr>
      <vt:lpstr>Overview</vt:lpstr>
      <vt:lpstr>What is Lucene</vt:lpstr>
      <vt:lpstr>Lucene Glossary</vt:lpstr>
      <vt:lpstr>Lucene Architecture</vt:lpstr>
      <vt:lpstr>Who uses Lucene: Technologies and Orgs/</vt:lpstr>
      <vt:lpstr>From Wikipedia…</vt:lpstr>
      <vt:lpstr>Lucene Query Language: Keyword Matching</vt:lpstr>
      <vt:lpstr>Lucene Query Language: Wildcard Matching</vt:lpstr>
      <vt:lpstr>Demo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Lucene With PowerShell</dc:title>
  <cp:lastModifiedBy>Bruce Payette</cp:lastModifiedBy>
  <cp:revision>4</cp:revision>
  <dcterms:modified xsi:type="dcterms:W3CDTF">2016-05-21T05:50:04Z</dcterms:modified>
</cp:coreProperties>
</file>