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05" r:id="rId4"/>
    <p:sldId id="315" r:id="rId5"/>
    <p:sldId id="317" r:id="rId6"/>
    <p:sldId id="316" r:id="rId7"/>
    <p:sldId id="318" r:id="rId8"/>
    <p:sldId id="319" r:id="rId9"/>
    <p:sldId id="310" r:id="rId10"/>
    <p:sldId id="311" r:id="rId11"/>
    <p:sldId id="302" r:id="rId12"/>
    <p:sldId id="313" r:id="rId13"/>
    <p:sldId id="314" r:id="rId14"/>
    <p:sldId id="320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  <a:srgbClr val="17175D"/>
    <a:srgbClr val="23238D"/>
    <a:srgbClr val="12124A"/>
    <a:srgbClr val="011F51"/>
    <a:srgbClr val="C8E8F7"/>
    <a:srgbClr val="82CEEF"/>
    <a:srgbClr val="FF3300"/>
    <a:srgbClr val="00B4E7"/>
    <a:srgbClr val="00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2773" autoAdjust="0"/>
  </p:normalViewPr>
  <p:slideViewPr>
    <p:cSldViewPr>
      <p:cViewPr varScale="1">
        <p:scale>
          <a:sx n="125" d="100"/>
          <a:sy n="125" d="100"/>
        </p:scale>
        <p:origin x="71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IEEE Standard </a:t>
            </a:r>
            <a:r>
              <a:rPr lang="de-DE" dirty="0" err="1"/>
              <a:t>for</a:t>
            </a:r>
            <a:r>
              <a:rPr lang="de-DE" dirty="0"/>
              <a:t> port-</a:t>
            </a:r>
            <a:r>
              <a:rPr lang="de-DE" dirty="0" err="1"/>
              <a:t>based</a:t>
            </a:r>
            <a:r>
              <a:rPr lang="de-DE" baseline="0" dirty="0"/>
              <a:t> Network Access Control.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Das Institute of Electrical and Electronics Engineers</a:t>
            </a:r>
            <a:endParaRPr lang="de-DE" baseline="0" dirty="0"/>
          </a:p>
          <a:p>
            <a:r>
              <a:rPr lang="de-DE" baseline="0" dirty="0" err="1"/>
              <a:t>Often</a:t>
            </a:r>
            <a:r>
              <a:rPr lang="de-DE" baseline="0" dirty="0"/>
              <a:t> </a:t>
            </a:r>
            <a:r>
              <a:rPr lang="de-DE" baseline="0" dirty="0" err="1"/>
              <a:t>implemented</a:t>
            </a:r>
            <a:r>
              <a:rPr lang="de-DE" baseline="0" dirty="0"/>
              <a:t> in Wireless LANs</a:t>
            </a:r>
          </a:p>
          <a:p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Domain-Environments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existing</a:t>
            </a:r>
            <a:r>
              <a:rPr lang="de-DE" baseline="0" dirty="0"/>
              <a:t> PKI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1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rchestrator_reviewed.mp4" TargetMode="External"/><Relationship Id="rId2" Type="http://schemas.openxmlformats.org/officeDocument/2006/relationships/hyperlink" Target="ServiceManager.mp4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Aruba_reviewed.mp4" TargetMode="External"/><Relationship Id="rId4" Type="http://schemas.openxmlformats.org/officeDocument/2006/relationships/hyperlink" Target="OpenISEwithScript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7772400" cy="2304256"/>
          </a:xfrm>
        </p:spPr>
        <p:txBody>
          <a:bodyPr/>
          <a:lstStyle/>
          <a:p>
            <a:r>
              <a:rPr lang="de-DE" dirty="0"/>
              <a:t>System Center,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and</a:t>
            </a:r>
            <a:br>
              <a:rPr lang="de-DE" dirty="0"/>
            </a:br>
            <a:r>
              <a:rPr lang="de-DE" dirty="0"/>
              <a:t>802.1X NAC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Christian Lehrer @</a:t>
            </a:r>
            <a:r>
              <a:rPr lang="de-DE" dirty="0" err="1"/>
              <a:t>chri_tea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5035" y="3786277"/>
            <a:ext cx="7772400" cy="935038"/>
          </a:xfrm>
        </p:spPr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easy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802.1X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it.</a:t>
            </a:r>
          </a:p>
          <a:p>
            <a:r>
              <a:rPr lang="de-DE" dirty="0"/>
              <a:t>User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portals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.</a:t>
            </a:r>
          </a:p>
          <a:p>
            <a:r>
              <a:rPr lang="de-DE" dirty="0"/>
              <a:t>APIs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Christian Lehrer</a:t>
            </a:r>
          </a:p>
          <a:p>
            <a:r>
              <a:rPr lang="de-DE" dirty="0"/>
              <a:t>System </a:t>
            </a:r>
            <a:r>
              <a:rPr lang="de-DE" dirty="0" err="1"/>
              <a:t>Architect</a:t>
            </a:r>
            <a:r>
              <a:rPr lang="de-DE" dirty="0"/>
              <a:t> at Diehl Controls</a:t>
            </a:r>
          </a:p>
          <a:p>
            <a:endParaRPr lang="de-DE" dirty="0"/>
          </a:p>
          <a:p>
            <a:r>
              <a:rPr lang="de-DE" dirty="0"/>
              <a:t>Twitter.com/</a:t>
            </a:r>
            <a:r>
              <a:rPr lang="de-DE" dirty="0" err="1"/>
              <a:t>chri_tea</a:t>
            </a:r>
            <a:endParaRPr lang="de-DE" dirty="0"/>
          </a:p>
          <a:p>
            <a:r>
              <a:rPr lang="de-DE" dirty="0"/>
              <a:t>www.christianlehrer.com</a:t>
            </a:r>
          </a:p>
          <a:p>
            <a:endParaRPr lang="de-DE" dirty="0"/>
          </a:p>
          <a:p>
            <a:r>
              <a:rPr lang="de-DE" dirty="0" err="1"/>
              <a:t>PowerShell</a:t>
            </a:r>
            <a:r>
              <a:rPr lang="de-DE" dirty="0"/>
              <a:t> Usergroup Southern Germany</a:t>
            </a:r>
          </a:p>
          <a:p>
            <a:r>
              <a:rPr lang="de-DE" dirty="0"/>
              <a:t>www.powershell-ug.com 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9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802.1X </a:t>
            </a:r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 err="1"/>
              <a:t>Shortcomings</a:t>
            </a:r>
            <a:endParaRPr lang="de-DE" dirty="0"/>
          </a:p>
          <a:p>
            <a:pPr lvl="1"/>
            <a:r>
              <a:rPr lang="de-DE" dirty="0"/>
              <a:t>MAC-Bypass</a:t>
            </a:r>
          </a:p>
          <a:p>
            <a:pPr lvl="1"/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endParaRPr lang="de-DE" dirty="0"/>
          </a:p>
          <a:p>
            <a:pPr lvl="1"/>
            <a:r>
              <a:rPr lang="de-DE" dirty="0"/>
              <a:t>Demo</a:t>
            </a:r>
          </a:p>
          <a:p>
            <a:pPr lvl="1"/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100000">
              <a:srgbClr val="011F51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IEEE* </a:t>
            </a:r>
            <a:r>
              <a:rPr lang="de-DE" dirty="0"/>
              <a:t>802.1X – </a:t>
            </a:r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53650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2" y="2312854"/>
            <a:ext cx="1293145" cy="93717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5" y="2232596"/>
            <a:ext cx="678469" cy="56259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6461" y="175202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Supplicant</a:t>
            </a:r>
            <a:endParaRPr lang="de-DE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051720" y="2512262"/>
            <a:ext cx="1224136" cy="0"/>
          </a:xfrm>
          <a:prstGeom prst="straightConnector1">
            <a:avLst/>
          </a:prstGeom>
          <a:ln w="47625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38188" r="3932" b="38187"/>
          <a:stretch/>
        </p:blipFill>
        <p:spPr>
          <a:xfrm>
            <a:off x="3350863" y="2312854"/>
            <a:ext cx="1944216" cy="39881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063652" y="1753529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Authenticator</a:t>
            </a:r>
            <a:endParaRPr lang="de-DE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7" b="19376"/>
          <a:stretch/>
        </p:blipFill>
        <p:spPr>
          <a:xfrm>
            <a:off x="3478483" y="4011226"/>
            <a:ext cx="1688976" cy="872621"/>
          </a:xfrm>
          <a:prstGeom prst="rect">
            <a:avLst/>
          </a:prstGeom>
        </p:spPr>
      </p:pic>
      <p:sp>
        <p:nvSpPr>
          <p:cNvPr id="19" name="Freihandform 18"/>
          <p:cNvSpPr/>
          <p:nvPr/>
        </p:nvSpPr>
        <p:spPr bwMode="auto">
          <a:xfrm>
            <a:off x="3602916" y="2775274"/>
            <a:ext cx="454246" cy="1136844"/>
          </a:xfrm>
          <a:custGeom>
            <a:avLst/>
            <a:gdLst>
              <a:gd name="connsiteX0" fmla="*/ 1005518 w 1005518"/>
              <a:gd name="connsiteY0" fmla="*/ 0 h 2047285"/>
              <a:gd name="connsiteX1" fmla="*/ 2106 w 1005518"/>
              <a:gd name="connsiteY1" fmla="*/ 979136 h 2047285"/>
              <a:gd name="connsiteX2" fmla="*/ 746573 w 1005518"/>
              <a:gd name="connsiteY2" fmla="*/ 2047285 h 204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518" h="2047285">
                <a:moveTo>
                  <a:pt x="1005518" y="0"/>
                </a:moveTo>
                <a:cubicBezTo>
                  <a:pt x="525390" y="318961"/>
                  <a:pt x="45263" y="637922"/>
                  <a:pt x="2106" y="979136"/>
                </a:cubicBezTo>
                <a:cubicBezTo>
                  <a:pt x="-41052" y="1320350"/>
                  <a:pt x="591476" y="1876004"/>
                  <a:pt x="746573" y="2047285"/>
                </a:cubicBezTo>
              </a:path>
            </a:pathLst>
          </a:cu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 rot="10800000">
            <a:off x="4344877" y="2775273"/>
            <a:ext cx="454246" cy="1136843"/>
          </a:xfrm>
          <a:custGeom>
            <a:avLst/>
            <a:gdLst>
              <a:gd name="connsiteX0" fmla="*/ 1005518 w 1005518"/>
              <a:gd name="connsiteY0" fmla="*/ 0 h 2047285"/>
              <a:gd name="connsiteX1" fmla="*/ 2106 w 1005518"/>
              <a:gd name="connsiteY1" fmla="*/ 979136 h 2047285"/>
              <a:gd name="connsiteX2" fmla="*/ 746573 w 1005518"/>
              <a:gd name="connsiteY2" fmla="*/ 2047285 h 204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518" h="2047285">
                <a:moveTo>
                  <a:pt x="1005518" y="0"/>
                </a:moveTo>
                <a:cubicBezTo>
                  <a:pt x="525390" y="318961"/>
                  <a:pt x="45263" y="637922"/>
                  <a:pt x="2106" y="979136"/>
                </a:cubicBezTo>
                <a:cubicBezTo>
                  <a:pt x="-41052" y="1320350"/>
                  <a:pt x="591476" y="1876004"/>
                  <a:pt x="746573" y="2047285"/>
                </a:cubicBezTo>
              </a:path>
            </a:pathLst>
          </a:custGeom>
          <a:noFill/>
          <a:ln w="476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345506" y="5086306"/>
            <a:ext cx="395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Authentication Server</a:t>
            </a:r>
          </a:p>
          <a:p>
            <a:pPr algn="ctr"/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RADIUS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391918" y="20136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1.</a:t>
            </a:r>
            <a:endParaRPr lang="de-DE" sz="1000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104315" y="30881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2.</a:t>
            </a:r>
            <a:endParaRPr lang="de-DE" sz="1000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879124" y="30881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3.</a:t>
            </a:r>
            <a:endParaRPr lang="de-DE" sz="1000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 bwMode="auto">
          <a:xfrm>
            <a:off x="5364088" y="2536851"/>
            <a:ext cx="1512168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878013" y="20568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4.</a:t>
            </a:r>
            <a:endParaRPr lang="de-DE" sz="1000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7" b="28862"/>
          <a:stretch/>
        </p:blipFill>
        <p:spPr>
          <a:xfrm>
            <a:off x="6094040" y="3055967"/>
            <a:ext cx="2438400" cy="468992"/>
          </a:xfrm>
          <a:prstGeom prst="rect">
            <a:avLst/>
          </a:prstGeom>
        </p:spPr>
      </p:pic>
      <p:pic>
        <p:nvPicPr>
          <p:cNvPr id="9216" name="Grafik 92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2750" r="12201" b="2750"/>
          <a:stretch/>
        </p:blipFill>
        <p:spPr>
          <a:xfrm>
            <a:off x="6809184" y="3897650"/>
            <a:ext cx="1008112" cy="986197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stCxn id="4" idx="2"/>
          </p:cNvCxnSpPr>
          <p:nvPr/>
        </p:nvCxnSpPr>
        <p:spPr bwMode="auto">
          <a:xfrm flipH="1">
            <a:off x="7313239" y="2795187"/>
            <a:ext cx="1" cy="325108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9216" idx="0"/>
          </p:cNvCxnSpPr>
          <p:nvPr/>
        </p:nvCxnSpPr>
        <p:spPr bwMode="auto">
          <a:xfrm>
            <a:off x="7313240" y="3524959"/>
            <a:ext cx="0" cy="372691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933145" y="1752904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Company</a:t>
            </a:r>
            <a:r>
              <a: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network</a:t>
            </a:r>
            <a:endParaRPr lang="de-DE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50648" y="31880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with</a:t>
            </a:r>
            <a:r>
              <a:rPr lang="de-DE" sz="1400" dirty="0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Computer </a:t>
            </a:r>
          </a:p>
          <a:p>
            <a:pPr algn="ctr"/>
            <a:r>
              <a:rPr lang="de-DE" sz="1400" dirty="0" err="1">
                <a:solidFill>
                  <a:srgbClr val="01245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Certificate</a:t>
            </a:r>
            <a:endParaRPr lang="de-DE" sz="1400" dirty="0">
              <a:solidFill>
                <a:srgbClr val="0124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 bwMode="auto">
          <a:xfrm>
            <a:off x="2051720" y="2636912"/>
            <a:ext cx="12241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 bwMode="auto">
          <a:xfrm>
            <a:off x="2051720" y="2636912"/>
            <a:ext cx="1224136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flipH="1">
            <a:off x="369247" y="6453336"/>
            <a:ext cx="479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effectLst/>
                <a:latin typeface="Arial" charset="0"/>
              </a:rPr>
              <a:t>* Institute of Electrical and Electronics Engineers</a:t>
            </a:r>
            <a:endParaRPr lang="de-DE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 animBg="1"/>
      <p:bldP spid="23" grpId="0" animBg="1"/>
      <p:bldP spid="24" grpId="0"/>
      <p:bldP spid="25" grpId="0"/>
      <p:bldP spid="26" grpId="0"/>
      <p:bldP spid="27" grpId="0"/>
      <p:bldP spid="32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802.1X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VLAN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supplicant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RADIUS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supplicant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r>
              <a:rPr lang="de-DE" dirty="0"/>
              <a:t>Knowledge –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where</a:t>
            </a:r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ports</a:t>
            </a:r>
            <a:r>
              <a:rPr lang="de-DE" dirty="0"/>
              <a:t> in </a:t>
            </a:r>
            <a:r>
              <a:rPr lang="de-DE" dirty="0" err="1"/>
              <a:t>meeting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 etc.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Shortcomings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802.1X </a:t>
            </a:r>
            <a:r>
              <a:rPr lang="de-DE" dirty="0" err="1"/>
              <a:t>Cert-based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Devices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handle </a:t>
            </a:r>
            <a:r>
              <a:rPr lang="de-DE" dirty="0" err="1"/>
              <a:t>certificates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Old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/>
              <a:t>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Mulifunction</a:t>
            </a:r>
            <a:r>
              <a:rPr lang="de-DE" dirty="0"/>
              <a:t> </a:t>
            </a:r>
            <a:r>
              <a:rPr lang="de-DE" dirty="0" err="1"/>
              <a:t>printers</a:t>
            </a:r>
            <a:endParaRPr lang="de-DE" dirty="0"/>
          </a:p>
          <a:p>
            <a:pPr lvl="1"/>
            <a:r>
              <a:rPr lang="de-DE" dirty="0"/>
              <a:t>IP-</a:t>
            </a:r>
            <a:r>
              <a:rPr lang="de-DE" dirty="0" err="1"/>
              <a:t>phones</a:t>
            </a:r>
            <a:endParaRPr lang="de-DE" dirty="0"/>
          </a:p>
          <a:p>
            <a:pPr marL="5715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8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802.1X MAC-Bypass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„MAC-Bypass“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registered </a:t>
            </a:r>
            <a:r>
              <a:rPr lang="de-DE" dirty="0" err="1"/>
              <a:t>with</a:t>
            </a:r>
            <a:r>
              <a:rPr lang="de-DE" dirty="0"/>
              <a:t> MAC-</a:t>
            </a:r>
            <a:r>
              <a:rPr lang="de-DE" dirty="0" err="1"/>
              <a:t>adress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RADIUS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Contra MAC-Bypass:</a:t>
            </a:r>
          </a:p>
          <a:p>
            <a:r>
              <a:rPr lang="de-DE" dirty="0" err="1"/>
              <a:t>busy</a:t>
            </a:r>
            <a:r>
              <a:rPr lang="de-DE" dirty="0"/>
              <a:t> </a:t>
            </a:r>
            <a:r>
              <a:rPr lang="de-DE" dirty="0" err="1"/>
              <a:t>hepldesk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marL="5715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802.1X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60851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End User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Orchestrator</a:t>
            </a:r>
            <a:r>
              <a:rPr lang="de-DE" dirty="0"/>
              <a:t> &amp; </a:t>
            </a:r>
            <a:r>
              <a:rPr lang="de-DE" dirty="0" err="1"/>
              <a:t>PowerShell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ARUBA </a:t>
            </a:r>
            <a:r>
              <a:rPr lang="de-DE" dirty="0" err="1"/>
              <a:t>Clearpass</a:t>
            </a:r>
            <a:r>
              <a:rPr lang="de-DE" dirty="0"/>
              <a:t> API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60789"/>
            <a:ext cx="2400933" cy="624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2754474"/>
            <a:ext cx="2400933" cy="68933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85" y="3813032"/>
            <a:ext cx="2743200" cy="7680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670484" y="2277394"/>
            <a:ext cx="364202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+</a:t>
            </a:r>
            <a:endParaRPr lang="de-DE" sz="1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70484" y="32898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+</a:t>
            </a:r>
            <a:endParaRPr lang="de-DE" sz="1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96" y="4926363"/>
            <a:ext cx="1469578" cy="110218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670484" y="44599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=</a:t>
            </a:r>
            <a:endParaRPr lang="de-DE" sz="1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$</a:t>
            </a:r>
            <a:r>
              <a:rPr lang="de-DE" dirty="0" err="1"/>
              <a:t>Audience</a:t>
            </a:r>
            <a:r>
              <a:rPr lang="de-DE" dirty="0"/>
              <a:t> = </a:t>
            </a:r>
            <a:r>
              <a:rPr lang="de-DE" dirty="0" err="1"/>
              <a:t>Get-Audience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($</a:t>
            </a:r>
            <a:r>
              <a:rPr lang="de-DE" dirty="0" err="1"/>
              <a:t>Audience.status</a:t>
            </a:r>
            <a:r>
              <a:rPr lang="de-DE" dirty="0"/>
              <a:t> –</a:t>
            </a:r>
            <a:r>
              <a:rPr lang="de-DE" dirty="0" err="1"/>
              <a:t>eq</a:t>
            </a:r>
            <a:r>
              <a:rPr lang="de-DE" dirty="0"/>
              <a:t> ‘</a:t>
            </a:r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asleep</a:t>
            </a:r>
            <a:r>
              <a:rPr lang="de-DE" dirty="0"/>
              <a:t>‘) {</a:t>
            </a:r>
          </a:p>
          <a:p>
            <a:r>
              <a:rPr lang="de-DE" dirty="0"/>
              <a:t>Set-</a:t>
            </a:r>
            <a:r>
              <a:rPr lang="de-DE" dirty="0" err="1"/>
              <a:t>Audience</a:t>
            </a:r>
            <a:r>
              <a:rPr lang="de-DE" dirty="0"/>
              <a:t> –Status </a:t>
            </a:r>
            <a:r>
              <a:rPr lang="de-DE" dirty="0" err="1"/>
              <a:t>awake</a:t>
            </a:r>
            <a:r>
              <a:rPr lang="de-DE" dirty="0"/>
              <a:t> –Force }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Video Self Service Portal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  <a:hlinkClick r:id="rId2" action="ppaction://hlinkfile"/>
              </a:rPr>
              <a:t>ServiceManager.mp4</a:t>
            </a: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Video Orchestrator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  <a:hlinkClick r:id="rId3" action="ppaction://hlinkfile"/>
              </a:rPr>
              <a:t>Orchestrator_reviewed.mp4</a:t>
            </a: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PowerShell script to create XML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  <a:hlinkClick r:id="rId4" action="ppaction://hlinkfile"/>
              </a:rPr>
              <a:t>CreateNACDevices.xml</a:t>
            </a: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Video ARUBA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Clearpass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  <a:hlinkClick r:id="rId5" action="ppaction://hlinkfile"/>
              </a:rPr>
              <a:t>Aruba_reviewed.mp4</a:t>
            </a: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339</Words>
  <Application>Microsoft Office PowerPoint</Application>
  <PresentationFormat>Bildschirmpräsentation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System Center, PowerShell and 802.1X NAC</vt:lpstr>
      <vt:lpstr>Agenda</vt:lpstr>
      <vt:lpstr>IEEE* 802.1X – Overview </vt:lpstr>
      <vt:lpstr>Benefits of 802.1X</vt:lpstr>
      <vt:lpstr>Shortcomings of 802.1X Cert-based</vt:lpstr>
      <vt:lpstr>802.1X MAC-Bypass</vt:lpstr>
      <vt:lpstr>802.1X automated device registration </vt:lpstr>
      <vt:lpstr>Demo</vt:lpstr>
      <vt:lpstr>PowerPoint-Präsentation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Christian Lehrer</dc:creator>
  <dc:description>(C) Dr. Tobias Weltner</dc:description>
  <cp:lastModifiedBy>Christian Lehrer</cp:lastModifiedBy>
  <cp:revision>177</cp:revision>
  <dcterms:created xsi:type="dcterms:W3CDTF">2007-07-20T07:41:41Z</dcterms:created>
  <dcterms:modified xsi:type="dcterms:W3CDTF">2016-04-22T06:37:54Z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