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09" r:id="rId3"/>
    <p:sldId id="305" r:id="rId4"/>
    <p:sldId id="317" r:id="rId5"/>
    <p:sldId id="319" r:id="rId6"/>
    <p:sldId id="321" r:id="rId7"/>
    <p:sldId id="324" r:id="rId8"/>
    <p:sldId id="329" r:id="rId9"/>
    <p:sldId id="330" r:id="rId10"/>
    <p:sldId id="333" r:id="rId11"/>
    <p:sldId id="336" r:id="rId12"/>
    <p:sldId id="337" r:id="rId13"/>
    <p:sldId id="338" r:id="rId14"/>
    <p:sldId id="302" r:id="rId15"/>
    <p:sldId id="314" r:id="rId16"/>
    <p:sldId id="339" r:id="rId17"/>
    <p:sldId id="341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9652" autoAdjust="0"/>
  </p:normalViewPr>
  <p:slideViewPr>
    <p:cSldViewPr>
      <p:cViewPr varScale="1">
        <p:scale>
          <a:sx n="70" d="100"/>
          <a:sy n="7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not the official Active Directory (RSAT-AD-PowerShell) </a:t>
            </a:r>
            <a:r>
              <a:rPr lang="en-US" dirty="0" err="1" smtClean="0"/>
              <a:t>cmdlets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For offense, we want something: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PowerShell version 2.0 compliant</a:t>
            </a:r>
          </a:p>
          <a:p>
            <a:r>
              <a:rPr lang="en-US" dirty="0" smtClean="0"/>
              <a:t>    Fully self-contained with no dependencies</a:t>
            </a:r>
          </a:p>
          <a:p>
            <a:r>
              <a:rPr lang="en-US" dirty="0" smtClean="0"/>
              <a:t>    Usable without any installation</a:t>
            </a:r>
          </a:p>
          <a:p>
            <a:endParaRPr lang="en-US" dirty="0" smtClean="0"/>
          </a:p>
          <a:p>
            <a:r>
              <a:rPr lang="en-US" dirty="0" smtClean="0"/>
              <a:t>Think of PowerView</a:t>
            </a:r>
            <a:r>
              <a:rPr lang="en-US" baseline="0" dirty="0" smtClean="0"/>
              <a:t> </a:t>
            </a:r>
            <a:r>
              <a:rPr lang="en-US" dirty="0" smtClean="0"/>
              <a:t>as a version 2.0 replacement</a:t>
            </a:r>
            <a:r>
              <a:rPr lang="en-US" baseline="0" dirty="0" smtClean="0"/>
              <a:t> for the AD </a:t>
            </a:r>
            <a:r>
              <a:rPr lang="en-US" baseline="0" dirty="0" err="1" smtClean="0"/>
              <a:t>cmdlets</a:t>
            </a:r>
            <a:endParaRPr lang="en-US" baseline="0" dirty="0" smtClean="0"/>
          </a:p>
          <a:p>
            <a:r>
              <a:rPr lang="en-US" baseline="0" dirty="0" smtClean="0"/>
              <a:t>    combined with offensive-oriented cmdlet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57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7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Phinea</a:t>
            </a:r>
            <a:r>
              <a:rPr lang="en-US" baseline="0" dirty="0" smtClean="0"/>
              <a:t>s is the person who took down </a:t>
            </a:r>
            <a:r>
              <a:rPr lang="en-US" baseline="0" dirty="0" err="1" smtClean="0"/>
              <a:t>HackingTeam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5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Pre-elevated introduces some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49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 </a:t>
            </a:r>
            <a:r>
              <a:rPr lang="en-US" dirty="0" err="1" smtClean="0"/>
              <a:t>PSReflect</a:t>
            </a:r>
            <a:r>
              <a:rPr lang="en-US" dirty="0" smtClean="0"/>
              <a:t> in PowerView because of its simplicity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Show PowerView source,</a:t>
            </a:r>
            <a:r>
              <a:rPr lang="en-US" baseline="0" dirty="0" smtClean="0"/>
              <a:t> and Get-</a:t>
            </a:r>
            <a:r>
              <a:rPr lang="en-US" baseline="0" dirty="0" err="1" smtClean="0"/>
              <a:t>NetSession</a:t>
            </a:r>
            <a:r>
              <a:rPr lang="en-US" baseline="0" dirty="0" smtClean="0"/>
              <a:t>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Invoke-</a:t>
            </a:r>
            <a:r>
              <a:rPr lang="en-US" baseline="0" dirty="0" err="1" smtClean="0"/>
              <a:t>UserHunter</a:t>
            </a:r>
            <a:r>
              <a:rPr lang="en-US" baseline="0" dirty="0" smtClean="0"/>
              <a:t> </a:t>
            </a:r>
            <a:r>
              <a:rPr lang="en-US" dirty="0" smtClean="0"/>
              <a:t>and all of its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49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INCREDIBLY useful from an offensive perspective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Originally built because of the KB2871997 “pass the hash” patch</a:t>
            </a:r>
          </a:p>
          <a:p>
            <a:r>
              <a:rPr lang="en-US" baseline="0" dirty="0" smtClean="0"/>
              <a:t>    so we could enumerate the RID-500 account and whether we could reuse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DEMO- Get-</a:t>
            </a:r>
            <a:r>
              <a:rPr lang="en-US" baseline="0" dirty="0" err="1" smtClean="0"/>
              <a:t>NetLocalGroup</a:t>
            </a:r>
            <a:r>
              <a:rPr lang="en-US" baseline="0" dirty="0" smtClean="0"/>
              <a:t> and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DEMO- walk through </a:t>
            </a:r>
            <a:r>
              <a:rPr lang="en-US" dirty="0" smtClean="0"/>
              <a:t>Find-</a:t>
            </a:r>
            <a:r>
              <a:rPr lang="en-US" dirty="0" err="1" smtClean="0"/>
              <a:t>GPOLocation</a:t>
            </a:r>
            <a:endParaRPr lang="en-US" dirty="0" smtClean="0"/>
          </a:p>
          <a:p>
            <a:endParaRPr lang="en-US" baseline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Resolves a user/group’s SID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Builds a list SIDs the target is a part of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Uses </a:t>
            </a:r>
            <a:r>
              <a:rPr lang="en-US" sz="1200" b="1" dirty="0" smtClean="0"/>
              <a:t>Get-</a:t>
            </a:r>
            <a:r>
              <a:rPr lang="en-US" sz="1200" b="1" dirty="0" err="1" smtClean="0"/>
              <a:t>NetGPOGroup</a:t>
            </a:r>
            <a:r>
              <a:rPr lang="en-US" sz="1200" dirty="0" smtClean="0"/>
              <a:t> to pull GPOs that set “Restricted Groups” or </a:t>
            </a:r>
            <a:r>
              <a:rPr lang="en-US" sz="1200" dirty="0" err="1" smtClean="0"/>
              <a:t>groups.xml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Matches the target SID list to the queried GPO SID list to enumerate all GPOs the target is applied 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Enumerates all OUs/sites and applicable GPO GUIDs that are applied through </a:t>
            </a:r>
            <a:r>
              <a:rPr lang="en-US" sz="1200" dirty="0" err="1" smtClean="0"/>
              <a:t>GPLink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Queries for all computers in target OUs/sites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may audit if</a:t>
            </a:r>
            <a:r>
              <a:rPr lang="en-US" baseline="0" dirty="0" smtClean="0"/>
              <a:t> someone’s added to a group, but not the ACL for that group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this matters-</a:t>
            </a:r>
          </a:p>
          <a:p>
            <a:endParaRPr lang="en-US" dirty="0" smtClean="0"/>
          </a:p>
          <a:p>
            <a:r>
              <a:rPr lang="en-US" dirty="0" smtClean="0"/>
              <a:t>Red teams often compromise accounts/machines in a domain trusted by their actual target</a:t>
            </a:r>
          </a:p>
          <a:p>
            <a:endParaRPr lang="en-US" dirty="0" smtClean="0"/>
          </a:p>
          <a:p>
            <a:r>
              <a:rPr lang="en-US" dirty="0" smtClean="0"/>
              <a:t>This allows operators to exploit these existing trust relationships to achieve their end goal</a:t>
            </a:r>
          </a:p>
          <a:p>
            <a:endParaRPr lang="en-US" dirty="0" smtClean="0"/>
          </a:p>
          <a:p>
            <a:r>
              <a:rPr lang="en-US" dirty="0" smtClean="0"/>
              <a:t>DEMO: domain trusts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58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Active Directory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Will Schroeder (@harmj0y)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With PowerShell!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organizations properly audit AD ACLs or alert on their alteration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Almost every organization has some kind of misconfiguration SOMEWHERE in the object access rights in their domain structure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also a great candidate place for ‘sneaky’ persistence!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 smtClean="0"/>
              <a:t>Active Directory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Trusts allow separate domains to form inter-connected relationships</a:t>
            </a:r>
          </a:p>
          <a:p>
            <a:pPr marL="742950" lvl="2" indent="-342900">
              <a:buFontTx/>
              <a:buChar char="•"/>
            </a:pPr>
            <a:r>
              <a:rPr lang="en" dirty="0"/>
              <a:t>Often utilized during acquisitions (i.e. forest trusts or cross-link trusts</a:t>
            </a:r>
            <a:r>
              <a:rPr lang="en" dirty="0" smtClean="0"/>
              <a:t>)</a:t>
            </a:r>
            <a:endParaRPr lang="en-US" dirty="0" smtClean="0"/>
          </a:p>
          <a:p>
            <a:pPr marL="400050" lvl="2" indent="0">
              <a:buNone/>
            </a:pPr>
            <a:endParaRPr lang="en" sz="1800" dirty="0"/>
          </a:p>
          <a:p>
            <a:pPr lvl="0"/>
            <a:r>
              <a:rPr lang="en" dirty="0"/>
              <a:t>A trust just </a:t>
            </a:r>
            <a:r>
              <a:rPr lang="en" b="1" dirty="0"/>
              <a:t>links up the authentication systems of two domains</a:t>
            </a:r>
            <a:r>
              <a:rPr lang="en" dirty="0"/>
              <a:t> and allows authentication traffic to flow between them</a:t>
            </a:r>
          </a:p>
          <a:p>
            <a:pPr lvl="1"/>
            <a:r>
              <a:rPr lang="en-US" dirty="0" smtClean="0"/>
              <a:t>Allows </a:t>
            </a:r>
            <a:r>
              <a:rPr lang="en" dirty="0" smtClean="0"/>
              <a:t>for </a:t>
            </a:r>
            <a:r>
              <a:rPr lang="en" dirty="0"/>
              <a:t>the possibility of privileged access between domains, but doesn’t guarantee it*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 smtClean="0"/>
              <a:t>Domain Trusts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Mimikatz Golden Tickets now accept </a:t>
            </a:r>
            <a:r>
              <a:rPr lang="en-US" dirty="0" err="1"/>
              <a:t>SidHistories</a:t>
            </a:r>
            <a:r>
              <a:rPr lang="en-US" dirty="0"/>
              <a:t> though the new /</a:t>
            </a:r>
            <a:r>
              <a:rPr lang="en-US" dirty="0" err="1"/>
              <a:t>sids</a:t>
            </a:r>
            <a:r>
              <a:rPr lang="en-US" dirty="0"/>
              <a:t>:&lt;X&gt; argument</a:t>
            </a:r>
          </a:p>
          <a:p>
            <a:endParaRPr lang="en-US" sz="1400" dirty="0"/>
          </a:p>
          <a:p>
            <a:r>
              <a:rPr lang="en-US" dirty="0"/>
              <a:t>If you compromise a DC in a child domain, you can create a golden ticket with the “Enterprise Admins” in the </a:t>
            </a:r>
            <a:r>
              <a:rPr lang="en-US" dirty="0" smtClean="0"/>
              <a:t>SID history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This can let you compromise the parent domain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 FOREST is the trust boundary, not the domain!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" dirty="0"/>
              <a:t>Sidenote: The Mimikatz Trustpocalypse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lot of overlap between offensive engagements and legitimate domain administration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You can find where users are logged in WITHOUT elevated domain privileges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You can enumerate the local users of a remote machine WITHOUT elevated domain privileges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Domain trusts can easily be enumerated, visualized, and abused with PowerView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en-US" dirty="0" smtClean="0"/>
              <a:t>Will Schroeder (@harmj0y)</a:t>
            </a:r>
          </a:p>
          <a:p>
            <a:pPr lvl="1"/>
            <a:r>
              <a:rPr lang="en-US" dirty="0" smtClean="0"/>
              <a:t>http://blog.harmj0y.net | will [at] harmj0y.net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Security researcher and red teamer for Veris Group‘s Adaptive Threat Division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Offensive open-source developer:</a:t>
            </a:r>
          </a:p>
          <a:p>
            <a:pPr lvl="1"/>
            <a:r>
              <a:rPr lang="en-US" dirty="0" smtClean="0"/>
              <a:t>Veil-Evasion, Empire, </a:t>
            </a:r>
            <a:r>
              <a:rPr lang="en-US" dirty="0" err="1" smtClean="0"/>
              <a:t>PowerSploit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Recent Microsoft CDM/PowerShell MVP</a:t>
            </a:r>
          </a:p>
          <a:p>
            <a:endParaRPr lang="en-US" sz="1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6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The Mimikatz </a:t>
            </a:r>
            <a:r>
              <a:rPr lang="en" dirty="0" smtClean="0"/>
              <a:t>Trustpocalypse</a:t>
            </a:r>
            <a:r>
              <a:rPr lang="en-US" dirty="0" smtClean="0"/>
              <a:t> brought to you by:</a:t>
            </a:r>
          </a:p>
          <a:p>
            <a:pPr lvl="1"/>
            <a:r>
              <a:rPr lang="en-US" dirty="0" smtClean="0"/>
              <a:t>Benjamin </a:t>
            </a:r>
            <a:r>
              <a:rPr lang="en-US" dirty="0" err="1" smtClean="0"/>
              <a:t>Delpy</a:t>
            </a:r>
            <a:r>
              <a:rPr lang="en-US" dirty="0" smtClean="0"/>
              <a:t> (@</a:t>
            </a:r>
            <a:r>
              <a:rPr lang="en-US" dirty="0" err="1" smtClean="0"/>
              <a:t>gentilkiwi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Sean </a:t>
            </a:r>
            <a:r>
              <a:rPr lang="en-US" dirty="0" err="1" smtClean="0"/>
              <a:t>Metacalf</a:t>
            </a:r>
            <a:r>
              <a:rPr lang="en-US" dirty="0"/>
              <a:t> (@</a:t>
            </a:r>
            <a:r>
              <a:rPr lang="en-US" dirty="0" smtClean="0"/>
              <a:t>pyrotek3) - http://</a:t>
            </a:r>
            <a:r>
              <a:rPr lang="en-US" dirty="0" err="1" smtClean="0"/>
              <a:t>adsecurity.org</a:t>
            </a:r>
            <a:endParaRPr lang="en-US" dirty="0" smtClean="0"/>
          </a:p>
          <a:p>
            <a:r>
              <a:rPr lang="en-US" dirty="0" smtClean="0"/>
              <a:t>My Active Directory background brought to you by:</a:t>
            </a:r>
          </a:p>
          <a:p>
            <a:pPr lvl="1"/>
            <a:r>
              <a:rPr lang="en-US" dirty="0"/>
              <a:t>Carlos Perez (@</a:t>
            </a:r>
            <a:r>
              <a:rPr lang="en-US" dirty="0" err="1" smtClean="0"/>
              <a:t>darkoperator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Sean </a:t>
            </a:r>
            <a:r>
              <a:rPr lang="en-US" dirty="0" smtClean="0"/>
              <a:t>Metcalf </a:t>
            </a:r>
            <a:r>
              <a:rPr lang="en-US" dirty="0"/>
              <a:t>(@pyrotek3) - http://</a:t>
            </a:r>
            <a:r>
              <a:rPr lang="en-US" dirty="0" err="1" smtClean="0"/>
              <a:t>adsecurity.org</a:t>
            </a:r>
            <a:endParaRPr lang="en-US" dirty="0"/>
          </a:p>
          <a:p>
            <a:r>
              <a:rPr lang="en-US" dirty="0" smtClean="0"/>
              <a:t>Get PowerView: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PowerShellMafia</a:t>
            </a:r>
            <a:r>
              <a:rPr lang="en-US" dirty="0"/>
              <a:t>/</a:t>
            </a:r>
            <a:r>
              <a:rPr lang="en-US" dirty="0" err="1"/>
              <a:t>PowerSploit</a:t>
            </a:r>
            <a:r>
              <a:rPr lang="en-US" dirty="0"/>
              <a:t>/blob/</a:t>
            </a:r>
            <a:r>
              <a:rPr lang="en-US" dirty="0" err="1"/>
              <a:t>dev</a:t>
            </a:r>
            <a:r>
              <a:rPr lang="en-US" dirty="0"/>
              <a:t>/Recon/</a:t>
            </a:r>
            <a:r>
              <a:rPr lang="en-US" dirty="0" smtClean="0"/>
              <a:t>PowerView.ps1</a:t>
            </a:r>
          </a:p>
          <a:p>
            <a:pPr lvl="1"/>
            <a:r>
              <a:rPr lang="en-US" dirty="0" smtClean="0"/>
              <a:t>Cheat </a:t>
            </a:r>
            <a:r>
              <a:rPr lang="en-US" dirty="0"/>
              <a:t>sheets: https://</a:t>
            </a:r>
            <a:r>
              <a:rPr lang="en-US" dirty="0" err="1"/>
              <a:t>github.com</a:t>
            </a:r>
            <a:r>
              <a:rPr lang="en-US" dirty="0"/>
              <a:t>/harmj0y/</a:t>
            </a:r>
            <a:r>
              <a:rPr lang="en-US" dirty="0" err="1"/>
              <a:t>cheatsheets</a:t>
            </a:r>
            <a:r>
              <a:rPr lang="en-US" dirty="0"/>
              <a:t>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Offensive Active Directory 101</a:t>
            </a:r>
          </a:p>
          <a:p>
            <a:r>
              <a:rPr lang="en-US" dirty="0" smtClean="0"/>
              <a:t>Hunting for Users</a:t>
            </a:r>
          </a:p>
          <a:p>
            <a:r>
              <a:rPr lang="en-US" dirty="0" smtClean="0"/>
              <a:t>Local Administrator Enumeration</a:t>
            </a:r>
          </a:p>
          <a:p>
            <a:r>
              <a:rPr lang="en-US" dirty="0" smtClean="0"/>
              <a:t>GPO Enumeration and Abuse</a:t>
            </a:r>
          </a:p>
          <a:p>
            <a:r>
              <a:rPr lang="en-US" dirty="0" smtClean="0"/>
              <a:t>Active Directory ACLs</a:t>
            </a:r>
          </a:p>
          <a:p>
            <a:r>
              <a:rPr lang="en-US" dirty="0" smtClean="0"/>
              <a:t>Domain Trusts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Offensive AD 101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teams and </a:t>
            </a:r>
            <a:r>
              <a:rPr lang="en-US" dirty="0" smtClean="0"/>
              <a:t>‘real’ </a:t>
            </a:r>
            <a:r>
              <a:rPr lang="en-US" dirty="0"/>
              <a:t>bad guys have been abusing AD for years, but not much offensive AD </a:t>
            </a:r>
            <a:r>
              <a:rPr lang="en-US" dirty="0" smtClean="0"/>
              <a:t>information has existed publicly (until recently)</a:t>
            </a:r>
          </a:p>
          <a:p>
            <a:pPr lvl="1"/>
            <a:r>
              <a:rPr lang="en-US" dirty="0"/>
              <a:t>See http://</a:t>
            </a:r>
            <a:r>
              <a:rPr lang="en-US" dirty="0" err="1"/>
              <a:t>adsecurity.org</a:t>
            </a:r>
            <a:r>
              <a:rPr lang="en-US" dirty="0" smtClean="0"/>
              <a:t>/ </a:t>
            </a:r>
          </a:p>
          <a:p>
            <a:endParaRPr lang="en-US" sz="2000" dirty="0" smtClean="0"/>
          </a:p>
          <a:p>
            <a:r>
              <a:rPr lang="en-US" dirty="0" smtClean="0"/>
              <a:t>A lot of what we do on a red team is essentially just (authorized) domain administration</a:t>
            </a:r>
          </a:p>
          <a:p>
            <a:pPr lvl="1"/>
            <a:r>
              <a:rPr lang="en-US" dirty="0" smtClean="0"/>
              <a:t>We find misconfigurations and chain access/trust relationships to turn one machine compromise into achieving our objective</a:t>
            </a:r>
          </a:p>
        </p:txBody>
      </p:sp>
    </p:spTree>
    <p:extLst>
      <p:ext uri="{BB962C8B-B14F-4D97-AF65-F5344CB8AC3E}">
        <p14:creationId xmlns:p14="http://schemas.microsoft.com/office/powerpoint/2010/main" val="17684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PowerView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pure PowerShell domain/network situational awareness tool</a:t>
            </a:r>
          </a:p>
          <a:p>
            <a:pPr lvl="1"/>
            <a:r>
              <a:rPr lang="en-US" dirty="0" smtClean="0"/>
              <a:t>Version 2.0 compliant</a:t>
            </a:r>
          </a:p>
          <a:p>
            <a:pPr lvl="1"/>
            <a:r>
              <a:rPr lang="en-US" dirty="0" smtClean="0"/>
              <a:t>Fully self-contained and  loadable in memory</a:t>
            </a:r>
          </a:p>
          <a:p>
            <a:pPr lvl="1"/>
            <a:r>
              <a:rPr lang="en-US" dirty="0" smtClean="0"/>
              <a:t>Now part </a:t>
            </a:r>
            <a:r>
              <a:rPr lang="en-US" dirty="0"/>
              <a:t>of </a:t>
            </a:r>
            <a:r>
              <a:rPr lang="en-US" dirty="0" err="1"/>
              <a:t>PowerSploit</a:t>
            </a:r>
            <a:r>
              <a:rPr lang="en-US" dirty="0" smtClean="0"/>
              <a:t>™ (not really trademarked)</a:t>
            </a:r>
          </a:p>
          <a:p>
            <a:pPr lvl="1"/>
            <a:r>
              <a:rPr lang="en-US" dirty="0" smtClean="0"/>
              <a:t>Many modules are implemented in Empire</a:t>
            </a:r>
          </a:p>
          <a:p>
            <a:endParaRPr lang="en-US" sz="1800" dirty="0" smtClean="0"/>
          </a:p>
          <a:p>
            <a:r>
              <a:rPr lang="en-US" dirty="0" smtClean="0"/>
              <a:t>Built to automate large components of the tradecraft on our red team engagements</a:t>
            </a:r>
          </a:p>
        </p:txBody>
      </p:sp>
    </p:spTree>
    <p:extLst>
      <p:ext uri="{BB962C8B-B14F-4D97-AF65-F5344CB8AC3E}">
        <p14:creationId xmlns:p14="http://schemas.microsoft.com/office/powerpoint/2010/main" val="13366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 smtClean="0"/>
              <a:t>Sidenote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952328"/>
          </a:xfrm>
        </p:spPr>
        <p:txBody>
          <a:bodyPr/>
          <a:lstStyle/>
          <a:p>
            <a:pPr marL="0" indent="0">
              <a:buNone/>
            </a:pPr>
            <a:r>
              <a:rPr lang="en-US" sz="4800" i="1" dirty="0" smtClean="0"/>
              <a:t>“The </a:t>
            </a:r>
            <a:r>
              <a:rPr lang="en-US" sz="4800" i="1" dirty="0"/>
              <a:t>best tool these days for understanding windows networks is </a:t>
            </a:r>
            <a:r>
              <a:rPr lang="en-US" sz="4800" i="1" dirty="0" err="1"/>
              <a:t>Powerview</a:t>
            </a:r>
            <a:r>
              <a:rPr lang="en-US" sz="4800" i="1" dirty="0"/>
              <a:t> [1]</a:t>
            </a:r>
            <a:r>
              <a:rPr lang="en-US" sz="4800" i="1" dirty="0" smtClean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4707141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-Phineas Fisher</a:t>
            </a:r>
          </a:p>
          <a:p>
            <a:r>
              <a:rPr lang="en-US" dirty="0"/>
              <a:t>http://</a:t>
            </a:r>
            <a:r>
              <a:rPr lang="en-US" dirty="0" err="1"/>
              <a:t>pastebin.com</a:t>
            </a:r>
            <a:r>
              <a:rPr lang="en-US" dirty="0"/>
              <a:t>/raw/0SNSvyjJ</a:t>
            </a:r>
          </a:p>
        </p:txBody>
      </p:sp>
    </p:spTree>
    <p:extLst>
      <p:ext uri="{BB962C8B-B14F-4D97-AF65-F5344CB8AC3E}">
        <p14:creationId xmlns:p14="http://schemas.microsoft.com/office/powerpoint/2010/main" val="3169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Hunting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nearly every engagement, we end up wanting to know where specific users are logged in</a:t>
            </a:r>
          </a:p>
          <a:p>
            <a:endParaRPr lang="en-US" dirty="0" smtClean="0"/>
          </a:p>
          <a:p>
            <a:r>
              <a:rPr lang="en-US" dirty="0" smtClean="0"/>
              <a:t>We break this down into:</a:t>
            </a:r>
          </a:p>
          <a:p>
            <a:pPr lvl="1"/>
            <a:r>
              <a:rPr lang="en-US" b="1" dirty="0" smtClean="0"/>
              <a:t>Pre-elevated</a:t>
            </a:r>
            <a:r>
              <a:rPr lang="en-US" dirty="0" smtClean="0"/>
              <a:t> access, where we have regular domain user privileges. This is out “lateral spread” phase</a:t>
            </a:r>
          </a:p>
          <a:p>
            <a:pPr lvl="1"/>
            <a:r>
              <a:rPr lang="en-US" b="1" dirty="0" smtClean="0"/>
              <a:t>Post-elevated</a:t>
            </a:r>
            <a:r>
              <a:rPr lang="en-US" dirty="0" smtClean="0"/>
              <a:t> access, where we have some type of elevated (e.g. Domain Admin) access. This is usually our  ‘demonstrate impact’ phase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031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Win32 API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techniques we rely on for user-hunting depend on various Windows API calls</a:t>
            </a:r>
          </a:p>
          <a:p>
            <a:pPr lvl="1"/>
            <a:r>
              <a:rPr lang="en-US" dirty="0"/>
              <a:t>Specifically </a:t>
            </a:r>
            <a:r>
              <a:rPr lang="en-US" b="1" dirty="0" err="1"/>
              <a:t>NetWkstaUserEnum</a:t>
            </a:r>
            <a:r>
              <a:rPr lang="en-US" dirty="0"/>
              <a:t> and </a:t>
            </a:r>
            <a:r>
              <a:rPr lang="en-US" b="1" dirty="0" err="1"/>
              <a:t>NetSessionEnum</a:t>
            </a:r>
            <a:endParaRPr lang="en-US" b="1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There are several methods to access these API calls through PowerShell</a:t>
            </a:r>
          </a:p>
          <a:p>
            <a:pPr lvl="1"/>
            <a:r>
              <a:rPr lang="en-US" dirty="0"/>
              <a:t>C# Add-Type, </a:t>
            </a:r>
            <a:r>
              <a:rPr lang="en-US" dirty="0" smtClean="0"/>
              <a:t>straight </a:t>
            </a:r>
            <a:r>
              <a:rPr lang="en-US" dirty="0"/>
              <a:t>reflection, </a:t>
            </a:r>
            <a:r>
              <a:rPr lang="en-US" dirty="0" err="1"/>
              <a:t>PSReflect</a:t>
            </a: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/>
              <a:t>See Matt </a:t>
            </a:r>
            <a:r>
              <a:rPr lang="en-US" dirty="0" err="1"/>
              <a:t>Graeber’s</a:t>
            </a:r>
            <a:r>
              <a:rPr lang="en-US" dirty="0"/>
              <a:t> US PowerShell Summit talk on Win32 API access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6529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allows any domain-authenticated user to enumerate the members of a </a:t>
            </a:r>
            <a:r>
              <a:rPr lang="en-US" b="1" dirty="0" smtClean="0"/>
              <a:t>local</a:t>
            </a:r>
            <a:r>
              <a:rPr lang="en-US" dirty="0" smtClean="0"/>
              <a:t> group on a </a:t>
            </a:r>
            <a:r>
              <a:rPr lang="en-US" b="1" dirty="0" smtClean="0"/>
              <a:t>remote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smtClean="0"/>
              <a:t>Either through </a:t>
            </a:r>
            <a:r>
              <a:rPr lang="en-US" dirty="0"/>
              <a:t>the </a:t>
            </a:r>
            <a:r>
              <a:rPr lang="en-US" b="1" dirty="0" err="1" smtClean="0"/>
              <a:t>NetLocalGroupGetMembers</a:t>
            </a:r>
            <a:r>
              <a:rPr lang="en-US" dirty="0" smtClean="0"/>
              <a:t> Win32 API call or the </a:t>
            </a:r>
            <a:r>
              <a:rPr lang="en-US" b="1" dirty="0" smtClean="0"/>
              <a:t>WinNT</a:t>
            </a:r>
            <a:r>
              <a:rPr lang="en-US" dirty="0" smtClean="0"/>
              <a:t> service provider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Derivative </a:t>
            </a:r>
            <a:r>
              <a:rPr lang="en-US" b="1" dirty="0"/>
              <a:t>L</a:t>
            </a:r>
            <a:r>
              <a:rPr lang="en-US" b="1" dirty="0" smtClean="0"/>
              <a:t>ocal </a:t>
            </a:r>
            <a:r>
              <a:rPr lang="en-US" b="1" dirty="0"/>
              <a:t>A</a:t>
            </a:r>
            <a:r>
              <a:rPr lang="en-US" b="1" dirty="0" smtClean="0"/>
              <a:t>dmin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/>
              <a:t>Alice </a:t>
            </a:r>
            <a:r>
              <a:rPr lang="en-US" dirty="0" smtClean="0"/>
              <a:t>is (effectively) an admin on </a:t>
            </a:r>
            <a:r>
              <a:rPr lang="en-US" b="1" dirty="0" smtClean="0"/>
              <a:t>Bob</a:t>
            </a:r>
            <a:r>
              <a:rPr lang="en-US" dirty="0" smtClean="0"/>
              <a:t>’s machine, and </a:t>
            </a:r>
            <a:r>
              <a:rPr lang="en-US" b="1" dirty="0" smtClean="0"/>
              <a:t>Bob </a:t>
            </a:r>
            <a:r>
              <a:rPr lang="en-US" dirty="0" smtClean="0"/>
              <a:t>is (effectively) an admin on </a:t>
            </a:r>
            <a:r>
              <a:rPr lang="en-US" b="1" dirty="0" smtClean="0"/>
              <a:t>Eve</a:t>
            </a:r>
            <a:r>
              <a:rPr lang="en-US" dirty="0" smtClean="0"/>
              <a:t>’s machine</a:t>
            </a:r>
          </a:p>
          <a:p>
            <a:pPr lvl="1"/>
            <a:r>
              <a:rPr lang="en-US" b="1" dirty="0" smtClean="0"/>
              <a:t>Alice </a:t>
            </a:r>
            <a:r>
              <a:rPr lang="en-US" dirty="0"/>
              <a:t>can derive </a:t>
            </a:r>
            <a:r>
              <a:rPr lang="en-US" b="1" dirty="0"/>
              <a:t>Eve</a:t>
            </a:r>
            <a:r>
              <a:rPr lang="en-US" dirty="0"/>
              <a:t>’s rights though compromising and leveraging </a:t>
            </a:r>
            <a:r>
              <a:rPr lang="en-US" b="1" dirty="0"/>
              <a:t>Bob</a:t>
            </a:r>
            <a:r>
              <a:rPr lang="en-US" dirty="0"/>
              <a:t>’s 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/>
              <a:t>Local Administrator Enumeration</a:t>
            </a:r>
          </a:p>
        </p:txBody>
      </p:sp>
    </p:spTree>
    <p:extLst>
      <p:ext uri="{BB962C8B-B14F-4D97-AF65-F5344CB8AC3E}">
        <p14:creationId xmlns:p14="http://schemas.microsoft.com/office/powerpoint/2010/main" val="2096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obviously have to somehow determine what users have administrative rights</a:t>
            </a:r>
          </a:p>
          <a:p>
            <a:pPr lvl="1"/>
            <a:r>
              <a:rPr lang="en-US" dirty="0" smtClean="0"/>
              <a:t>Usually set through restricted groups or group policy preferences</a:t>
            </a:r>
          </a:p>
          <a:p>
            <a:r>
              <a:rPr lang="en-US" dirty="0" smtClean="0"/>
              <a:t>These GPO policies are accessible by anyone on the domain</a:t>
            </a:r>
          </a:p>
          <a:p>
            <a:r>
              <a:rPr lang="en-US" dirty="0" smtClean="0"/>
              <a:t>From of offensive perspective, we can often query a domain controller, and determine who has administrative rights to what machines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</p:spPr>
        <p:txBody>
          <a:bodyPr/>
          <a:lstStyle/>
          <a:p>
            <a:r>
              <a:rPr lang="en-US" dirty="0" smtClean="0"/>
              <a:t>GPO Enumeration and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3379</TotalTime>
  <Words>1099</Words>
  <Application>Microsoft Macintosh PowerPoint</Application>
  <PresentationFormat>On-screen Show (4:3)</PresentationFormat>
  <Paragraphs>152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www.IT-Visions.de</vt:lpstr>
      <vt:lpstr>Custom Design</vt:lpstr>
      <vt:lpstr>Offensive Active Directory</vt:lpstr>
      <vt:lpstr>Agenda</vt:lpstr>
      <vt:lpstr>Offensive AD 101</vt:lpstr>
      <vt:lpstr>PowerView</vt:lpstr>
      <vt:lpstr>Sidenote</vt:lpstr>
      <vt:lpstr>Hunting for Users</vt:lpstr>
      <vt:lpstr>Win32 API Access</vt:lpstr>
      <vt:lpstr>Local Administrator Enumeration</vt:lpstr>
      <vt:lpstr>GPO Enumeration and Abuse</vt:lpstr>
      <vt:lpstr>Active Directory ACLs</vt:lpstr>
      <vt:lpstr>Domain Trusts</vt:lpstr>
      <vt:lpstr>Sidenote: The Mimikatz Trustpocalypse</vt:lpstr>
      <vt:lpstr>Summary</vt:lpstr>
      <vt:lpstr>Questions?</vt:lpstr>
      <vt:lpstr>About_Author</vt:lpstr>
      <vt:lpstr>About_References</vt:lpstr>
    </vt:vector>
  </TitlesOfParts>
  <Manager>Dr. Tobias Weltner</Manager>
  <Company>www.powershell.de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Will Schroeder</cp:lastModifiedBy>
  <cp:revision>181</cp:revision>
  <dcterms:created xsi:type="dcterms:W3CDTF">2007-07-20T07:41:41Z</dcterms:created>
  <dcterms:modified xsi:type="dcterms:W3CDTF">2016-05-20T20:03:43Z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