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5"/>
  </p:notesMasterIdLst>
  <p:sldIdLst>
    <p:sldId id="316" r:id="rId2"/>
    <p:sldId id="263" r:id="rId3"/>
    <p:sldId id="295" r:id="rId4"/>
    <p:sldId id="312" r:id="rId5"/>
    <p:sldId id="260" r:id="rId6"/>
    <p:sldId id="325" r:id="rId7"/>
    <p:sldId id="261" r:id="rId8"/>
    <p:sldId id="304" r:id="rId9"/>
    <p:sldId id="305" r:id="rId10"/>
    <p:sldId id="313" r:id="rId11"/>
    <p:sldId id="306" r:id="rId12"/>
    <p:sldId id="307" r:id="rId13"/>
    <p:sldId id="309" r:id="rId14"/>
    <p:sldId id="289" r:id="rId15"/>
    <p:sldId id="269" r:id="rId16"/>
    <p:sldId id="281" r:id="rId17"/>
    <p:sldId id="271" r:id="rId18"/>
    <p:sldId id="272" r:id="rId19"/>
    <p:sldId id="274" r:id="rId20"/>
    <p:sldId id="275" r:id="rId21"/>
    <p:sldId id="314" r:id="rId22"/>
    <p:sldId id="277" r:id="rId23"/>
    <p:sldId id="302" r:id="rId24"/>
    <p:sldId id="294" r:id="rId25"/>
    <p:sldId id="278" r:id="rId26"/>
    <p:sldId id="285" r:id="rId27"/>
    <p:sldId id="323" r:id="rId28"/>
    <p:sldId id="282" r:id="rId29"/>
    <p:sldId id="317" r:id="rId30"/>
    <p:sldId id="324" r:id="rId31"/>
    <p:sldId id="321" r:id="rId32"/>
    <p:sldId id="288" r:id="rId33"/>
    <p:sldId id="32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76" autoAdjust="0"/>
  </p:normalViewPr>
  <p:slideViewPr>
    <p:cSldViewPr snapToGrid="0" snapToObjects="1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CFA9-4302-43D9-834B-D976940B9013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E33EB-B6CE-45FE-87DB-0956F2C2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Invest in test in the short run, bec. easier to prevent error than to clean up after 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3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Compares actual-expected;  could have been ad hoc, non-standard; instead studie</a:t>
            </a:r>
            <a:r>
              <a:rPr lang="en-US" baseline="0" smtClean="0"/>
              <a:t>d academic discipline code testing, .Tests. files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Innovative. Behavior-driven</a:t>
            </a:r>
            <a:r>
              <a:rPr lang="en-US" baseline="0" smtClean="0"/>
              <a:t> development : Management process for TDD. Focuses on UX in testing.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2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Innovative. Behavior-driven</a:t>
            </a:r>
            <a:r>
              <a:rPr lang="en-US" baseline="0" smtClean="0"/>
              <a:t> development : Management process for TDD. Focuses on UX in testing.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Like takes wildcards;</a:t>
            </a:r>
            <a:r>
              <a:rPr lang="en-US" baseline="0" smtClean="0"/>
              <a:t> Exactly is case-sensitive. Contains works only with file content.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Replaces</a:t>
            </a:r>
            <a:r>
              <a:rPr lang="en-US" baseline="0" smtClean="0"/>
              <a:t> input to the cmdlet with the input that you specify.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0.3.0.1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33EB-B6CE-45FE-87DB-0956F2C26A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0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1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66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1"/>
            <a:ext cx="103632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830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3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916832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4149080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0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1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A5D3794B-289A-4A80-97D7-111025398D45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12192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18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49600" y="381000"/>
            <a:ext cx="75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711200" y="76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218" y="1268760"/>
            <a:ext cx="11592983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3149600" y="381000"/>
            <a:ext cx="751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88" y="6035435"/>
            <a:ext cx="4612649" cy="6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6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magazine.com/2014/03/12/get-started-with-pester-powershell-unit-testing-framework/" TargetMode="External"/><Relationship Id="rId2" Type="http://schemas.openxmlformats.org/officeDocument/2006/relationships/hyperlink" Target="https://github.com/pester/Pest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uneb/PesterTDD" TargetMode="External"/><Relationship Id="rId5" Type="http://schemas.openxmlformats.org/officeDocument/2006/relationships/hyperlink" Target="https://www.youtube.com/watch?v=SftZCXG0KPA" TargetMode="External"/><Relationship Id="rId4" Type="http://schemas.openxmlformats.org/officeDocument/2006/relationships/hyperlink" Target="https://blogs.technet.microsoft.com/heyscriptingguy/2015/12/14/what-is-pester-and-why-should-i-care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Real World</a:t>
            </a:r>
            <a:r>
              <a:rPr lang="en-US"/>
              <a:t/>
            </a:r>
            <a:br>
              <a:rPr lang="en-US"/>
            </a:br>
            <a:r>
              <a:rPr lang="en-US"/>
              <a:t>Test-Driven Development </a:t>
            </a:r>
            <a:br>
              <a:rPr lang="en-US"/>
            </a:br>
            <a:r>
              <a:rPr lang="en-US"/>
              <a:t>with Pester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197" y="4752177"/>
            <a:ext cx="6156853" cy="5640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June Blender</a:t>
            </a:r>
          </a:p>
          <a:p>
            <a:pPr>
              <a:spcBef>
                <a:spcPts val="0"/>
              </a:spcBef>
            </a:pPr>
            <a:r>
              <a:rPr lang="en-US"/>
              <a:t>Technology Evangelist</a:t>
            </a:r>
          </a:p>
          <a:p>
            <a:pPr>
              <a:spcBef>
                <a:spcPts val="0"/>
              </a:spcBef>
            </a:pPr>
            <a:r>
              <a:rPr lang="en-US"/>
              <a:t>SAPIEN Technologies, Inc.</a:t>
            </a:r>
          </a:p>
          <a:p>
            <a:pPr>
              <a:spcBef>
                <a:spcPts val="0"/>
              </a:spcBef>
            </a:pPr>
            <a:r>
              <a:rPr lang="en-US"/>
              <a:t>Windows PowerShell MVP</a:t>
            </a:r>
          </a:p>
          <a:p>
            <a:pPr>
              <a:spcBef>
                <a:spcPts val="0"/>
              </a:spcBef>
            </a:pPr>
            <a:r>
              <a:rPr lang="en-US" smtClean="0"/>
              <a:t>juneb@sapien.com</a:t>
            </a:r>
          </a:p>
          <a:p>
            <a:pPr>
              <a:spcBef>
                <a:spcPts val="0"/>
              </a:spcBef>
            </a:pPr>
            <a:r>
              <a:rPr lang="en-US"/>
              <a:t>@juneb_get_help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ManageProfiles Module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0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000" smtClean="0">
                <a:solidFill>
                  <a:schemeClr val="bg1"/>
                </a:solidFill>
                <a:latin typeface="Ubuntu Mono" panose="020B0509030602030204" pitchFamily="49" charset="0"/>
              </a:rPr>
              <a:t>Manages Windows PowerShell profiles</a:t>
            </a:r>
            <a:endParaRPr lang="en-US" sz="20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18" y="2278954"/>
            <a:ext cx="11592983" cy="1770531"/>
          </a:xfrm>
        </p:spPr>
        <p:txBody>
          <a:bodyPr/>
          <a:lstStyle/>
          <a:p>
            <a:r>
              <a:rPr lang="en-US" smtClean="0"/>
              <a:t>Disables profiles  -- so they don't affect my code/test</a:t>
            </a:r>
          </a:p>
          <a:p>
            <a:r>
              <a:rPr lang="en-US" smtClean="0"/>
              <a:t>Re-enables profiles -- when I want them</a:t>
            </a:r>
          </a:p>
          <a:p>
            <a:r>
              <a:rPr lang="en-US" smtClean="0"/>
              <a:t>Gets enabled and disabled profiles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83" y="418664"/>
            <a:ext cx="8596668" cy="1152321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Start with a help file</a:t>
            </a:r>
            <a:b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White box testing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89" y="1692483"/>
            <a:ext cx="8596668" cy="446982"/>
          </a:xfrm>
        </p:spPr>
        <p:txBody>
          <a:bodyPr/>
          <a:lstStyle/>
          <a:p>
            <a:r>
              <a:rPr lang="en-US" smtClean="0"/>
              <a:t>Examples are a test spec. Test is a code spec.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4" y="2260963"/>
            <a:ext cx="7234780" cy="42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Create module from a help file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1" y="1866628"/>
            <a:ext cx="4371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Create tests for each example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40" y="1564641"/>
            <a:ext cx="6576905" cy="4029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7437" y="196973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Demo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How to Pester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96" y="2099629"/>
            <a:ext cx="4373637" cy="2768462"/>
          </a:xfrm>
        </p:spPr>
        <p:txBody>
          <a:bodyPr/>
          <a:lstStyle/>
          <a:p>
            <a:r>
              <a:rPr lang="en-US" smtClean="0"/>
              <a:t>Describe</a:t>
            </a:r>
          </a:p>
          <a:p>
            <a:r>
              <a:rPr lang="en-US" smtClean="0"/>
              <a:t>Context</a:t>
            </a:r>
          </a:p>
          <a:p>
            <a:r>
              <a:rPr lang="en-US" smtClean="0"/>
              <a:t>It</a:t>
            </a:r>
          </a:p>
          <a:p>
            <a:r>
              <a:rPr lang="en-US" smtClean="0"/>
              <a:t>Should</a:t>
            </a:r>
          </a:p>
          <a:p>
            <a:r>
              <a:rPr lang="en-US" smtClean="0"/>
              <a:t>Be </a:t>
            </a:r>
          </a:p>
          <a:p>
            <a:r>
              <a:rPr lang="en-US" smtClean="0"/>
              <a:t>Mock</a:t>
            </a:r>
          </a:p>
          <a:p>
            <a:r>
              <a:rPr lang="en-US" smtClean="0"/>
              <a:t>InModuleScope</a:t>
            </a:r>
          </a:p>
          <a:p>
            <a:r>
              <a:rPr lang="en-US" smtClean="0"/>
              <a:t>TestDrive: and $TestDrive</a:t>
            </a:r>
          </a:p>
          <a:p>
            <a:r>
              <a:rPr lang="en-US" smtClean="0"/>
              <a:t>Invoke-Pester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286" y="2259708"/>
            <a:ext cx="70070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Learn the syntax and forget it.</a:t>
            </a:r>
            <a:b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en-US" sz="2800" smtClean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Use Pester's domain-specific language.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Describe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Naming container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84" y="2185090"/>
            <a:ext cx="9825683" cy="1431075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Container (required) : Encloses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Can call its TestName or Tag in Invoke-Pester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Creates a scope for </a:t>
            </a:r>
            <a:r>
              <a:rPr lang="en-US" smtClean="0"/>
              <a:t>mocking and TestDrive: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Name is required and arbitrary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mtClean="0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7769" y="42493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Describe {   }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9" y="3873514"/>
            <a:ext cx="6528522" cy="15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6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Context</a:t>
            </a: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Mocking </a:t>
            </a:r>
            <a:r>
              <a:rPr lang="en-US" sz="2800">
                <a:solidFill>
                  <a:schemeClr val="bg1"/>
                </a:solidFill>
                <a:latin typeface="Ubuntu Mono" panose="020B0509030602030204" pitchFamily="49" charset="0"/>
              </a:rPr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25683" cy="152500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/>
              <a:t>Optional</a:t>
            </a:r>
            <a:r>
              <a:rPr lang="en-US" sz="2000"/>
              <a:t> container within Describe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Encloses tests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rgbClr val="FFFF00"/>
                </a:solidFill>
              </a:rPr>
              <a:t>Smallest container that creates </a:t>
            </a:r>
            <a:r>
              <a:rPr lang="en-US" sz="2000">
                <a:solidFill>
                  <a:srgbClr val="FFFF00"/>
                </a:solidFill>
              </a:rPr>
              <a:t>a </a:t>
            </a:r>
            <a:r>
              <a:rPr lang="en-US" sz="2000" smtClean="0">
                <a:solidFill>
                  <a:srgbClr val="FFFF00"/>
                </a:solidFill>
              </a:rPr>
              <a:t>mocking scope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Name </a:t>
            </a:r>
            <a:r>
              <a:rPr lang="en-US" sz="2000"/>
              <a:t>is required and </a:t>
            </a:r>
            <a:r>
              <a:rPr lang="en-US" sz="2000" smtClean="0"/>
              <a:t>arbitrary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8837335" y="434773"/>
            <a:ext cx="277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Describe { </a:t>
            </a:r>
            <a:r>
              <a:rPr lang="en-US" smtClean="0">
                <a:solidFill>
                  <a:srgbClr val="FFFF00"/>
                </a:solidFill>
              </a:rPr>
              <a:t>Context {...} </a:t>
            </a:r>
            <a:r>
              <a:rPr lang="en-US" smtClean="0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20" y="3915781"/>
            <a:ext cx="5937795" cy="16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It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 </a:t>
            </a:r>
            <a:r>
              <a:rPr lang="en-US" sz="2800" smtClean="0">
                <a:solidFill>
                  <a:schemeClr val="bg1"/>
                </a:solidFill>
                <a:latin typeface="Ubuntu Mono" panose="020B0509030602030204" pitchFamily="49" charset="0"/>
              </a:rPr>
              <a:t>Test container</a:t>
            </a:r>
            <a:endParaRPr lang="en-US" sz="2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08" y="1930401"/>
            <a:ext cx="10058400" cy="1232678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Encloses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Does not create a mock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Name is required and arbitrary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9109" y="3687013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8170368" y="609600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Describe { Context { </a:t>
            </a:r>
            <a:r>
              <a:rPr lang="en-US" smtClean="0">
                <a:solidFill>
                  <a:srgbClr val="FFFF00"/>
                </a:solidFill>
              </a:rPr>
              <a:t>It {...}</a:t>
            </a:r>
            <a:r>
              <a:rPr lang="en-US" smtClean="0">
                <a:solidFill>
                  <a:schemeClr val="bg1"/>
                </a:solidFill>
              </a:rPr>
              <a:t> }}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27" y="3420429"/>
            <a:ext cx="5619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7902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Should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  Compares actual to expected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1930400"/>
            <a:ext cx="10058400" cy="192445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Compares actual to expected ("assertion")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Uses comparison operator specified by Be  (Not Be)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Pipe script/function output to Should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Always followed by 'Be' / 'Not Be'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6456" y="518909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Describe { Context { It { </a:t>
            </a:r>
            <a:r>
              <a:rPr lang="en-US" smtClean="0">
                <a:solidFill>
                  <a:srgbClr val="FFFF00"/>
                </a:solidFill>
              </a:rPr>
              <a:t>&lt;&gt;| Should ...</a:t>
            </a:r>
            <a:r>
              <a:rPr lang="en-US" smtClean="0">
                <a:solidFill>
                  <a:schemeClr val="bg1"/>
                </a:solidFill>
              </a:rPr>
              <a:t> }}}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1" y="4157046"/>
            <a:ext cx="6145809" cy="18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Be / NotBe comparison operators 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1600" smtClean="0">
                <a:solidFill>
                  <a:schemeClr val="bg1"/>
                </a:solidFill>
                <a:latin typeface="Ubuntu Mono" panose="020B0509030602030204" pitchFamily="49" charset="0"/>
              </a:rPr>
              <a:t>(private functions)</a:t>
            </a:r>
            <a:endParaRPr lang="en-US" sz="16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12" y="1784320"/>
            <a:ext cx="8596668" cy="3880773"/>
          </a:xfrm>
        </p:spPr>
        <p:txBody>
          <a:bodyPr numCol="2">
            <a:normAutofit fontScale="85000" lnSpcReduction="20000"/>
          </a:bodyPr>
          <a:lstStyle/>
          <a:p>
            <a:r>
              <a:rPr lang="en-US" smtClean="0"/>
              <a:t>Be</a:t>
            </a:r>
          </a:p>
          <a:p>
            <a:r>
              <a:rPr lang="en-US" smtClean="0"/>
              <a:t>BeExactly</a:t>
            </a:r>
          </a:p>
          <a:p>
            <a:r>
              <a:rPr lang="en-US" smtClean="0"/>
              <a:t>BeLike</a:t>
            </a:r>
          </a:p>
          <a:p>
            <a:r>
              <a:rPr lang="en-US" smtClean="0"/>
              <a:t>BeLikeExactly</a:t>
            </a:r>
          </a:p>
          <a:p>
            <a:r>
              <a:rPr lang="en-US" smtClean="0"/>
              <a:t>BeGreaterThan</a:t>
            </a:r>
            <a:endParaRPr lang="en-US"/>
          </a:p>
          <a:p>
            <a:r>
              <a:rPr lang="en-US"/>
              <a:t>BeLessThan</a:t>
            </a:r>
          </a:p>
          <a:p>
            <a:r>
              <a:rPr lang="en-US"/>
              <a:t>BeNullOrEmpty</a:t>
            </a:r>
          </a:p>
          <a:p>
            <a:r>
              <a:rPr lang="en-US"/>
              <a:t>BeOfType</a:t>
            </a:r>
          </a:p>
          <a:p>
            <a:r>
              <a:rPr lang="en-US" smtClean="0"/>
              <a:t>Contain (file)</a:t>
            </a:r>
            <a:endParaRPr lang="en-US"/>
          </a:p>
          <a:p>
            <a:r>
              <a:rPr lang="en-US" smtClean="0"/>
              <a:t>ContainExactly (file)</a:t>
            </a:r>
            <a:endParaRPr lang="en-US"/>
          </a:p>
          <a:p>
            <a:r>
              <a:rPr lang="en-US"/>
              <a:t>Exist</a:t>
            </a:r>
          </a:p>
          <a:p>
            <a:r>
              <a:rPr lang="en-US"/>
              <a:t>Match</a:t>
            </a:r>
          </a:p>
          <a:p>
            <a:r>
              <a:rPr lang="en-US"/>
              <a:t>MatchExactly</a:t>
            </a:r>
          </a:p>
          <a:p>
            <a:r>
              <a:rPr lang="en-US"/>
              <a:t>Throw (script block input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/>
              <a:t>Not </a:t>
            </a:r>
            <a:r>
              <a:rPr lang="en-US" smtClean="0"/>
              <a:t>Be</a:t>
            </a:r>
            <a:endParaRPr lang="en-US"/>
          </a:p>
          <a:p>
            <a:r>
              <a:rPr lang="en-US" smtClean="0"/>
              <a:t>Not BeExactly</a:t>
            </a:r>
          </a:p>
          <a:p>
            <a:r>
              <a:rPr lang="en-US"/>
              <a:t>Not </a:t>
            </a:r>
            <a:r>
              <a:rPr lang="en-US" smtClean="0"/>
              <a:t>BeLike</a:t>
            </a:r>
          </a:p>
          <a:p>
            <a:r>
              <a:rPr lang="en-US" smtClean="0"/>
              <a:t>Not BeLikeExactly</a:t>
            </a:r>
          </a:p>
          <a:p>
            <a:r>
              <a:rPr lang="en-US" smtClean="0"/>
              <a:t>Not </a:t>
            </a:r>
            <a:r>
              <a:rPr lang="en-US"/>
              <a:t>BeGreaterThan</a:t>
            </a:r>
          </a:p>
          <a:p>
            <a:r>
              <a:rPr lang="en-US"/>
              <a:t>Not BeLessThan</a:t>
            </a:r>
          </a:p>
          <a:p>
            <a:r>
              <a:rPr lang="en-US"/>
              <a:t>Not BeNullOrEmpty</a:t>
            </a:r>
          </a:p>
          <a:p>
            <a:r>
              <a:rPr lang="en-US"/>
              <a:t>Not BeOfType</a:t>
            </a:r>
          </a:p>
          <a:p>
            <a:r>
              <a:rPr lang="en-US"/>
              <a:t>Not </a:t>
            </a:r>
            <a:r>
              <a:rPr lang="en-US" smtClean="0"/>
              <a:t>Contain (file)</a:t>
            </a:r>
            <a:endParaRPr lang="en-US"/>
          </a:p>
          <a:p>
            <a:r>
              <a:rPr lang="en-US"/>
              <a:t>Not </a:t>
            </a:r>
            <a:r>
              <a:rPr lang="en-US" smtClean="0"/>
              <a:t>ContainExactly (file)</a:t>
            </a:r>
            <a:endParaRPr lang="en-US"/>
          </a:p>
          <a:p>
            <a:r>
              <a:rPr lang="en-US"/>
              <a:t>Not Exist</a:t>
            </a:r>
          </a:p>
          <a:p>
            <a:r>
              <a:rPr lang="en-US"/>
              <a:t>Not Match</a:t>
            </a:r>
          </a:p>
          <a:p>
            <a:r>
              <a:rPr lang="en-US"/>
              <a:t>Not </a:t>
            </a:r>
            <a:r>
              <a:rPr lang="en-US" smtClean="0"/>
              <a:t>MatchExactly</a:t>
            </a:r>
          </a:p>
          <a:p>
            <a:r>
              <a:rPr lang="en-US"/>
              <a:t>Not Throw (script block input)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6556" y="2251826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List might change over time.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Stay 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alert.</a:t>
            </a:r>
          </a:p>
          <a:p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Use snippets.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59496" y="2174039"/>
            <a:ext cx="3533380" cy="139849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11953" y="506595"/>
            <a:ext cx="469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Describe { Context { It { &lt;&gt;| Should </a:t>
            </a:r>
            <a:r>
              <a:rPr lang="en-US" smtClean="0">
                <a:solidFill>
                  <a:srgbClr val="FFFF00"/>
                </a:solidFill>
              </a:rPr>
              <a:t>Be</a:t>
            </a:r>
            <a:r>
              <a:rPr lang="en-US" smtClean="0">
                <a:solidFill>
                  <a:schemeClr val="bg1"/>
                </a:solidFill>
              </a:rPr>
              <a:t> }}}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>
                <a:solidFill>
                  <a:schemeClr val="bg1"/>
                </a:solidFill>
                <a:latin typeface="Ubuntu Mono" panose="020B0509030602030204" pitchFamily="49" charset="0"/>
              </a:rPr>
              <a:t>Tested Versions</a:t>
            </a:r>
            <a:endParaRPr lang="en-US" sz="4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702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The information and code used in this presentation were tested with the following system attributes.</a:t>
            </a:r>
          </a:p>
          <a:p>
            <a:pPr marL="0" indent="0">
              <a:buNone/>
            </a:pPr>
            <a:endParaRPr lang="en-US" sz="2000" smtClean="0"/>
          </a:p>
          <a:p>
            <a:r>
              <a:rPr lang="en-US" sz="2000"/>
              <a:t>Microsoft Windows 10 Pro 10.0.10586 </a:t>
            </a:r>
            <a:r>
              <a:rPr lang="en-US" sz="2000" smtClean="0"/>
              <a:t>(x64), Windows Server 2012 R2 (x64), Microsoft Window 10 Home Insider Preview 10.0.14279</a:t>
            </a:r>
            <a:endParaRPr lang="en-US" sz="2000"/>
          </a:p>
          <a:p>
            <a:r>
              <a:rPr lang="en-US" sz="2000" smtClean="0"/>
              <a:t>Windows PowerShell 5.0.10586.122, 5.0.14279.1000</a:t>
            </a:r>
          </a:p>
          <a:p>
            <a:r>
              <a:rPr lang="en-US" sz="2000" smtClean="0"/>
              <a:t>Pester 3.4.0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smtClean="0"/>
              <a:t>Contact:  June Blender, @juneb_get_help, juneb@sapien.com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586716"/>
            <a:ext cx="11695148" cy="1640907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Mock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Lets you write independent tests</a:t>
            </a:r>
            <a:b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	Test with varying input</a:t>
            </a:r>
            <a:b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Replaces the 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output of a 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cmdlet with specified value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1756" y="2928351"/>
            <a:ext cx="12195290" cy="1781101"/>
          </a:xfrm>
        </p:spPr>
        <p:txBody>
          <a:bodyPr>
            <a:normAutofit fontScale="6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/>
              <a:t>Mocked </a:t>
            </a:r>
            <a:r>
              <a:rPr lang="en-US" sz="3600" smtClean="0"/>
              <a:t>cmdlet doesn't </a:t>
            </a:r>
            <a:r>
              <a:rPr lang="en-US" sz="3600"/>
              <a:t>run. </a:t>
            </a:r>
            <a:r>
              <a:rPr lang="en-US" sz="3600" smtClean="0"/>
              <a:t> Returns result you specify.</a:t>
            </a:r>
            <a:endParaRPr lang="en-US" sz="36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Don't mock the cmdlet you're testing.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Mock the cmdlet that provides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In unit test, mock all calls to other functions in the script/module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6269" y="586716"/>
            <a:ext cx="686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chemeClr val="bg1"/>
                </a:solidFill>
              </a:rPr>
              <a:t>	Mock. Because "it works on my machine" isn't a valid bug resolution.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6" y="4946156"/>
            <a:ext cx="7926760" cy="14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07" y="506964"/>
            <a:ext cx="8596668" cy="1320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smtClean="0">
                <a:solidFill>
                  <a:schemeClr val="bg1"/>
                </a:solidFill>
                <a:latin typeface="Ubuntu Mono" panose="020B0509030602030204" pitchFamily="49" charset="0"/>
              </a:rPr>
              <a:t>Mock does not scope to It blocks</a:t>
            </a:r>
            <a:r>
              <a:rPr lang="en-US" sz="27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z="27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7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700" smtClean="0">
                <a:solidFill>
                  <a:schemeClr val="bg1"/>
                </a:solidFill>
                <a:latin typeface="Ubuntu Mono" panose="020B0509030602030204" pitchFamily="49" charset="0"/>
              </a:rPr>
              <a:t>It scopes to Describe and Context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944" y="2391249"/>
            <a:ext cx="7462995" cy="3496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It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"the mock in this block"</a:t>
            </a:r>
            <a:r>
              <a:rPr lang="en-US" sz="200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	$testPaths = Get-TestPath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	Mock </a:t>
            </a: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Get-ChildItem</a:t>
            </a:r>
            <a:r>
              <a:rPr lang="en-US" sz="2000" smtClean="0">
                <a:latin typeface="Consolas" panose="020B0609020204030204" pitchFamily="49" charset="0"/>
              </a:rPr>
              <a:t> -MockWith { $testPaths 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	</a:t>
            </a:r>
            <a:r>
              <a:rPr lang="en-US" sz="2000" smtClean="0">
                <a:latin typeface="Consolas" panose="020B0609020204030204" pitchFamily="49" charset="0"/>
              </a:rPr>
              <a:t>Test-MyCode | Should Be "A"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It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"affects this block, too"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	Test-MyCode | Should Be "B"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832692"/>
            <a:ext cx="10058400" cy="1220044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TestDrive:  PowerShell Drive (PSDrive)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	Tests independent of file system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67" y="2714901"/>
            <a:ext cx="10058400" cy="2430431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PSDrive: Temporary drive in an $env:Temp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00"/>
                </a:solidFill>
              </a:rPr>
              <a:t>$TestDrive </a:t>
            </a:r>
            <a:r>
              <a:rPr lang="en-US" sz="2400" smtClean="0"/>
              <a:t>variable:  Actual full path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Created anew for each Describe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smtClean="0"/>
              <a:t>Scoped: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Child scope: r/w parent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/>
              <a:t>Child files </a:t>
            </a:r>
            <a:r>
              <a:rPr lang="en-US" sz="2400" smtClean="0"/>
              <a:t>discarded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smtClean="0"/>
              <a:t>Child changes saved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6" y="748715"/>
            <a:ext cx="10058400" cy="1450757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TestDrive:  PowerShell Drive (PSDrive)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	Scoping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52" y="2376893"/>
            <a:ext cx="8429817" cy="32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81" y="1114169"/>
            <a:ext cx="10007142" cy="1320800"/>
          </a:xfrm>
        </p:spPr>
        <p:txBody>
          <a:bodyPr>
            <a:normAutofit/>
          </a:bodyPr>
          <a:lstStyle/>
          <a:p>
            <a:pPr algn="l"/>
            <a:r>
              <a:rPr lang="en-US" sz="3200" smtClean="0">
                <a:solidFill>
                  <a:schemeClr val="bg1"/>
                </a:solidFill>
              </a:rPr>
              <a:t>InModuleScope</a:t>
            </a: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    Creates test </a:t>
            </a:r>
            <a:r>
              <a:rPr lang="en-US" sz="2400">
                <a:solidFill>
                  <a:schemeClr val="bg1"/>
                </a:solidFill>
              </a:rPr>
              <a:t>elements in module scope</a:t>
            </a:r>
            <a:r>
              <a:rPr lang="en-US" sz="1800"/>
              <a:t/>
            </a:r>
            <a:br>
              <a:rPr lang="en-US" sz="1800"/>
            </a:b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22" y="2434969"/>
            <a:ext cx="10878940" cy="1469019"/>
          </a:xfrm>
        </p:spPr>
        <p:txBody>
          <a:bodyPr/>
          <a:lstStyle/>
          <a:p>
            <a:r>
              <a:rPr lang="en-US" smtClean="0"/>
              <a:t>Container</a:t>
            </a:r>
          </a:p>
          <a:p>
            <a:r>
              <a:rPr lang="en-US" smtClean="0"/>
              <a:t>Name required, but *</a:t>
            </a:r>
            <a:r>
              <a:rPr lang="en-US"/>
              <a:t>not* </a:t>
            </a:r>
            <a:r>
              <a:rPr lang="en-US" smtClean="0"/>
              <a:t>arbitrary</a:t>
            </a:r>
          </a:p>
          <a:p>
            <a:r>
              <a:rPr lang="en-US" smtClean="0"/>
              <a:t>All module resources are available to the test (not just exported)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062149" y="440719"/>
            <a:ext cx="73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InModuleScope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rgbClr val="FFFF00"/>
                </a:solidFill>
              </a:rPr>
              <a:t>{</a:t>
            </a:r>
            <a:r>
              <a:rPr lang="en-US" smtClean="0">
                <a:solidFill>
                  <a:schemeClr val="bg1"/>
                </a:solidFill>
              </a:rPr>
              <a:t> Describe { Context { It { &lt;&gt;| Should Be &lt;&gt; }}} </a:t>
            </a:r>
            <a:r>
              <a:rPr lang="en-US" smtClean="0">
                <a:solidFill>
                  <a:srgbClr val="FFFF00"/>
                </a:solidFill>
              </a:rPr>
              <a:t>}</a:t>
            </a:r>
            <a:endParaRPr lang="en-US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7" y="4059887"/>
            <a:ext cx="4087780" cy="22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0" y="542830"/>
            <a:ext cx="10058400" cy="819439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Invoke-Pester function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3311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Runs Pester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smtClean="0"/>
              <a:t>Runs all *.Tests.ps1 files in directory (recursively)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3200" smtClean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-Script &lt;string&gt;/&lt;hashtable&gt; (alias = Path)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-TestName &lt;string[]&gt; (Describe) (</a:t>
            </a:r>
            <a:r>
              <a:rPr lang="en-US" sz="2600" smtClean="0">
                <a:solidFill>
                  <a:srgbClr val="FFFF00"/>
                </a:solidFill>
              </a:rPr>
              <a:t>supports wildcards</a:t>
            </a:r>
            <a:r>
              <a:rPr lang="en-US" sz="2600" smtClean="0"/>
              <a:t>) 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/>
              <a:t>-</a:t>
            </a:r>
            <a:r>
              <a:rPr lang="en-US" sz="2600" smtClean="0"/>
              <a:t>Tag </a:t>
            </a:r>
            <a:r>
              <a:rPr lang="en-US" sz="2600"/>
              <a:t>&lt;string</a:t>
            </a:r>
            <a:r>
              <a:rPr lang="en-US" sz="2600" smtClean="0"/>
              <a:t>[]&gt; (Describe) (</a:t>
            </a:r>
            <a:r>
              <a:rPr lang="en-US" sz="2600" smtClean="0">
                <a:solidFill>
                  <a:srgbClr val="FFFF00"/>
                </a:solidFill>
              </a:rPr>
              <a:t>no wildcards</a:t>
            </a:r>
            <a:r>
              <a:rPr lang="en-US" sz="260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-PassThru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-CodeCoverage &lt;string&gt;/&lt;hashtable&gt;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-OutputFile &lt;string&gt; (.xml)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/>
              <a:t>-OutputFormat (</a:t>
            </a:r>
            <a:r>
              <a:rPr lang="en-US" sz="2600" smtClean="0"/>
              <a:t>LegacyNUnitXml,NUnitXml)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smtClean="0"/>
              <a:t>-Quiet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6851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73" y="758890"/>
            <a:ext cx="9903580" cy="1320800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Invoke-Pester -CodeCoverage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Verifies that every line code is exercised in test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23" y="2879046"/>
            <a:ext cx="10495763" cy="2318105"/>
          </a:xfrm>
        </p:spPr>
        <p:txBody>
          <a:bodyPr/>
          <a:lstStyle/>
          <a:p>
            <a:r>
              <a:rPr lang="en-US"/>
              <a:t>-CodeCoverage requires path to file to analyze (not the test file)</a:t>
            </a:r>
          </a:p>
          <a:p>
            <a:r>
              <a:rPr lang="en-US" smtClean="0"/>
              <a:t>CodeCoverage path must be fully-qualified. Default is current path, not -Script path. No recurse. Wildcards are permitted.</a:t>
            </a:r>
            <a:endParaRPr lang="en-US" sz="1400" smtClean="0"/>
          </a:p>
          <a:p>
            <a:r>
              <a:rPr lang="en-US" smtClean="0"/>
              <a:t>Verifies that code is </a:t>
            </a:r>
            <a:r>
              <a:rPr lang="en-US" smtClean="0">
                <a:solidFill>
                  <a:srgbClr val="FFFF00"/>
                </a:solidFill>
              </a:rPr>
              <a:t>run</a:t>
            </a:r>
            <a:r>
              <a:rPr lang="en-US" smtClean="0"/>
              <a:t>, not </a:t>
            </a:r>
            <a:r>
              <a:rPr lang="en-US" smtClean="0">
                <a:solidFill>
                  <a:srgbClr val="FFFF00"/>
                </a:solidFill>
              </a:rPr>
              <a:t>tested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8" y="322216"/>
            <a:ext cx="9953897" cy="65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08975" cy="1320800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Testing Modules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Ubuntu Mono" panose="020B0509030602030204" pitchFamily="49" charset="0"/>
              </a:rPr>
              <a:t>	</a:t>
            </a: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Every shared module should have a .Tests. file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63" y="2453748"/>
            <a:ext cx="11592983" cy="2043607"/>
          </a:xfrm>
        </p:spPr>
        <p:txBody>
          <a:bodyPr/>
          <a:lstStyle/>
          <a:p>
            <a:r>
              <a:rPr lang="en-US" smtClean="0"/>
              <a:t>InModuleScope</a:t>
            </a:r>
          </a:p>
          <a:p>
            <a:r>
              <a:rPr lang="en-US" smtClean="0"/>
              <a:t>You can mock any function (exported or internal)</a:t>
            </a:r>
          </a:p>
          <a:p>
            <a:r>
              <a:rPr lang="en-US" smtClean="0"/>
              <a:t>Can't handle multiple versions </a:t>
            </a:r>
          </a:p>
          <a:p>
            <a:r>
              <a:rPr lang="en-US" smtClean="0"/>
              <a:t>Write separate tests for nested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2756587"/>
            <a:ext cx="11521280" cy="3280319"/>
          </a:xfrm>
        </p:spPr>
        <p:txBody>
          <a:bodyPr/>
          <a:lstStyle/>
          <a:p>
            <a:r>
              <a:rPr lang="en-US" sz="2400"/>
              <a:t>It took a long time, but so did my first script</a:t>
            </a:r>
          </a:p>
          <a:p>
            <a:r>
              <a:rPr lang="en-US" sz="2400"/>
              <a:t>Evaluate process for the long-term, not the short term</a:t>
            </a:r>
          </a:p>
          <a:p>
            <a:r>
              <a:rPr lang="en-US" sz="2400"/>
              <a:t>Too easy to assume Pester bug (most were my mistakes)</a:t>
            </a:r>
          </a:p>
          <a:p>
            <a:r>
              <a:rPr lang="en-US" sz="2400"/>
              <a:t>Most valuable for regression testing</a:t>
            </a:r>
          </a:p>
          <a:p>
            <a:r>
              <a:rPr lang="en-US" sz="2400"/>
              <a:t>OutputType is valuable for tests and mocking</a:t>
            </a:r>
          </a:p>
          <a:p>
            <a:r>
              <a:rPr lang="en-US" sz="2400"/>
              <a:t>Errors should be explained in the help file</a:t>
            </a:r>
          </a:p>
          <a:p>
            <a:r>
              <a:rPr lang="en-US" sz="2400"/>
              <a:t>Every module should have at least one Tests file</a:t>
            </a:r>
          </a:p>
        </p:txBody>
      </p:sp>
    </p:spTree>
    <p:extLst>
      <p:ext uri="{BB962C8B-B14F-4D97-AF65-F5344CB8AC3E}">
        <p14:creationId xmlns:p14="http://schemas.microsoft.com/office/powerpoint/2010/main" val="14165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Why Test?</a:t>
            </a:r>
            <a:r>
              <a:rPr lang="en-US"/>
              <a:t/>
            </a:r>
            <a:br>
              <a:rPr lang="en-US"/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144" y="1826828"/>
            <a:ext cx="5859944" cy="2823029"/>
          </a:xfrm>
        </p:spPr>
        <p:txBody>
          <a:bodyPr/>
          <a:lstStyle/>
          <a:p>
            <a:r>
              <a:rPr lang="en-US" sz="2800" smtClean="0"/>
              <a:t>Efficiency</a:t>
            </a:r>
          </a:p>
          <a:p>
            <a:r>
              <a:rPr lang="en-US" sz="2800" smtClean="0"/>
              <a:t>Reliability</a:t>
            </a:r>
          </a:p>
          <a:p>
            <a:r>
              <a:rPr lang="en-US" sz="2800" smtClean="0"/>
              <a:t>Continuity</a:t>
            </a:r>
          </a:p>
          <a:p>
            <a:r>
              <a:rPr lang="en-US" sz="2800" smtClean="0"/>
              <a:t>Trust</a:t>
            </a:r>
          </a:p>
          <a:p>
            <a:r>
              <a:rPr lang="en-US" sz="2800" smtClean="0"/>
              <a:t>Professionalism</a:t>
            </a:r>
          </a:p>
          <a:p>
            <a:r>
              <a:rPr lang="en-US" sz="2800" smtClean="0"/>
              <a:t>Excellence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270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Test-Driven Development Glossary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1167"/>
            <a:ext cx="10278049" cy="3880773"/>
          </a:xfrm>
        </p:spPr>
        <p:txBody>
          <a:bodyPr/>
          <a:lstStyle/>
          <a:p>
            <a:r>
              <a:rPr lang="en-US" sz="2000" smtClean="0">
                <a:solidFill>
                  <a:srgbClr val="FFFF00"/>
                </a:solidFill>
              </a:rPr>
              <a:t>Unit test</a:t>
            </a:r>
            <a:r>
              <a:rPr lang="en-US" sz="2000" smtClean="0"/>
              <a:t>:  Tests individual segments of code independently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Integration test</a:t>
            </a:r>
            <a:r>
              <a:rPr lang="en-US" sz="2000" smtClean="0"/>
              <a:t>:  </a:t>
            </a:r>
            <a:r>
              <a:rPr lang="en-US" sz="2000"/>
              <a:t>Tests </a:t>
            </a:r>
            <a:r>
              <a:rPr lang="en-US" sz="2000" smtClean="0"/>
              <a:t>code segments together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Acceptance test</a:t>
            </a:r>
            <a:r>
              <a:rPr lang="en-US" sz="2000" smtClean="0"/>
              <a:t>: Tests production code.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Regression test</a:t>
            </a:r>
            <a:r>
              <a:rPr lang="en-US" sz="2000" smtClean="0"/>
              <a:t>: Rerun tests to detect breaks from code changes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White Box</a:t>
            </a:r>
            <a:r>
              <a:rPr lang="en-US" sz="2000" smtClean="0"/>
              <a:t>: Tests implementation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Black Box</a:t>
            </a:r>
            <a:r>
              <a:rPr lang="en-US" sz="2000" smtClean="0"/>
              <a:t>: Tests user experience</a:t>
            </a:r>
          </a:p>
          <a:p>
            <a:r>
              <a:rPr lang="en-US" sz="2000">
                <a:solidFill>
                  <a:srgbClr val="FFFF00"/>
                </a:solidFill>
              </a:rPr>
              <a:t>Mock</a:t>
            </a:r>
            <a:r>
              <a:rPr lang="en-US" sz="2000"/>
              <a:t>:  Replace a command call with specified </a:t>
            </a:r>
            <a:r>
              <a:rPr lang="en-US" sz="2000" smtClean="0"/>
              <a:t>output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Fixture</a:t>
            </a:r>
            <a:r>
              <a:rPr lang="en-US" sz="2000" smtClean="0"/>
              <a:t>: Defines repeatable test environment.</a:t>
            </a:r>
          </a:p>
          <a:p>
            <a:r>
              <a:rPr lang="en-US" sz="2000" smtClean="0">
                <a:solidFill>
                  <a:srgbClr val="FFFF00"/>
                </a:solidFill>
              </a:rPr>
              <a:t>Scaffolding</a:t>
            </a:r>
            <a:r>
              <a:rPr lang="en-US" sz="2000" smtClean="0"/>
              <a:t>:  Creating the structure of code without the details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1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35360" y="2483893"/>
            <a:ext cx="11521280" cy="320722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25087" y="4995081"/>
            <a:ext cx="5336274" cy="4230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331" y="4544704"/>
            <a:ext cx="4831308" cy="45037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3331" y="4162567"/>
            <a:ext cx="2442950" cy="38213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331" y="3643952"/>
            <a:ext cx="4230806" cy="51861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39236" y="3234519"/>
            <a:ext cx="5117910" cy="40943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2756587"/>
            <a:ext cx="11521280" cy="3280319"/>
          </a:xfrm>
        </p:spPr>
        <p:txBody>
          <a:bodyPr/>
          <a:lstStyle/>
          <a:p>
            <a:r>
              <a:rPr lang="en-US" sz="2400" smtClean="0"/>
              <a:t>Test-Driven Development by Example, by Kent Beck, Addison-Wesley 2003</a:t>
            </a:r>
          </a:p>
          <a:p>
            <a:r>
              <a:rPr lang="en-US" sz="2400" smtClean="0"/>
              <a:t>Pester on GitHub: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github.com/pester/Pester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Getting Started with Pester</a:t>
            </a:r>
            <a:r>
              <a:rPr lang="en-US" sz="2400" smtClean="0"/>
              <a:t> by Jakub Jares</a:t>
            </a:r>
          </a:p>
          <a:p>
            <a:r>
              <a:rPr lang="en-US" sz="2400" smtClean="0">
                <a:hlinkClick r:id="rId4"/>
              </a:rPr>
              <a:t>What is Pester?</a:t>
            </a:r>
            <a:r>
              <a:rPr lang="en-US" sz="2400" smtClean="0"/>
              <a:t> by Dave Wyatt (5-part series)</a:t>
            </a:r>
          </a:p>
          <a:p>
            <a:r>
              <a:rPr lang="en-US" sz="2400" smtClean="0">
                <a:hlinkClick r:id="rId5"/>
              </a:rPr>
              <a:t>Automated Testing in PowerShell</a:t>
            </a:r>
            <a:r>
              <a:rPr lang="en-US" sz="2400" smtClean="0"/>
              <a:t> (video) by Dave Wyatt</a:t>
            </a:r>
          </a:p>
          <a:p>
            <a:r>
              <a:rPr lang="en-US" sz="2400" smtClean="0"/>
              <a:t>Slides\code : </a:t>
            </a:r>
            <a:r>
              <a:rPr lang="en-US" sz="2400" smtClean="0">
                <a:hlinkClick r:id="rId6"/>
              </a:rPr>
              <a:t>https://github.com/juneb/PesterTDD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5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79" y="544286"/>
            <a:ext cx="8596668" cy="1320800"/>
          </a:xfrm>
        </p:spPr>
        <p:txBody>
          <a:bodyPr/>
          <a:lstStyle/>
          <a:p>
            <a:pPr algn="l"/>
            <a:r>
              <a:rPr lang="en-US" sz="3200" smtClean="0">
                <a:solidFill>
                  <a:schemeClr val="bg1"/>
                </a:solidFill>
                <a:latin typeface="Ubuntu Mono" panose="020B0509030602030204" pitchFamily="49" charset="0"/>
              </a:rPr>
              <a:t>Thanks for the help!</a:t>
            </a:r>
            <a:endParaRPr lang="en-US" sz="32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40" y="2300908"/>
            <a:ext cx="6659499" cy="2502851"/>
          </a:xfrm>
        </p:spPr>
        <p:txBody>
          <a:bodyPr>
            <a:normAutofit/>
          </a:bodyPr>
          <a:lstStyle/>
          <a:p>
            <a:r>
              <a:rPr lang="en-US" sz="2800" smtClean="0"/>
              <a:t>Dave Wyatt</a:t>
            </a:r>
          </a:p>
          <a:p>
            <a:r>
              <a:rPr lang="en-US" sz="2800" smtClean="0"/>
              <a:t>@PSPester &amp; GitHub\Pester Team</a:t>
            </a:r>
          </a:p>
          <a:p>
            <a:r>
              <a:rPr lang="en-US" sz="2800" smtClean="0"/>
              <a:t>Jakub Jares</a:t>
            </a:r>
          </a:p>
          <a:p>
            <a:r>
              <a:rPr lang="en-US" sz="2800" smtClean="0"/>
              <a:t>Mike Robbins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9" y="1951739"/>
            <a:ext cx="2847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Real World</a:t>
            </a:r>
            <a:r>
              <a:rPr lang="en-US"/>
              <a:t/>
            </a:r>
            <a:br>
              <a:rPr lang="en-US"/>
            </a:br>
            <a:r>
              <a:rPr lang="en-US"/>
              <a:t>Test-Driven Development </a:t>
            </a:r>
            <a:br>
              <a:rPr lang="en-US"/>
            </a:br>
            <a:r>
              <a:rPr lang="en-US"/>
              <a:t>with Pester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197" y="4752177"/>
            <a:ext cx="6156853" cy="5640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June Blender</a:t>
            </a:r>
          </a:p>
          <a:p>
            <a:pPr>
              <a:spcBef>
                <a:spcPts val="0"/>
              </a:spcBef>
            </a:pPr>
            <a:r>
              <a:rPr lang="en-US"/>
              <a:t>Technology Evangelist</a:t>
            </a:r>
          </a:p>
          <a:p>
            <a:pPr>
              <a:spcBef>
                <a:spcPts val="0"/>
              </a:spcBef>
            </a:pPr>
            <a:r>
              <a:rPr lang="en-US"/>
              <a:t>SAPIEN Technologies, Inc.</a:t>
            </a:r>
          </a:p>
          <a:p>
            <a:pPr>
              <a:spcBef>
                <a:spcPts val="0"/>
              </a:spcBef>
            </a:pPr>
            <a:r>
              <a:rPr lang="en-US"/>
              <a:t>Windows PowerShell MVP</a:t>
            </a:r>
          </a:p>
          <a:p>
            <a:pPr>
              <a:spcBef>
                <a:spcPts val="0"/>
              </a:spcBef>
            </a:pPr>
            <a:r>
              <a:rPr lang="en-US"/>
              <a:t>@juneb_get_help</a:t>
            </a:r>
          </a:p>
          <a:p>
            <a:pPr>
              <a:spcBef>
                <a:spcPts val="0"/>
              </a:spcBef>
            </a:pPr>
            <a:r>
              <a:rPr lang="en-US"/>
              <a:t>juneb@sapien.com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8847"/>
            <a:ext cx="8596668" cy="1320800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    Pester:    PowerShell Tester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      A test framework for Windows PowerShell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36" y="2169706"/>
            <a:ext cx="8290490" cy="367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23" y="2158253"/>
            <a:ext cx="1828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Test-Driven Development (TDD - since 1999)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534" y="3111298"/>
            <a:ext cx="7700312" cy="2902856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While ($True) {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Write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a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test.</a:t>
            </a:r>
            <a:endParaRPr lang="en-US" sz="200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Run all tests. New test fails.</a:t>
            </a:r>
          </a:p>
          <a:p>
            <a:pPr marL="0" indent="0">
              <a:buNone/>
            </a:pP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    Write some code</a:t>
            </a:r>
            <a:r>
              <a:rPr lang="en-US" sz="2000">
                <a:latin typeface="Consolas" panose="020B0609020204030204" pitchFamily="49" charset="0"/>
              </a:rPr>
              <a:t> (as little as possible</a:t>
            </a:r>
            <a:r>
              <a:rPr lang="en-US" sz="2000" smtClean="0">
                <a:latin typeface="Consolas" panose="020B0609020204030204" pitchFamily="49" charset="0"/>
              </a:rPr>
              <a:t>).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Run tests (pass</a:t>
            </a:r>
            <a:r>
              <a:rPr lang="en-US" sz="2000" smtClean="0">
                <a:latin typeface="Consolas" panose="020B0609020204030204" pitchFamily="49" charset="0"/>
              </a:rPr>
              <a:t>).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  Refactor </a:t>
            </a:r>
            <a:r>
              <a:rPr lang="en-US" sz="2000" smtClean="0">
                <a:latin typeface="Consolas" panose="020B0609020204030204" pitchFamily="49" charset="0"/>
              </a:rPr>
              <a:t>code.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964" y="1400432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Write the test before the code. 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Code to the test.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Code is simpler. Always tested. Developer is not afraid to change the code.</a:t>
            </a:r>
          </a:p>
        </p:txBody>
      </p:sp>
    </p:spTree>
    <p:extLst>
      <p:ext uri="{BB962C8B-B14F-4D97-AF65-F5344CB8AC3E}">
        <p14:creationId xmlns:p14="http://schemas.microsoft.com/office/powerpoint/2010/main" val="28470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Test-Driven Development (TDD - since 1999)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964" y="1400432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Write the test before the code. 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Code to the test.</a:t>
            </a:r>
            <a:b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Code is simpler. Always tested. Developer is not afraid to change the code.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230806" y="1733266"/>
            <a:ext cx="5554639" cy="84616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64" y="2912261"/>
            <a:ext cx="10517087" cy="38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58" y="609600"/>
            <a:ext cx="8596668" cy="1320800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Behavior-Driven Development  (BDD)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58" y="1730315"/>
            <a:ext cx="11958742" cy="3442577"/>
          </a:xfrm>
        </p:spPr>
        <p:txBody>
          <a:bodyPr/>
          <a:lstStyle/>
          <a:p>
            <a:r>
              <a:rPr lang="en-US" sz="2000" smtClean="0"/>
              <a:t>Tests describe the behavior ("black box"), not the implementation ("white box")</a:t>
            </a:r>
          </a:p>
          <a:p>
            <a:r>
              <a:rPr lang="en-US" sz="2000" smtClean="0"/>
              <a:t>Tests should be independent of state.</a:t>
            </a:r>
          </a:p>
          <a:p>
            <a:r>
              <a:rPr lang="en-US" sz="2000"/>
              <a:t>Tests should be independent of each other</a:t>
            </a:r>
            <a:r>
              <a:rPr lang="en-US" sz="2000" smtClean="0"/>
              <a:t>.</a:t>
            </a:r>
          </a:p>
          <a:p>
            <a:r>
              <a:rPr lang="en-US" sz="2000" smtClean="0"/>
              <a:t>Simple, small steps.</a:t>
            </a:r>
          </a:p>
          <a:p>
            <a:r>
              <a:rPr lang="en-US" sz="2000" smtClean="0"/>
              <a:t>Tests should cover all features, including combinations of features.</a:t>
            </a:r>
          </a:p>
          <a:p>
            <a:r>
              <a:rPr lang="en-US" sz="2000" smtClean="0"/>
              <a:t>Test </a:t>
            </a:r>
            <a:r>
              <a:rPr lang="en-US" sz="2000"/>
              <a:t>code </a:t>
            </a:r>
            <a:r>
              <a:rPr lang="en-US" sz="2000" smtClean="0"/>
              <a:t>is *like* production code. It should be readable </a:t>
            </a:r>
            <a:r>
              <a:rPr lang="en-US" sz="2000"/>
              <a:t>and maintainable</a:t>
            </a:r>
            <a:r>
              <a:rPr lang="en-US" sz="2000" smtClean="0"/>
              <a:t>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756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Which tests do I write?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6240" y="1794828"/>
            <a:ext cx="74174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How do I write useful tests?</a:t>
            </a: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What elements of my code do I test?</a:t>
            </a: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How do I avoid writing tests that are too easy?</a:t>
            </a:r>
          </a:p>
          <a:p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Ubuntu Mono" panose="020B0509030602030204" pitchFamily="49" charset="0"/>
              </a:rPr>
              <a:t>How many tests is enough?</a:t>
            </a:r>
            <a:endParaRPr lang="en-US" sz="24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83" y="1831277"/>
            <a:ext cx="2613978" cy="26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"</a:t>
            </a:r>
            <a:r>
              <a:rPr lang="en-US" sz="4000" i="1" smtClean="0">
                <a:solidFill>
                  <a:schemeClr val="bg1"/>
                </a:solidFill>
                <a:latin typeface="Ubuntu Mono" panose="020B0509030602030204" pitchFamily="49" charset="0"/>
              </a:rPr>
              <a:t>Help-Driven Development (HDD)</a:t>
            </a:r>
            <a:r>
              <a:rPr lang="en-US" smtClean="0">
                <a:solidFill>
                  <a:schemeClr val="bg1"/>
                </a:solidFill>
                <a:latin typeface="Ubuntu Mono" panose="020B0509030602030204" pitchFamily="49" charset="0"/>
              </a:rPr>
              <a:t>"</a:t>
            </a:r>
            <a:endParaRPr lang="en-US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5789"/>
            <a:ext cx="10347717" cy="3880773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rgbClr val="FFFF00"/>
                </a:solidFill>
              </a:rPr>
              <a:t>Start with a help file</a:t>
            </a:r>
          </a:p>
          <a:p>
            <a:pPr lvl="1"/>
            <a:r>
              <a:rPr lang="en-US" sz="2800"/>
              <a:t>Help examples are your contract with the user</a:t>
            </a:r>
            <a:r>
              <a:rPr lang="en-US" sz="2800" smtClean="0"/>
              <a:t>.</a:t>
            </a:r>
          </a:p>
          <a:p>
            <a:pPr lvl="1"/>
            <a:r>
              <a:rPr lang="en-US" sz="2800" smtClean="0"/>
              <a:t>Examples </a:t>
            </a:r>
            <a:r>
              <a:rPr lang="en-US" sz="2800"/>
              <a:t>are the test spec. Test is the code spec</a:t>
            </a:r>
            <a:r>
              <a:rPr lang="en-US" sz="2800" smtClean="0"/>
              <a:t>.</a:t>
            </a:r>
            <a:endParaRPr lang="en-US" sz="3000" smtClean="0"/>
          </a:p>
          <a:p>
            <a:pPr lvl="1"/>
            <a:r>
              <a:rPr lang="en-US" sz="3000" smtClean="0"/>
              <a:t>Write a test for every example.</a:t>
            </a:r>
          </a:p>
          <a:p>
            <a:pPr lvl="1"/>
            <a:r>
              <a:rPr lang="en-US" sz="3000" smtClean="0"/>
              <a:t>Supports behavior-driven development (BDD).</a:t>
            </a:r>
          </a:p>
          <a:p>
            <a:pPr lvl="1"/>
            <a:r>
              <a:rPr lang="en-US" sz="3000" smtClean="0"/>
              <a:t>Results in better tests and better help</a:t>
            </a:r>
          </a:p>
        </p:txBody>
      </p:sp>
    </p:spTree>
    <p:extLst>
      <p:ext uri="{BB962C8B-B14F-4D97-AF65-F5344CB8AC3E}">
        <p14:creationId xmlns:p14="http://schemas.microsoft.com/office/powerpoint/2010/main" val="1627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6420</TotalTime>
  <Words>1214</Words>
  <Application>Microsoft Office PowerPoint</Application>
  <PresentationFormat>Widescreen</PresentationFormat>
  <Paragraphs>235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Roboto</vt:lpstr>
      <vt:lpstr>Roboto Black</vt:lpstr>
      <vt:lpstr>Roboto Condensed</vt:lpstr>
      <vt:lpstr>Tahoma</vt:lpstr>
      <vt:lpstr>Ubuntu Mono</vt:lpstr>
      <vt:lpstr>www.IT-Visions.de</vt:lpstr>
      <vt:lpstr>Real World Test-Driven Development  with Pester</vt:lpstr>
      <vt:lpstr>Tested Versions</vt:lpstr>
      <vt:lpstr>Why Test? </vt:lpstr>
      <vt:lpstr>    Pester:    PowerShell Tester       A test framework for Windows PowerShell</vt:lpstr>
      <vt:lpstr>Test-Driven Development (TDD - since 1999)</vt:lpstr>
      <vt:lpstr>Test-Driven Development (TDD - since 1999)</vt:lpstr>
      <vt:lpstr>Behavior-Driven Development  (BDD)</vt:lpstr>
      <vt:lpstr>Which tests do I write?</vt:lpstr>
      <vt:lpstr>"Help-Driven Development (HDD)"</vt:lpstr>
      <vt:lpstr>ManageProfiles Module  Manages Windows PowerShell profiles</vt:lpstr>
      <vt:lpstr>Start with a help file  White box testing</vt:lpstr>
      <vt:lpstr>Create module from a help file</vt:lpstr>
      <vt:lpstr>Create tests for each example</vt:lpstr>
      <vt:lpstr>How to Pester </vt:lpstr>
      <vt:lpstr>Describe  Naming container</vt:lpstr>
      <vt:lpstr>Context  Mocking container</vt:lpstr>
      <vt:lpstr>It   Test container</vt:lpstr>
      <vt:lpstr>Should    Compares actual to expected</vt:lpstr>
      <vt:lpstr>Be / NotBe comparison operators  (private functions)</vt:lpstr>
      <vt:lpstr>Mock  Lets you write independent tests  Test with varying input  Replaces the output of a cmdlet with specified value  </vt:lpstr>
      <vt:lpstr>Mock does not scope to It blocks  It scopes to Describe and Context  </vt:lpstr>
      <vt:lpstr>TestDrive:  PowerShell Drive (PSDrive)  Tests independent of file system</vt:lpstr>
      <vt:lpstr>TestDrive:  PowerShell Drive (PSDrive)  Scoping </vt:lpstr>
      <vt:lpstr>InModuleScope     Creates test elements in module scope </vt:lpstr>
      <vt:lpstr>Invoke-Pester function</vt:lpstr>
      <vt:lpstr>Invoke-Pester -CodeCoverage  Verifies that every line code is exercised in test</vt:lpstr>
      <vt:lpstr>PowerPoint Presentation</vt:lpstr>
      <vt:lpstr>Testing Modules  Every shared module should have a .Tests. file</vt:lpstr>
      <vt:lpstr>Conclusions</vt:lpstr>
      <vt:lpstr>Test-Driven Development Glossary</vt:lpstr>
      <vt:lpstr>Resources</vt:lpstr>
      <vt:lpstr>Thanks for the help!</vt:lpstr>
      <vt:lpstr>Real World Test-Driven Development  with Pester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 Blender</dc:creator>
  <cp:lastModifiedBy>June Blender</cp:lastModifiedBy>
  <cp:revision>344</cp:revision>
  <dcterms:created xsi:type="dcterms:W3CDTF">2016-03-25T18:28:25Z</dcterms:created>
  <dcterms:modified xsi:type="dcterms:W3CDTF">2016-04-21T12:00:59Z</dcterms:modified>
</cp:coreProperties>
</file>