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09" r:id="rId2"/>
  </p:sldMasterIdLst>
  <p:notesMasterIdLst>
    <p:notesMasterId r:id="rId21"/>
  </p:notesMasterIdLst>
  <p:handoutMasterIdLst>
    <p:handoutMasterId r:id="rId22"/>
  </p:handoutMasterIdLst>
  <p:sldIdLst>
    <p:sldId id="309" r:id="rId3"/>
    <p:sldId id="330" r:id="rId4"/>
    <p:sldId id="305" r:id="rId5"/>
    <p:sldId id="315" r:id="rId6"/>
    <p:sldId id="316" r:id="rId7"/>
    <p:sldId id="317" r:id="rId8"/>
    <p:sldId id="323" r:id="rId9"/>
    <p:sldId id="318" r:id="rId10"/>
    <p:sldId id="324" r:id="rId11"/>
    <p:sldId id="320" r:id="rId12"/>
    <p:sldId id="321" r:id="rId13"/>
    <p:sldId id="325" r:id="rId14"/>
    <p:sldId id="326" r:id="rId15"/>
    <p:sldId id="322" r:id="rId16"/>
    <p:sldId id="328" r:id="rId17"/>
    <p:sldId id="327" r:id="rId18"/>
    <p:sldId id="302" r:id="rId19"/>
    <p:sldId id="314" r:id="rId20"/>
  </p:sldIdLst>
  <p:sldSz cx="9144000" cy="6858000" type="screen4x3"/>
  <p:notesSz cx="7099300" cy="10234613"/>
  <p:defaultTextStyle>
    <a:defPPr>
      <a:defRPr lang="de-DE"/>
    </a:defPPr>
    <a:lvl1pPr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1pPr>
    <a:lvl2pPr marL="4572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2pPr>
    <a:lvl3pPr marL="9144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3pPr>
    <a:lvl4pPr marL="13716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4pPr>
    <a:lvl5pPr marL="18288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5pPr>
    <a:lvl6pPr marL="22860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6pPr>
    <a:lvl7pPr marL="27432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7pPr>
    <a:lvl8pPr marL="32004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8pPr>
    <a:lvl9pPr marL="36576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75D"/>
    <a:srgbClr val="23238D"/>
    <a:srgbClr val="12124A"/>
    <a:srgbClr val="011F51"/>
    <a:srgbClr val="C8E8F7"/>
    <a:srgbClr val="82CEEF"/>
    <a:srgbClr val="FF3300"/>
    <a:srgbClr val="00B4E7"/>
    <a:srgbClr val="009DD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69918" autoAdjust="0"/>
  </p:normalViewPr>
  <p:slideViewPr>
    <p:cSldViewPr>
      <p:cViewPr varScale="1">
        <p:scale>
          <a:sx n="56" d="100"/>
          <a:sy n="56" d="100"/>
        </p:scale>
        <p:origin x="84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88"/>
    </p:cViewPr>
  </p:sorterViewPr>
  <p:notesViewPr>
    <p:cSldViewPr>
      <p:cViewPr varScale="1">
        <p:scale>
          <a:sx n="60" d="100"/>
          <a:sy n="60" d="100"/>
        </p:scale>
        <p:origin x="2934" y="90"/>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r>
              <a:rPr lang="de-DE" dirty="0"/>
              <a:t>Weitergabe oder Vervielfältigung nur mit Genehmigung des Autors</a:t>
            </a:r>
          </a:p>
        </p:txBody>
      </p:sp>
      <p:sp>
        <p:nvSpPr>
          <p:cNvPr id="118788" name="Rectangle 4"/>
          <p:cNvSpPr>
            <a:spLocks noGrp="1" noChangeArrowheads="1"/>
          </p:cNvSpPr>
          <p:nvPr>
            <p:ph type="ftr" sz="quarter" idx="2"/>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18789" name="Rectangle 5"/>
          <p:cNvSpPr>
            <a:spLocks noGrp="1" noChangeArrowheads="1"/>
          </p:cNvSpPr>
          <p:nvPr>
            <p:ph type="sldNum" sz="quarter" idx="3"/>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89F6080D-010B-4BB8-A880-C44531D4C9AB}" type="slidenum">
              <a:rPr lang="de-DE"/>
              <a:pPr>
                <a:defRPr/>
              </a:pPr>
              <a:t>‹Nr.›</a:t>
            </a:fld>
            <a:endParaRPr lang="de-DE"/>
          </a:p>
        </p:txBody>
      </p:sp>
      <p:pic>
        <p:nvPicPr>
          <p:cNvPr id="23557" name="Picture 6" descr="logo_v6-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713" y="61913"/>
            <a:ext cx="184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007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3" name="Rectangle 3"/>
          <p:cNvSpPr>
            <a:spLocks noGrp="1" noChangeArrowheads="1"/>
          </p:cNvSpPr>
          <p:nvPr>
            <p:ph type="dt" idx="1"/>
          </p:nvPr>
        </p:nvSpPr>
        <p:spPr bwMode="auto">
          <a:xfrm>
            <a:off x="401955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algn="r" defTabSz="965200">
              <a:defRPr sz="1300">
                <a:solidFill>
                  <a:schemeClr val="tx1"/>
                </a:solidFill>
                <a:effectLst/>
                <a:latin typeface="Arial" charset="0"/>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0246"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7" name="Rectangle 7"/>
          <p:cNvSpPr>
            <a:spLocks noGrp="1" noChangeArrowheads="1"/>
          </p:cNvSpPr>
          <p:nvPr>
            <p:ph type="sldNum" sz="quarter" idx="5"/>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0C6D6275-D5B4-459A-B2A3-212CA60D2300}" type="slidenum">
              <a:rPr lang="de-DE"/>
              <a:pPr>
                <a:defRPr/>
              </a:pPr>
              <a:t>‹Nr.›</a:t>
            </a:fld>
            <a:endParaRPr lang="de-DE"/>
          </a:p>
        </p:txBody>
      </p:sp>
    </p:spTree>
    <p:extLst>
      <p:ext uri="{BB962C8B-B14F-4D97-AF65-F5344CB8AC3E}">
        <p14:creationId xmlns:p14="http://schemas.microsoft.com/office/powerpoint/2010/main" val="3437197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blog/2014/12/15/authoring-integration-modules-for-azure-automa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Todo</a:t>
            </a:r>
            <a:r>
              <a:rPr lang="de-DE" dirty="0"/>
              <a:t>: </a:t>
            </a:r>
            <a:r>
              <a:rPr lang="de-DE" dirty="0" err="1"/>
              <a:t>Beispielscripte</a:t>
            </a:r>
            <a:endParaRPr lang="de-DE" dirty="0"/>
          </a:p>
          <a:p>
            <a:r>
              <a:rPr lang="de-DE" dirty="0"/>
              <a:t>	Parameter:</a:t>
            </a:r>
            <a:r>
              <a:rPr lang="de-DE" baseline="0" dirty="0"/>
              <a:t> https://azure.microsoft.com/en-us/documentation/articles/automation-starting-a-runbook/</a:t>
            </a:r>
          </a:p>
          <a:p>
            <a:r>
              <a:rPr lang="de-DE" baseline="0" dirty="0"/>
              <a:t>Starten von Scripten</a:t>
            </a:r>
          </a:p>
          <a:p>
            <a:r>
              <a:rPr lang="de-DE" baseline="0" dirty="0"/>
              <a:t>	</a:t>
            </a:r>
            <a:r>
              <a:rPr lang="de-DE" baseline="0" dirty="0" err="1"/>
              <a:t>Webhooks</a:t>
            </a:r>
            <a:endParaRPr lang="de-DE" dirty="0"/>
          </a:p>
          <a:p>
            <a:r>
              <a:rPr lang="de-DE" dirty="0"/>
              <a:t>Zugriff</a:t>
            </a:r>
            <a:r>
              <a:rPr lang="de-DE" baseline="0" dirty="0"/>
              <a:t> auf </a:t>
            </a:r>
            <a:r>
              <a:rPr lang="de-DE" baseline="0" dirty="0" err="1"/>
              <a:t>Credentials</a:t>
            </a:r>
            <a:endParaRPr lang="de-DE" baseline="0" dirty="0"/>
          </a:p>
          <a:p>
            <a:r>
              <a:rPr lang="de-DE" baseline="0" dirty="0"/>
              <a:t>Hinzufügen von Modulen</a:t>
            </a:r>
          </a:p>
          <a:p>
            <a:r>
              <a:rPr lang="de-DE" baseline="0" dirty="0"/>
              <a:t>Clients registrieren</a:t>
            </a:r>
          </a:p>
          <a:p>
            <a:r>
              <a:rPr lang="de-DE" baseline="0" dirty="0"/>
              <a:t>Hybride Konfiguration (Hybrid Worker Gruppe)</a:t>
            </a:r>
          </a:p>
          <a:p>
            <a:r>
              <a:rPr lang="de-DE" baseline="0" dirty="0"/>
              <a:t>Integration der Quellcodeverwaltung</a:t>
            </a:r>
          </a:p>
          <a:p>
            <a:r>
              <a:rPr lang="de-DE" baseline="0" dirty="0" err="1"/>
              <a:t>Webhooks</a:t>
            </a:r>
            <a:endParaRPr lang="de-DE" dirty="0"/>
          </a:p>
        </p:txBody>
      </p:sp>
      <p:sp>
        <p:nvSpPr>
          <p:cNvPr id="4" name="Foliennummernplatzhalter 3"/>
          <p:cNvSpPr>
            <a:spLocks noGrp="1"/>
          </p:cNvSpPr>
          <p:nvPr>
            <p:ph type="sldNum" sz="quarter" idx="10"/>
          </p:nvPr>
        </p:nvSpPr>
        <p:spPr/>
        <p:txBody>
          <a:bodyPr/>
          <a:lstStyle/>
          <a:p>
            <a:pPr>
              <a:defRPr/>
            </a:pPr>
            <a:fld id="{0C6D6275-D5B4-459A-B2A3-212CA60D2300}" type="slidenum">
              <a:rPr lang="de-DE" smtClean="0"/>
              <a:pPr>
                <a:defRPr/>
              </a:pPr>
              <a:t>1</a:t>
            </a:fld>
            <a:endParaRPr lang="de-DE"/>
          </a:p>
        </p:txBody>
      </p:sp>
    </p:spTree>
    <p:extLst>
      <p:ext uri="{BB962C8B-B14F-4D97-AF65-F5344CB8AC3E}">
        <p14:creationId xmlns:p14="http://schemas.microsoft.com/office/powerpoint/2010/main" val="133672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C6D6275-D5B4-459A-B2A3-212CA60D2300}" type="slidenum">
              <a:rPr lang="de-DE" smtClean="0"/>
              <a:pPr>
                <a:defRPr/>
              </a:pPr>
              <a:t>10</a:t>
            </a:fld>
            <a:endParaRPr lang="de-DE"/>
          </a:p>
        </p:txBody>
      </p:sp>
    </p:spTree>
    <p:extLst>
      <p:ext uri="{BB962C8B-B14F-4D97-AF65-F5344CB8AC3E}">
        <p14:creationId xmlns:p14="http://schemas.microsoft.com/office/powerpoint/2010/main" val="120148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C:\ProgramData\Microsoft\System Center\</a:t>
            </a:r>
            <a:r>
              <a:rPr lang="de-DE" dirty="0" err="1"/>
              <a:t>Orchestrator</a:t>
            </a:r>
            <a:r>
              <a:rPr lang="de-DE" dirty="0"/>
              <a:t>\7.2\SMA\Sandboxes.</a:t>
            </a:r>
          </a:p>
        </p:txBody>
      </p:sp>
      <p:sp>
        <p:nvSpPr>
          <p:cNvPr id="4" name="Foliennummernplatzhalter 3"/>
          <p:cNvSpPr>
            <a:spLocks noGrp="1"/>
          </p:cNvSpPr>
          <p:nvPr>
            <p:ph type="sldNum" sz="quarter" idx="10"/>
          </p:nvPr>
        </p:nvSpPr>
        <p:spPr/>
        <p:txBody>
          <a:bodyPr/>
          <a:lstStyle/>
          <a:p>
            <a:pPr>
              <a:defRPr/>
            </a:pPr>
            <a:fld id="{0C6D6275-D5B4-459A-B2A3-212CA60D2300}" type="slidenum">
              <a:rPr lang="de-DE" smtClean="0"/>
              <a:pPr>
                <a:defRPr/>
              </a:pPr>
              <a:t>12</a:t>
            </a:fld>
            <a:endParaRPr lang="de-DE"/>
          </a:p>
        </p:txBody>
      </p:sp>
    </p:spTree>
    <p:extLst>
      <p:ext uri="{BB962C8B-B14F-4D97-AF65-F5344CB8AC3E}">
        <p14:creationId xmlns:p14="http://schemas.microsoft.com/office/powerpoint/2010/main" val="3060125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err="1"/>
              <a:t>Gotchas</a:t>
            </a:r>
            <a:r>
              <a:rPr lang="en-US" b="1" dirty="0"/>
              <a:t> / Known Issues:</a:t>
            </a:r>
          </a:p>
          <a:p>
            <a:r>
              <a:rPr lang="en-US" dirty="0"/>
              <a:t>When upgrading to WMF 5 RTM, if the machine is already registered as a node in Azure Automation DSC, please unregister it from Azure Automation DSC and reregister it after the WMF 5 RTM upgrade.</a:t>
            </a:r>
          </a:p>
          <a:p>
            <a:r>
              <a:rPr lang="en-US" dirty="0"/>
              <a:t>Azure Automation DSC does not support partial or composite DSC configurations at this time. However, DSC composite resources can be imported and used just like in local PowerShell, enabling configuration reuse.</a:t>
            </a:r>
          </a:p>
          <a:p>
            <a:r>
              <a:rPr lang="en-US" dirty="0"/>
              <a:t>The latest version of WMF 5 must be installed for the PowerShell DSC agent for Windows to be able to communicate with Azure Automation. The latest version of the PowerShell DSC agent for Linux must be installed for Linux to be able to communicate with Azure Automation.</a:t>
            </a:r>
          </a:p>
          <a:p>
            <a:r>
              <a:rPr lang="en-US" dirty="0"/>
              <a:t>The traditional PowerShell DSC pull server expects module zips to be placed on the pull server in the format </a:t>
            </a:r>
            <a:r>
              <a:rPr lang="en-US" b="1" dirty="0"/>
              <a:t>ModuleName_Version.zip”</a:t>
            </a:r>
            <a:r>
              <a:rPr lang="en-US" dirty="0"/>
              <a:t>. Azure Automation expects PowerShell modules to be imported with names in the form of </a:t>
            </a:r>
            <a:r>
              <a:rPr lang="en-US" b="1" dirty="0"/>
              <a:t>ModuleName.zip</a:t>
            </a:r>
            <a:r>
              <a:rPr lang="en-US" dirty="0"/>
              <a:t>. See </a:t>
            </a:r>
            <a:r>
              <a:rPr lang="en-US" dirty="0">
                <a:hlinkClick r:id="rId3"/>
              </a:rPr>
              <a:t>this blog post</a:t>
            </a:r>
            <a:r>
              <a:rPr lang="en-US" dirty="0"/>
              <a:t> for more info on the Integration Module format needed to import the module into Azure Automation. </a:t>
            </a:r>
          </a:p>
          <a:p>
            <a:r>
              <a:rPr lang="en-US" dirty="0"/>
              <a:t>PowerShell modules imported into Azure Automation cannot contain .doc or .</a:t>
            </a:r>
            <a:r>
              <a:rPr lang="en-US" dirty="0" err="1"/>
              <a:t>docx</a:t>
            </a:r>
            <a:r>
              <a:rPr lang="en-US" dirty="0"/>
              <a:t> files. Some PowerShell modules containing DSC resources contain these files, for help purposes. These files should be removed from modules, prior to import into Azure Automation.</a:t>
            </a:r>
          </a:p>
          <a:p>
            <a:r>
              <a:rPr lang="en-US" dirty="0"/>
              <a:t>When a node is first registered with an Azure Automation account, or the node is changed to be mapped to a different node configuration server-side, it’s status will be 'Compliant', even if the node’s status is not actually compliant with the node configuration it is now mapped to. After the node performs its first pull, and sends its first report, after registration or a node configuration mapping change, the node status can be trusted.</a:t>
            </a:r>
          </a:p>
          <a:p>
            <a:r>
              <a:rPr lang="en-US" dirty="0"/>
              <a:t>When onboarding an Azure Windows VM for management by Azure Automation DSC using any of our direct onboarding methods, it could take up to an hour for the VM to show up as a DSC node in Azure Automation. This is due to the installation of Windows Management Framework 5.0 on the VM by the Azure VM DSC extension, which is required to onboard the VM to Azure Automation DSC.</a:t>
            </a:r>
          </a:p>
          <a:p>
            <a:r>
              <a:rPr lang="en-US" dirty="0"/>
              <a:t>After registering, each node automatically negotiates a unique certificate for authentication that expires after one year. At this time, the PowerShell DSC registration protocol cannot automatically renew certificates when they are nearing expiration, so you need to reregister the nodes after a year’s time. Before reregistering, ensure that each node is running Windows Management Framework 5.0 RTM. If a node’s authentication certificate expires, and the node is not reregistered, the node will be unable to communicate with Azure Automation and will be marked ‘Unresponsive.’ Reregistration is performed in the same way you registered the node initially. Reregistration performed 90 days or less from the certificate expiration time, or at any point after the certificate expiration time, will result in a new certificate being generated and used.</a:t>
            </a:r>
          </a:p>
          <a:p>
            <a:r>
              <a:rPr lang="en-US" dirty="0"/>
              <a:t>When upgrading to WMF 5 RTM, if the machine is already registered as a node in Azure Automation DSC, please unregister it from Azure Automation DSC and reregister it after the WMF 5 RTM upgrade. Before reregistering, delete the $</a:t>
            </a:r>
            <a:r>
              <a:rPr lang="en-US" dirty="0" err="1"/>
              <a:t>env:windir</a:t>
            </a:r>
            <a:r>
              <a:rPr lang="en-US" dirty="0"/>
              <a:t>\system32\configuration\</a:t>
            </a:r>
            <a:r>
              <a:rPr lang="en-US" dirty="0" err="1"/>
              <a:t>DSCEngineCache.mof</a:t>
            </a:r>
            <a:r>
              <a:rPr lang="en-US" dirty="0"/>
              <a:t> file.</a:t>
            </a:r>
          </a:p>
          <a:p>
            <a:r>
              <a:rPr lang="en-US" dirty="0"/>
              <a:t>PowerShell DSC cmdlets may not work if WMF 5 RTM is installed on top of WMF 5 Production Preview. To fix this, run the following command in an elevated PowerShell session (run as administrator): </a:t>
            </a:r>
            <a:r>
              <a:rPr lang="en-US" dirty="0" err="1"/>
              <a:t>mofcomp</a:t>
            </a:r>
            <a:r>
              <a:rPr lang="en-US" dirty="0"/>
              <a:t> $</a:t>
            </a:r>
            <a:r>
              <a:rPr lang="en-US" dirty="0" err="1"/>
              <a:t>env:windir</a:t>
            </a:r>
            <a:r>
              <a:rPr lang="en-US" dirty="0"/>
              <a:t>\system32\</a:t>
            </a:r>
            <a:r>
              <a:rPr lang="en-US" dirty="0" err="1"/>
              <a:t>wbem</a:t>
            </a:r>
            <a:r>
              <a:rPr lang="en-US" dirty="0"/>
              <a:t>\</a:t>
            </a:r>
            <a:r>
              <a:rPr lang="en-US" dirty="0" err="1"/>
              <a:t>DscCoreConfProv.mof</a:t>
            </a:r>
            <a:endParaRPr lang="en-US" dirty="0"/>
          </a:p>
          <a:p>
            <a:endParaRPr lang="de-DE" dirty="0"/>
          </a:p>
        </p:txBody>
      </p:sp>
      <p:sp>
        <p:nvSpPr>
          <p:cNvPr id="4" name="Foliennummernplatzhalter 3"/>
          <p:cNvSpPr>
            <a:spLocks noGrp="1"/>
          </p:cNvSpPr>
          <p:nvPr>
            <p:ph type="sldNum" sz="quarter" idx="10"/>
          </p:nvPr>
        </p:nvSpPr>
        <p:spPr/>
        <p:txBody>
          <a:bodyPr/>
          <a:lstStyle/>
          <a:p>
            <a:pPr>
              <a:defRPr/>
            </a:pPr>
            <a:fld id="{0C6D6275-D5B4-459A-B2A3-212CA60D2300}" type="slidenum">
              <a:rPr lang="de-DE" smtClean="0"/>
              <a:pPr>
                <a:defRPr/>
              </a:pPr>
              <a:t>14</a:t>
            </a:fld>
            <a:endParaRPr lang="de-DE"/>
          </a:p>
        </p:txBody>
      </p:sp>
    </p:spTree>
    <p:extLst>
      <p:ext uri="{BB962C8B-B14F-4D97-AF65-F5344CB8AC3E}">
        <p14:creationId xmlns:p14="http://schemas.microsoft.com/office/powerpoint/2010/main" val="367503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Star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412776"/>
            <a:ext cx="7772400" cy="930027"/>
          </a:xfrm>
          <a:prstGeom prst="rect">
            <a:avLst/>
          </a:prstGeom>
        </p:spPr>
        <p:txBody>
          <a:bodyPr anchor="ctr"/>
          <a:lstStyle>
            <a:lvl1pPr algn="ctr">
              <a:defRPr sz="4400" b="1" cap="none" baseline="0">
                <a:solidFill>
                  <a:schemeClr val="bg1"/>
                </a:solidFill>
                <a:effectLst>
                  <a:outerShdw blurRad="38100" dist="50800" dir="5400000" algn="t" rotWithShape="0">
                    <a:prstClr val="black">
                      <a:alpha val="40000"/>
                    </a:prstClr>
                  </a:outerShdw>
                </a:effectLst>
                <a:latin typeface="Ubuntu Mono" panose="020B0509030602030204" pitchFamily="49" charset="0"/>
                <a:ea typeface="Roboto Black" panose="02000000000000000000" pitchFamily="2" charset="0"/>
              </a:defRPr>
            </a:lvl1pPr>
          </a:lstStyle>
          <a:p>
            <a:r>
              <a:rPr lang="de-DE" dirty="0" err="1"/>
              <a:t>Presentation</a:t>
            </a:r>
            <a:r>
              <a:rPr lang="de-DE" dirty="0"/>
              <a:t> Title</a:t>
            </a:r>
          </a:p>
        </p:txBody>
      </p:sp>
      <p:sp>
        <p:nvSpPr>
          <p:cNvPr id="3" name="Textplatzhalter 2"/>
          <p:cNvSpPr>
            <a:spLocks noGrp="1"/>
          </p:cNvSpPr>
          <p:nvPr>
            <p:ph type="body" idx="1" hasCustomPrompt="1"/>
          </p:nvPr>
        </p:nvSpPr>
        <p:spPr>
          <a:xfrm>
            <a:off x="674440" y="6093296"/>
            <a:ext cx="4617640" cy="564083"/>
          </a:xfrm>
        </p:spPr>
        <p:txBody>
          <a:bodyPr anchor="t"/>
          <a:lstStyle>
            <a:lvl1pPr marL="0" indent="0" algn="l">
              <a:buNone/>
              <a:defRPr sz="2000" i="1">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err="1"/>
              <a:t>Presenter</a:t>
            </a:r>
            <a:r>
              <a:rPr lang="de-DE" dirty="0"/>
              <a:t> Name</a:t>
            </a:r>
          </a:p>
        </p:txBody>
      </p:sp>
      <p:sp>
        <p:nvSpPr>
          <p:cNvPr id="7" name="Textplatzhalter 6"/>
          <p:cNvSpPr>
            <a:spLocks noGrp="1"/>
          </p:cNvSpPr>
          <p:nvPr>
            <p:ph type="body" sz="quarter" idx="10" hasCustomPrompt="1"/>
          </p:nvPr>
        </p:nvSpPr>
        <p:spPr>
          <a:xfrm>
            <a:off x="684213" y="2781300"/>
            <a:ext cx="7772400" cy="935038"/>
          </a:xfrm>
        </p:spPr>
        <p:txBody>
          <a:bodyPr/>
          <a:lstStyle>
            <a:lvl1pPr marL="0" indent="0" algn="ctr">
              <a:buNone/>
              <a:defRPr baseline="0"/>
            </a:lvl1pPr>
          </a:lstStyle>
          <a:p>
            <a:pPr lvl="0"/>
            <a:r>
              <a:rPr lang="de-DE" dirty="0" err="1"/>
              <a:t>Presentation</a:t>
            </a:r>
            <a:r>
              <a:rPr lang="de-DE" dirty="0"/>
              <a:t> </a:t>
            </a:r>
            <a:r>
              <a:rPr lang="de-DE" dirty="0" err="1"/>
              <a:t>Subtitle</a:t>
            </a:r>
            <a:endParaRPr lang="de-DE" dirty="0"/>
          </a:p>
        </p:txBody>
      </p:sp>
    </p:spTree>
    <p:extLst>
      <p:ext uri="{BB962C8B-B14F-4D97-AF65-F5344CB8AC3E}">
        <p14:creationId xmlns:p14="http://schemas.microsoft.com/office/powerpoint/2010/main" val="19456652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rgbClr val="FFC000"/>
          </a:solidFill>
          <a:effectLst>
            <a:outerShdw blurRad="50800" dist="38100" dir="2700000" algn="tl" rotWithShape="0">
              <a:prstClr val="black">
                <a:alpha val="40000"/>
              </a:prstClr>
            </a:outerShdw>
          </a:effectLst>
        </p:spPr>
        <p:txBody>
          <a:bodyPr anchor="ctr"/>
          <a:lstStyle>
            <a:lvl1pPr algn="ctr">
              <a:defRPr sz="3600" b="1" cap="none" baseline="0">
                <a:solidFill>
                  <a:schemeClr val="bg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nchor="t"/>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Tree>
    <p:extLst>
      <p:ext uri="{BB962C8B-B14F-4D97-AF65-F5344CB8AC3E}">
        <p14:creationId xmlns:p14="http://schemas.microsoft.com/office/powerpoint/2010/main" val="36263689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mo">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chemeClr val="bg1"/>
          </a:solidFill>
          <a:ln w="76200">
            <a:noFill/>
          </a:ln>
          <a:effectLst>
            <a:outerShdw blurRad="228600" dist="101600" dir="2700000" sx="103000" sy="103000" algn="tl" rotWithShape="0">
              <a:prstClr val="black">
                <a:alpha val="40000"/>
              </a:prstClr>
            </a:outerShdw>
          </a:effectLst>
        </p:spPr>
        <p:txBody>
          <a:bodyPr anchor="ctr"/>
          <a:lstStyle>
            <a:lvl1pPr algn="ctr">
              <a:defRPr sz="4000" b="1" cap="none" baseline="0">
                <a:solidFill>
                  <a:schemeClr val="tx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 bearbeiten</a:t>
            </a:r>
          </a:p>
        </p:txBody>
      </p:sp>
    </p:spTree>
    <p:extLst>
      <p:ext uri="{BB962C8B-B14F-4D97-AF65-F5344CB8AC3E}">
        <p14:creationId xmlns:p14="http://schemas.microsoft.com/office/powerpoint/2010/main" val="2057767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sole Standar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640960" cy="4392488"/>
          </a:xfrm>
        </p:spPr>
        <p:txBody>
          <a:bodyPr/>
          <a:lstStyle>
            <a:lvl1pPr>
              <a:tabLst>
                <a:tab pos="355600" algn="l"/>
                <a:tab pos="723900" algn="l"/>
                <a:tab pos="1168400" algn="l"/>
                <a:tab pos="1612900" algn="l"/>
                <a:tab pos="2057400" algn="l"/>
              </a:tabLst>
              <a:defRPr sz="2800">
                <a:effectLst>
                  <a:outerShdw blurRad="50800" dist="38100" dir="2700000" algn="tl" rotWithShape="0">
                    <a:prstClr val="black">
                      <a:alpha val="40000"/>
                    </a:prstClr>
                  </a:outerShdw>
                </a:effectLst>
              </a:defRPr>
            </a:lvl1pPr>
            <a:lvl2pPr marL="742950" indent="-285750" defTabSz="444500">
              <a:buFont typeface="Arial" pitchFamily="34" charset="0"/>
              <a:buChar char="•"/>
              <a:tabLst>
                <a:tab pos="355600" algn="l"/>
                <a:tab pos="762000" algn="l"/>
                <a:tab pos="1168400" algn="l"/>
                <a:tab pos="1612900" algn="l"/>
                <a:tab pos="2057400" algn="l"/>
              </a:tabLst>
              <a:defRPr sz="2400">
                <a:effectLst>
                  <a:outerShdw blurRad="50800" dist="38100" dir="2700000" algn="tl" rotWithShape="0">
                    <a:prstClr val="black">
                      <a:alpha val="40000"/>
                    </a:prstClr>
                  </a:outerShdw>
                </a:effectLst>
              </a:defRPr>
            </a:lvl2pPr>
            <a:lvl3pPr marL="11430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3pPr>
            <a:lvl4pPr marL="16002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4pPr>
            <a:lvl5pPr marL="20574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4589652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4008"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256678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916832"/>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251520" y="4149080"/>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8077311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Code">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39432032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werShell Code">
    <p:spTree>
      <p:nvGrpSpPr>
        <p:cNvPr id="1" name=""/>
        <p:cNvGrpSpPr/>
        <p:nvPr/>
      </p:nvGrpSpPr>
      <p:grpSpPr>
        <a:xfrm>
          <a:off x="0" y="0"/>
          <a:ext cx="0" cy="0"/>
          <a:chOff x="0" y="0"/>
          <a:chExt cx="0" cy="0"/>
        </a:xfrm>
      </p:grpSpPr>
      <p:sp>
        <p:nvSpPr>
          <p:cNvPr id="7" name="Text Placeholder 2"/>
          <p:cNvSpPr>
            <a:spLocks noGrp="1"/>
          </p:cNvSpPr>
          <p:nvPr>
            <p:ph idx="1"/>
          </p:nvPr>
        </p:nvSpPr>
        <p:spPr>
          <a:xfrm>
            <a:off x="0" y="908720"/>
            <a:ext cx="889248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3594537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528" y="1700808"/>
            <a:ext cx="8229600" cy="2088232"/>
          </a:xfrm>
          <a:prstGeom prst="rect">
            <a:avLst/>
          </a:prstGeom>
        </p:spPr>
        <p:txBody>
          <a:bodyPr/>
          <a:lstStyle>
            <a:lvl1pPr>
              <a:defRPr sz="12000" b="1">
                <a:solidFill>
                  <a:srgbClr val="011F51"/>
                </a:solidFill>
                <a:effectLst>
                  <a:outerShdw blurRad="127000" dist="76200" dir="2700000" sx="104000" sy="104000" algn="tl" rotWithShape="0">
                    <a:prstClr val="black">
                      <a:alpha val="40000"/>
                    </a:prstClr>
                  </a:outerShdw>
                </a:effectLst>
                <a:latin typeface="Ubuntu Mono" panose="020B0509030602030204" pitchFamily="49" charset="0"/>
              </a:defRPr>
            </a:lvl1pPr>
          </a:lstStyle>
          <a:p>
            <a:r>
              <a:rPr lang="en-US" dirty="0"/>
              <a:t>Demo</a:t>
            </a:r>
            <a:endParaRPr lang="de-DE" dirty="0"/>
          </a:p>
        </p:txBody>
      </p:sp>
      <p:sp>
        <p:nvSpPr>
          <p:cNvPr id="4" name="Textplatzhalter 3"/>
          <p:cNvSpPr>
            <a:spLocks noGrp="1"/>
          </p:cNvSpPr>
          <p:nvPr>
            <p:ph type="body" sz="quarter" idx="10" hasCustomPrompt="1"/>
          </p:nvPr>
        </p:nvSpPr>
        <p:spPr>
          <a:xfrm>
            <a:off x="323850" y="4221087"/>
            <a:ext cx="8208963" cy="2160241"/>
          </a:xfrm>
        </p:spPr>
        <p:txBody>
          <a:bodyPr/>
          <a:lstStyle>
            <a:lvl1pPr algn="ctr">
              <a:defRPr baseline="0">
                <a:solidFill>
                  <a:srgbClr val="17175D"/>
                </a:solidFill>
              </a:defRPr>
            </a:lvl1pPr>
          </a:lstStyle>
          <a:p>
            <a:pPr lvl="0"/>
            <a:r>
              <a:rPr lang="en-US" dirty="0"/>
              <a:t>Description of demo</a:t>
            </a:r>
            <a:endParaRPr lang="de-DE" dirty="0"/>
          </a:p>
        </p:txBody>
      </p:sp>
    </p:spTree>
    <p:extLst>
      <p:ext uri="{BB962C8B-B14F-4D97-AF65-F5344CB8AC3E}">
        <p14:creationId xmlns:p14="http://schemas.microsoft.com/office/powerpoint/2010/main" val="256960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7000">
              <a:srgbClr val="23238D"/>
            </a:gs>
            <a:gs pos="100000">
              <a:srgbClr val="011F51"/>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2" name="Rechteck 21"/>
          <p:cNvSpPr/>
          <p:nvPr userDrawn="1"/>
        </p:nvSpPr>
        <p:spPr bwMode="auto">
          <a:xfrm>
            <a:off x="0" y="6000750"/>
            <a:ext cx="9144000" cy="857250"/>
          </a:xfrm>
          <a:prstGeom prst="rect">
            <a:avLst/>
          </a:prstGeom>
          <a:noFill/>
          <a:ln w="9525" cap="flat" cmpd="sng" algn="ctr">
            <a:noFill/>
            <a:prstDash val="solid"/>
            <a:round/>
            <a:headEnd type="none" w="med" len="med"/>
            <a:tailEnd type="none" w="med" len="med"/>
          </a:ln>
          <a:effectLst/>
        </p:spPr>
        <p:txBody>
          <a:bodyPr/>
          <a:lstStyle/>
          <a:p>
            <a:pPr>
              <a:defRPr/>
            </a:pPr>
            <a:endParaRPr lang="de-DE"/>
          </a:p>
        </p:txBody>
      </p:sp>
      <p:sp>
        <p:nvSpPr>
          <p:cNvPr id="126980" name="Text Box 4"/>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sp>
        <p:nvSpPr>
          <p:cNvPr id="126983" name="Rectangle 7"/>
          <p:cNvSpPr>
            <a:spLocks noChangeArrowheads="1"/>
          </p:cNvSpPr>
          <p:nvPr/>
        </p:nvSpPr>
        <p:spPr bwMode="auto">
          <a:xfrm>
            <a:off x="533400" y="76200"/>
            <a:ext cx="1905000" cy="457200"/>
          </a:xfrm>
          <a:prstGeom prst="rect">
            <a:avLst/>
          </a:prstGeom>
          <a:noFill/>
          <a:ln w="9525">
            <a:noFill/>
            <a:miter lim="800000"/>
            <a:headEnd/>
            <a:tailEnd/>
          </a:ln>
          <a:effectLst/>
        </p:spPr>
        <p:txBody>
          <a:bodyPr/>
          <a:lstStyle/>
          <a:p>
            <a:pPr eaLnBrk="0" hangingPunct="0">
              <a:defRPr/>
            </a:pPr>
            <a:endParaRPr lang="de-DE" sz="1200" i="1">
              <a:solidFill>
                <a:schemeClr val="tx1"/>
              </a:solidFill>
              <a:effectLst/>
            </a:endParaRPr>
          </a:p>
        </p:txBody>
      </p:sp>
      <p:sp>
        <p:nvSpPr>
          <p:cNvPr id="2055" name="Rectangle 10"/>
          <p:cNvSpPr>
            <a:spLocks noGrp="1" noChangeArrowheads="1"/>
          </p:cNvSpPr>
          <p:nvPr>
            <p:ph type="body" idx="1"/>
          </p:nvPr>
        </p:nvSpPr>
        <p:spPr bwMode="auto">
          <a:xfrm>
            <a:off x="220663" y="1268760"/>
            <a:ext cx="8694737" cy="442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6989" name="Text Box 13"/>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pic>
        <p:nvPicPr>
          <p:cNvPr id="6" name="Grafik 5"/>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476940" y="6035434"/>
            <a:ext cx="3459487" cy="691897"/>
          </a:xfrm>
          <a:prstGeom prst="rect">
            <a:avLst/>
          </a:prstGeom>
        </p:spPr>
      </p:pic>
    </p:spTree>
  </p:cSld>
  <p:clrMap bg1="lt1" tx1="dk1" bg2="lt2" tx2="dk2" accent1="accent1" accent2="accent2" accent3="accent3" accent4="accent4" accent5="accent5" accent6="accent6" hlink="hlink" folHlink="folHlink"/>
  <p:sldLayoutIdLst>
    <p:sldLayoutId id="2147483802" r:id="rId1"/>
    <p:sldLayoutId id="2147483804" r:id="rId2"/>
    <p:sldLayoutId id="2147483807" r:id="rId3"/>
    <p:sldLayoutId id="2147483803" r:id="rId4"/>
    <p:sldLayoutId id="2147483801" r:id="rId5"/>
    <p:sldLayoutId id="2147483808" r:id="rId6"/>
    <p:sldLayoutId id="2147483799" r:id="rId7"/>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ahoma" pitchFamily="34" charset="0"/>
        </a:defRPr>
      </a:lvl2pPr>
      <a:lvl3pPr algn="ctr" rtl="0" eaLnBrk="0" fontAlgn="base" hangingPunct="0">
        <a:spcBef>
          <a:spcPct val="0"/>
        </a:spcBef>
        <a:spcAft>
          <a:spcPct val="0"/>
        </a:spcAft>
        <a:defRPr sz="2800">
          <a:solidFill>
            <a:schemeClr val="tx2"/>
          </a:solidFill>
          <a:latin typeface="Tahoma" pitchFamily="34" charset="0"/>
        </a:defRPr>
      </a:lvl3pPr>
      <a:lvl4pPr algn="ctr" rtl="0" eaLnBrk="0" fontAlgn="base" hangingPunct="0">
        <a:spcBef>
          <a:spcPct val="0"/>
        </a:spcBef>
        <a:spcAft>
          <a:spcPct val="0"/>
        </a:spcAft>
        <a:defRPr sz="2800">
          <a:solidFill>
            <a:schemeClr val="tx2"/>
          </a:solidFill>
          <a:latin typeface="Tahoma" pitchFamily="34" charset="0"/>
        </a:defRPr>
      </a:lvl4pPr>
      <a:lvl5pPr algn="ctr" rtl="0" eaLnBrk="0" fontAlgn="base" hangingPunct="0">
        <a:spcBef>
          <a:spcPct val="0"/>
        </a:spcBef>
        <a:spcAft>
          <a:spcPct val="0"/>
        </a:spcAft>
        <a:defRPr sz="2800">
          <a:solidFill>
            <a:schemeClr val="tx2"/>
          </a:solidFill>
          <a:latin typeface="Tahoma" pitchFamily="34" charset="0"/>
        </a:defRPr>
      </a:lvl5pPr>
      <a:lvl6pPr marL="457200" algn="ctr" rtl="0" eaLnBrk="1" fontAlgn="base" hangingPunct="1">
        <a:spcBef>
          <a:spcPct val="0"/>
        </a:spcBef>
        <a:spcAft>
          <a:spcPct val="0"/>
        </a:spcAft>
        <a:defRPr sz="2800">
          <a:solidFill>
            <a:schemeClr val="tx2"/>
          </a:solidFill>
          <a:latin typeface="Tahoma" pitchFamily="34" charset="0"/>
        </a:defRPr>
      </a:lvl6pPr>
      <a:lvl7pPr marL="914400" algn="ctr" rtl="0" eaLnBrk="1" fontAlgn="base" hangingPunct="1">
        <a:spcBef>
          <a:spcPct val="0"/>
        </a:spcBef>
        <a:spcAft>
          <a:spcPct val="0"/>
        </a:spcAft>
        <a:defRPr sz="2800">
          <a:solidFill>
            <a:schemeClr val="tx2"/>
          </a:solidFill>
          <a:latin typeface="Tahoma" pitchFamily="34" charset="0"/>
        </a:defRPr>
      </a:lvl7pPr>
      <a:lvl8pPr marL="1371600" algn="ctr" rtl="0" eaLnBrk="1" fontAlgn="base" hangingPunct="1">
        <a:spcBef>
          <a:spcPct val="0"/>
        </a:spcBef>
        <a:spcAft>
          <a:spcPct val="0"/>
        </a:spcAft>
        <a:defRPr sz="2800">
          <a:solidFill>
            <a:schemeClr val="tx2"/>
          </a:solidFill>
          <a:latin typeface="Tahoma" pitchFamily="34" charset="0"/>
        </a:defRPr>
      </a:lvl8pPr>
      <a:lvl9pPr marL="1828800" algn="ctr" rtl="0" eaLnBrk="1" fontAlgn="base" hangingPunct="1">
        <a:spcBef>
          <a:spcPct val="0"/>
        </a:spcBef>
        <a:spcAft>
          <a:spcPct val="0"/>
        </a:spcAft>
        <a:defRPr sz="28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bg1"/>
          </a:solidFill>
          <a:latin typeface="Ubuntu Mono" panose="020B0509030602030204" pitchFamily="49" charset="0"/>
          <a:ea typeface="Roboto" panose="02000000000000000000" pitchFamily="2" charset="0"/>
          <a:cs typeface="+mn-cs"/>
        </a:defRPr>
      </a:lvl1pPr>
      <a:lvl2pPr marL="742950" indent="-28575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2pPr>
      <a:lvl3pPr marL="11430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3pPr>
      <a:lvl4pPr marL="16002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4pPr>
      <a:lvl5pPr marL="20574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44033"/>
          </a:xfrm>
          <a:prstGeom prst="rect">
            <a:avLst/>
          </a:prstGeom>
        </p:spPr>
      </p:pic>
      <p:sp>
        <p:nvSpPr>
          <p:cNvPr id="3" name="Text Placeholder 2"/>
          <p:cNvSpPr>
            <a:spLocks noGrp="1"/>
          </p:cNvSpPr>
          <p:nvPr>
            <p:ph type="body" idx="1"/>
          </p:nvPr>
        </p:nvSpPr>
        <p:spPr>
          <a:xfrm>
            <a:off x="0" y="980728"/>
            <a:ext cx="8892480" cy="56166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pic>
        <p:nvPicPr>
          <p:cNvPr id="5" name="Grafik 4"/>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660233" y="6093296"/>
            <a:ext cx="2019326" cy="403865"/>
          </a:xfrm>
          <a:prstGeom prst="rect">
            <a:avLst/>
          </a:prstGeom>
        </p:spPr>
      </p:pic>
    </p:spTree>
    <p:extLst>
      <p:ext uri="{BB962C8B-B14F-4D97-AF65-F5344CB8AC3E}">
        <p14:creationId xmlns:p14="http://schemas.microsoft.com/office/powerpoint/2010/main" val="3181643712"/>
      </p:ext>
    </p:extLst>
  </p:cSld>
  <p:clrMap bg1="lt1" tx1="dk1" bg2="lt2" tx2="dk2" accent1="accent1" accent2="accent2" accent3="accent3" accent4="accent4" accent5="accent5" accent6="accent6" hlink="hlink" folHlink="folHlink"/>
  <p:sldLayoutIdLst>
    <p:sldLayoutId id="2147483810" r:id="rId1"/>
    <p:sldLayoutId id="2147483811" r:id="rId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000" kern="1200">
          <a:solidFill>
            <a:schemeClr val="tx1"/>
          </a:solidFill>
          <a:latin typeface="Ubuntu Mono" panose="020B0509030602030204" pitchFamily="49" charset="0"/>
          <a:ea typeface="+mn-ea"/>
          <a:cs typeface="Ubuntu Mono" panose="020B0509030602030204" pitchFamily="49"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Autmatisierung</a:t>
            </a:r>
            <a:r>
              <a:rPr lang="de-DE" dirty="0"/>
              <a:t> mit </a:t>
            </a:r>
            <a:r>
              <a:rPr lang="de-DE" dirty="0" err="1"/>
              <a:t>Azure</a:t>
            </a:r>
            <a:r>
              <a:rPr lang="de-DE" dirty="0"/>
              <a:t> Automation, </a:t>
            </a:r>
            <a:r>
              <a:rPr lang="de-DE" dirty="0" err="1"/>
              <a:t>Runbooks</a:t>
            </a:r>
            <a:r>
              <a:rPr lang="de-DE" dirty="0"/>
              <a:t> und Workflows</a:t>
            </a:r>
          </a:p>
        </p:txBody>
      </p:sp>
      <p:sp>
        <p:nvSpPr>
          <p:cNvPr id="3" name="Textplatzhalter 2"/>
          <p:cNvSpPr>
            <a:spLocks noGrp="1"/>
          </p:cNvSpPr>
          <p:nvPr>
            <p:ph type="body" idx="1"/>
          </p:nvPr>
        </p:nvSpPr>
        <p:spPr/>
        <p:txBody>
          <a:bodyPr/>
          <a:lstStyle/>
          <a:p>
            <a:r>
              <a:rPr lang="de-DE" dirty="0"/>
              <a:t>Holger Voges</a:t>
            </a:r>
          </a:p>
        </p:txBody>
      </p:sp>
      <p:sp>
        <p:nvSpPr>
          <p:cNvPr id="4" name="Textplatzhalter 3"/>
          <p:cNvSpPr>
            <a:spLocks noGrp="1"/>
          </p:cNvSpPr>
          <p:nvPr>
            <p:ph type="body" sz="quarter" idx="10"/>
          </p:nvPr>
        </p:nvSpPr>
        <p:spPr/>
        <p:txBody>
          <a:bodyPr/>
          <a:lstStyle/>
          <a:p>
            <a:r>
              <a:rPr lang="de-DE" dirty="0"/>
              <a:t>Oder auch ohne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228805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Starten von </a:t>
            </a:r>
            <a:r>
              <a:rPr lang="de-DE" dirty="0" err="1"/>
              <a:t>Runbooks</a:t>
            </a:r>
            <a:endParaRPr lang="de-DE" dirty="0"/>
          </a:p>
        </p:txBody>
      </p:sp>
      <p:pic>
        <p:nvPicPr>
          <p:cNvPr id="1026" name="Picture 2" descr="https://acom.azurecomcdn.net/80C57D/cdn/mediahandler/docarticles/dpsmedia-prod/azure.microsoft.com/en-us/documentation/articles/automation-starting-a-runbook/20160415071221/runbooks-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64" y="1340768"/>
            <a:ext cx="7848872" cy="5371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8711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Hybrid </a:t>
            </a:r>
            <a:r>
              <a:rPr lang="de-DE" dirty="0" err="1"/>
              <a:t>Runbook</a:t>
            </a:r>
            <a:r>
              <a:rPr lang="de-DE" dirty="0"/>
              <a:t> Worker</a:t>
            </a:r>
          </a:p>
        </p:txBody>
      </p:sp>
      <p:pic>
        <p:nvPicPr>
          <p:cNvPr id="2050" name="Picture 2" descr="Hybrid Runbook Worker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850582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858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Skalierbar</a:t>
            </a:r>
          </a:p>
          <a:p>
            <a:r>
              <a:rPr lang="de-DE" dirty="0"/>
              <a:t>Benötigen OMS-Client</a:t>
            </a:r>
          </a:p>
          <a:p>
            <a:r>
              <a:rPr lang="de-DE" dirty="0"/>
              <a:t>Werden per Powershell aktiviert</a:t>
            </a:r>
          </a:p>
          <a:p>
            <a:r>
              <a:rPr lang="de-DE" dirty="0" err="1"/>
              <a:t>Runbook</a:t>
            </a:r>
            <a:r>
              <a:rPr lang="de-DE" dirty="0"/>
              <a:t>-Worker werden Gruppen zugeordnet</a:t>
            </a:r>
          </a:p>
          <a:p>
            <a:r>
              <a:rPr lang="de-DE" dirty="0" err="1"/>
              <a:t>Runbooks</a:t>
            </a:r>
            <a:r>
              <a:rPr lang="de-DE" dirty="0"/>
              <a:t> können in </a:t>
            </a:r>
            <a:r>
              <a:rPr lang="de-DE" dirty="0" err="1"/>
              <a:t>Azure</a:t>
            </a:r>
            <a:r>
              <a:rPr lang="de-DE" dirty="0"/>
              <a:t> oder auf einer </a:t>
            </a:r>
            <a:r>
              <a:rPr lang="de-DE" dirty="0" err="1"/>
              <a:t>Runbook</a:t>
            </a:r>
            <a:r>
              <a:rPr lang="de-DE" dirty="0"/>
              <a:t>-Worker Gruppe ausgeführt werden</a:t>
            </a:r>
          </a:p>
          <a:p>
            <a:r>
              <a:rPr lang="de-DE" dirty="0"/>
              <a:t>Einer Worker-Group kann ein </a:t>
            </a:r>
            <a:r>
              <a:rPr lang="de-DE" dirty="0" err="1"/>
              <a:t>RunAS</a:t>
            </a:r>
            <a:r>
              <a:rPr lang="de-DE" dirty="0"/>
              <a:t>-Konto zugewiesen werden</a:t>
            </a:r>
          </a:p>
        </p:txBody>
      </p:sp>
      <p:sp>
        <p:nvSpPr>
          <p:cNvPr id="3" name="Titel 2"/>
          <p:cNvSpPr>
            <a:spLocks noGrp="1"/>
          </p:cNvSpPr>
          <p:nvPr>
            <p:ph type="title"/>
          </p:nvPr>
        </p:nvSpPr>
        <p:spPr/>
        <p:txBody>
          <a:bodyPr/>
          <a:lstStyle/>
          <a:p>
            <a:r>
              <a:rPr lang="de-DE" dirty="0"/>
              <a:t>Hybrid </a:t>
            </a:r>
            <a:r>
              <a:rPr lang="de-DE" dirty="0" err="1"/>
              <a:t>Runbook</a:t>
            </a:r>
            <a:r>
              <a:rPr lang="de-DE" dirty="0"/>
              <a:t> Worker Einrichtung</a:t>
            </a:r>
          </a:p>
        </p:txBody>
      </p:sp>
    </p:spTree>
    <p:extLst>
      <p:ext uri="{BB962C8B-B14F-4D97-AF65-F5344CB8AC3E}">
        <p14:creationId xmlns:p14="http://schemas.microsoft.com/office/powerpoint/2010/main" val="40891773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Azure</a:t>
            </a:r>
            <a:r>
              <a:rPr lang="de-DE" dirty="0"/>
              <a:t> kann als DSC-Pull-Server agieren</a:t>
            </a:r>
          </a:p>
          <a:p>
            <a:r>
              <a:rPr lang="de-DE" dirty="0"/>
              <a:t>DSC-Nodes werden per </a:t>
            </a:r>
            <a:r>
              <a:rPr lang="de-DE" dirty="0" err="1"/>
              <a:t>meta.mof</a:t>
            </a:r>
            <a:r>
              <a:rPr lang="de-DE" dirty="0"/>
              <a:t> bereitgestellt</a:t>
            </a:r>
          </a:p>
          <a:p>
            <a:r>
              <a:rPr lang="de-DE" dirty="0"/>
              <a:t>Konfiguration benötigt nur einen Endpunkt und einen Key!</a:t>
            </a:r>
          </a:p>
          <a:p>
            <a:r>
              <a:rPr lang="de-DE" dirty="0"/>
              <a:t>Konfigurationen können flexibel an Knoten verteilt werden</a:t>
            </a:r>
          </a:p>
          <a:p>
            <a:r>
              <a:rPr lang="de-DE" dirty="0"/>
              <a:t>DSC-Automation enthält Reporting!</a:t>
            </a:r>
          </a:p>
          <a:p>
            <a:r>
              <a:rPr lang="de-DE" dirty="0"/>
              <a:t>Benötigt WMF 5.0 auf dem </a:t>
            </a:r>
            <a:r>
              <a:rPr lang="de-DE" dirty="0" err="1"/>
              <a:t>Node</a:t>
            </a:r>
            <a:endParaRPr lang="de-DE" dirty="0"/>
          </a:p>
        </p:txBody>
      </p:sp>
      <p:sp>
        <p:nvSpPr>
          <p:cNvPr id="3" name="Titel 2"/>
          <p:cNvSpPr>
            <a:spLocks noGrp="1"/>
          </p:cNvSpPr>
          <p:nvPr>
            <p:ph type="title"/>
          </p:nvPr>
        </p:nvSpPr>
        <p:spPr/>
        <p:txBody>
          <a:bodyPr/>
          <a:lstStyle/>
          <a:p>
            <a:r>
              <a:rPr lang="de-DE" dirty="0"/>
              <a:t>Automation DSC</a:t>
            </a:r>
          </a:p>
        </p:txBody>
      </p:sp>
    </p:spTree>
    <p:extLst>
      <p:ext uri="{BB962C8B-B14F-4D97-AF65-F5344CB8AC3E}">
        <p14:creationId xmlns:p14="http://schemas.microsoft.com/office/powerpoint/2010/main" val="14553937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Automation DSC Übersicht</a:t>
            </a:r>
          </a:p>
        </p:txBody>
      </p:sp>
      <p:pic>
        <p:nvPicPr>
          <p:cNvPr id="5" name="Grafik 4"/>
          <p:cNvPicPr>
            <a:picLocks noChangeAspect="1"/>
          </p:cNvPicPr>
          <p:nvPr/>
        </p:nvPicPr>
        <p:blipFill>
          <a:blip r:embed="rId3"/>
          <a:stretch>
            <a:fillRect/>
          </a:stretch>
        </p:blipFill>
        <p:spPr>
          <a:xfrm>
            <a:off x="539552" y="1484785"/>
            <a:ext cx="6984776" cy="4873822"/>
          </a:xfrm>
          <a:prstGeom prst="rect">
            <a:avLst/>
          </a:prstGeom>
        </p:spPr>
      </p:pic>
    </p:spTree>
    <p:extLst>
      <p:ext uri="{BB962C8B-B14F-4D97-AF65-F5344CB8AC3E}">
        <p14:creationId xmlns:p14="http://schemas.microsoft.com/office/powerpoint/2010/main" val="26127446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Get</a:t>
            </a:r>
            <a:r>
              <a:rPr lang="de-DE" dirty="0"/>
              <a:t>-Price</a:t>
            </a:r>
          </a:p>
        </p:txBody>
      </p:sp>
      <p:pic>
        <p:nvPicPr>
          <p:cNvPr id="5" name="Grafik 4"/>
          <p:cNvPicPr>
            <a:picLocks noChangeAspect="1"/>
          </p:cNvPicPr>
          <p:nvPr/>
        </p:nvPicPr>
        <p:blipFill>
          <a:blip r:embed="rId2"/>
          <a:stretch>
            <a:fillRect/>
          </a:stretch>
        </p:blipFill>
        <p:spPr>
          <a:xfrm>
            <a:off x="503548" y="1484784"/>
            <a:ext cx="8136904" cy="5100053"/>
          </a:xfrm>
          <a:prstGeom prst="rect">
            <a:avLst/>
          </a:prstGeom>
        </p:spPr>
      </p:pic>
    </p:spTree>
    <p:extLst>
      <p:ext uri="{BB962C8B-B14F-4D97-AF65-F5344CB8AC3E}">
        <p14:creationId xmlns:p14="http://schemas.microsoft.com/office/powerpoint/2010/main" val="22106782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Workflows</a:t>
            </a:r>
          </a:p>
        </p:txBody>
      </p:sp>
      <p:sp>
        <p:nvSpPr>
          <p:cNvPr id="5" name="Textplatzhalter 4"/>
          <p:cNvSpPr>
            <a:spLocks noGrp="1"/>
          </p:cNvSpPr>
          <p:nvPr>
            <p:ph type="body" idx="1"/>
          </p:nvPr>
        </p:nvSpPr>
        <p:spPr/>
        <p:txBody>
          <a:bodyPr/>
          <a:lstStyle/>
          <a:p>
            <a:endParaRPr lang="de-DE"/>
          </a:p>
        </p:txBody>
      </p:sp>
    </p:spTree>
    <p:extLst>
      <p:ext uri="{BB962C8B-B14F-4D97-AF65-F5344CB8AC3E}">
        <p14:creationId xmlns:p14="http://schemas.microsoft.com/office/powerpoint/2010/main" val="29176996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08720"/>
            <a:ext cx="9144000" cy="792088"/>
          </a:xfrm>
          <a:prstGeom prst="rect">
            <a:avLst/>
          </a:prstGeom>
        </p:spPr>
        <p:txBody>
          <a:bodyPr/>
          <a:lstStyle/>
          <a:p>
            <a:r>
              <a:rPr lang="de-DE" dirty="0"/>
              <a:t>Summary</a:t>
            </a:r>
          </a:p>
        </p:txBody>
      </p:sp>
      <p:sp>
        <p:nvSpPr>
          <p:cNvPr id="3" name="Inhaltsplatzhalter 2"/>
          <p:cNvSpPr>
            <a:spLocks noGrp="1"/>
          </p:cNvSpPr>
          <p:nvPr>
            <p:ph idx="1"/>
          </p:nvPr>
        </p:nvSpPr>
        <p:spPr/>
        <p:txBody>
          <a:bodyPr/>
          <a:lstStyle/>
          <a:p>
            <a:r>
              <a:rPr lang="de-DE" dirty="0" err="1"/>
              <a:t>Azure</a:t>
            </a:r>
            <a:r>
              <a:rPr lang="de-DE" dirty="0"/>
              <a:t> Automation benötigt keine Workflows mehr</a:t>
            </a:r>
          </a:p>
          <a:p>
            <a:r>
              <a:rPr lang="de-DE" dirty="0"/>
              <a:t>Mit OMS </a:t>
            </a:r>
            <a:r>
              <a:rPr lang="de-DE" dirty="0" err="1"/>
              <a:t>Azure</a:t>
            </a:r>
            <a:r>
              <a:rPr lang="de-DE" dirty="0"/>
              <a:t>-Automation können auch On-</a:t>
            </a:r>
            <a:r>
              <a:rPr lang="de-DE" dirty="0" err="1"/>
              <a:t>Premise</a:t>
            </a:r>
            <a:r>
              <a:rPr lang="de-DE" dirty="0"/>
              <a:t>-Server automatisiert werden</a:t>
            </a:r>
          </a:p>
          <a:p>
            <a:r>
              <a:rPr lang="de-DE" dirty="0" err="1"/>
              <a:t>Azure</a:t>
            </a:r>
            <a:r>
              <a:rPr lang="de-DE" dirty="0"/>
              <a:t> Automation kann den DSC-Pull-Server ersetzen</a:t>
            </a:r>
          </a:p>
          <a:p>
            <a:r>
              <a:rPr lang="de-DE" dirty="0"/>
              <a:t>Mit WMF 5.0 wird </a:t>
            </a:r>
            <a:r>
              <a:rPr lang="de-DE" dirty="0" err="1"/>
              <a:t>Azure</a:t>
            </a:r>
            <a:r>
              <a:rPr lang="de-DE" dirty="0"/>
              <a:t> zur Reporting-Plattform für DSC</a:t>
            </a:r>
          </a:p>
        </p:txBody>
      </p:sp>
    </p:spTree>
    <p:extLst>
      <p:ext uri="{BB962C8B-B14F-4D97-AF65-F5344CB8AC3E}">
        <p14:creationId xmlns:p14="http://schemas.microsoft.com/office/powerpoint/2010/main" val="310972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Get-Question</a:t>
            </a:r>
            <a:endParaRPr lang="de-DE" dirty="0"/>
          </a:p>
        </p:txBody>
      </p:sp>
      <p:sp>
        <p:nvSpPr>
          <p:cNvPr id="3" name="Text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18440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About_Author</a:t>
            </a:r>
            <a:endParaRPr lang="de-DE" dirty="0"/>
          </a:p>
        </p:txBody>
      </p:sp>
      <p:sp>
        <p:nvSpPr>
          <p:cNvPr id="7" name="Titel 5"/>
          <p:cNvSpPr>
            <a:spLocks noGrp="1"/>
          </p:cNvSpPr>
          <p:nvPr>
            <p:ph idx="1"/>
          </p:nvPr>
        </p:nvSpPr>
        <p:spPr>
          <a:xfrm>
            <a:off x="4644008" y="3356992"/>
            <a:ext cx="4392488" cy="2736304"/>
          </a:xfrm>
        </p:spPr>
        <p:txBody>
          <a:bodyPr>
            <a:normAutofit fontScale="97500"/>
          </a:bodyPr>
          <a:lstStyle/>
          <a:p>
            <a:pPr marL="0" indent="0" algn="r">
              <a:buNone/>
              <a:defRPr/>
            </a:pPr>
            <a:br>
              <a:rPr lang="de-DE" sz="3200" dirty="0">
                <a:solidFill>
                  <a:schemeClr val="tx1"/>
                </a:solidFill>
              </a:rPr>
            </a:br>
            <a:r>
              <a:rPr lang="de-DE" sz="3600" dirty="0"/>
              <a:t>Netz-Weise</a:t>
            </a:r>
            <a:br>
              <a:rPr lang="de-DE" sz="3600" dirty="0"/>
            </a:br>
            <a:r>
              <a:rPr lang="de-DE" sz="3600" dirty="0"/>
              <a:t>Freundallee 13a</a:t>
            </a:r>
            <a:br>
              <a:rPr lang="de-DE" sz="3600" dirty="0"/>
            </a:br>
            <a:r>
              <a:rPr lang="de-DE" sz="3600" dirty="0"/>
              <a:t>30173 Hannover</a:t>
            </a:r>
            <a:br>
              <a:rPr lang="de-DE" sz="3600" dirty="0"/>
            </a:br>
            <a:r>
              <a:rPr lang="de-DE" sz="3600" dirty="0"/>
              <a:t>www.netz-weise.de</a:t>
            </a:r>
          </a:p>
        </p:txBody>
      </p:sp>
      <p:pic>
        <p:nvPicPr>
          <p:cNvPr id="8" name="Grafik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630534"/>
            <a:ext cx="1927225"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hteck 8"/>
          <p:cNvSpPr/>
          <p:nvPr/>
        </p:nvSpPr>
        <p:spPr>
          <a:xfrm>
            <a:off x="323528" y="3489497"/>
            <a:ext cx="4572000" cy="1631216"/>
          </a:xfrm>
          <a:prstGeom prst="rect">
            <a:avLst/>
          </a:prstGeom>
        </p:spPr>
        <p:txBody>
          <a:bodyPr>
            <a:spAutoFit/>
          </a:bodyPr>
          <a:lstStyle/>
          <a:p>
            <a:pPr eaLnBrk="1" hangingPunct="1"/>
            <a:r>
              <a:rPr lang="de-DE" altLang="de-DE" sz="2000" dirty="0">
                <a:latin typeface="Ubuntu Mono" panose="020B0509030602030204" pitchFamily="49" charset="0"/>
              </a:rPr>
              <a:t>Holger Voges</a:t>
            </a:r>
          </a:p>
          <a:p>
            <a:pPr eaLnBrk="1" hangingPunct="1"/>
            <a:endParaRPr lang="de-DE" altLang="de-DE" sz="2000" dirty="0">
              <a:latin typeface="Ubuntu Mono" panose="020B0509030602030204" pitchFamily="49" charset="0"/>
            </a:endParaRPr>
          </a:p>
          <a:p>
            <a:pPr eaLnBrk="1" hangingPunct="1"/>
            <a:r>
              <a:rPr lang="de-DE" altLang="de-DE" sz="2000" dirty="0">
                <a:latin typeface="Ubuntu Mono" panose="020B0509030602030204" pitchFamily="49" charset="0"/>
              </a:rPr>
              <a:t>CCA,MCSE, MCDBA, MCT, MCITP DB Administrator / DB Developer, MCTIP Enterprise Administrator</a:t>
            </a:r>
          </a:p>
        </p:txBody>
      </p:sp>
    </p:spTree>
    <p:extLst>
      <p:ext uri="{BB962C8B-B14F-4D97-AF65-F5344CB8AC3E}">
        <p14:creationId xmlns:p14="http://schemas.microsoft.com/office/powerpoint/2010/main" val="146250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9144000" cy="792088"/>
          </a:xfrm>
          <a:prstGeom prst="rect">
            <a:avLst/>
          </a:prstGeom>
        </p:spPr>
        <p:txBody>
          <a:bodyPr/>
          <a:lstStyle/>
          <a:p>
            <a:r>
              <a:rPr lang="de-DE" dirty="0"/>
              <a:t>Agenda</a:t>
            </a:r>
          </a:p>
        </p:txBody>
      </p:sp>
      <p:sp>
        <p:nvSpPr>
          <p:cNvPr id="3" name="Content Placeholder 2"/>
          <p:cNvSpPr>
            <a:spLocks noGrp="1"/>
          </p:cNvSpPr>
          <p:nvPr>
            <p:ph idx="1"/>
          </p:nvPr>
        </p:nvSpPr>
        <p:spPr/>
        <p:txBody>
          <a:bodyPr/>
          <a:lstStyle/>
          <a:p>
            <a:r>
              <a:rPr lang="de-DE" dirty="0"/>
              <a:t>(OWS) </a:t>
            </a:r>
            <a:r>
              <a:rPr lang="de-DE" dirty="0" err="1"/>
              <a:t>Azure</a:t>
            </a:r>
            <a:r>
              <a:rPr lang="de-DE" dirty="0"/>
              <a:t> Automation für die Cloud - und zu Hause </a:t>
            </a:r>
          </a:p>
          <a:p>
            <a:r>
              <a:rPr lang="de-DE" dirty="0"/>
              <a:t>Einrichten eines Automation Kontos</a:t>
            </a:r>
          </a:p>
          <a:p>
            <a:r>
              <a:rPr lang="de-DE" dirty="0"/>
              <a:t>Erstellen von </a:t>
            </a:r>
            <a:r>
              <a:rPr lang="de-DE" dirty="0" err="1"/>
              <a:t>Runbooks</a:t>
            </a:r>
            <a:endParaRPr lang="de-DE" dirty="0"/>
          </a:p>
          <a:p>
            <a:pPr lvl="1"/>
            <a:r>
              <a:rPr lang="de-DE" dirty="0"/>
              <a:t>Der </a:t>
            </a:r>
            <a:r>
              <a:rPr lang="de-DE" dirty="0" err="1"/>
              <a:t>Runbook</a:t>
            </a:r>
            <a:r>
              <a:rPr lang="de-DE" dirty="0"/>
              <a:t> Designer</a:t>
            </a:r>
          </a:p>
          <a:p>
            <a:pPr lvl="1"/>
            <a:r>
              <a:rPr lang="de-DE" dirty="0" err="1"/>
              <a:t>Scripte</a:t>
            </a:r>
            <a:endParaRPr lang="de-DE" dirty="0"/>
          </a:p>
          <a:p>
            <a:pPr lvl="1"/>
            <a:r>
              <a:rPr lang="de-DE" dirty="0"/>
              <a:t>Workflows</a:t>
            </a:r>
          </a:p>
          <a:p>
            <a:pPr lvl="1"/>
            <a:r>
              <a:rPr lang="de-DE" dirty="0"/>
              <a:t>Hybrid </a:t>
            </a:r>
            <a:r>
              <a:rPr lang="de-DE" dirty="0" err="1"/>
              <a:t>Runbook</a:t>
            </a:r>
            <a:r>
              <a:rPr lang="de-DE" dirty="0"/>
              <a:t> Worker</a:t>
            </a:r>
          </a:p>
          <a:p>
            <a:r>
              <a:rPr lang="de-DE" dirty="0" err="1"/>
              <a:t>Azure</a:t>
            </a:r>
            <a:r>
              <a:rPr lang="de-DE" dirty="0"/>
              <a:t> Automation DSC konfigurieren</a:t>
            </a:r>
          </a:p>
        </p:txBody>
      </p:sp>
    </p:spTree>
    <p:extLst>
      <p:ext uri="{BB962C8B-B14F-4D97-AF65-F5344CB8AC3E}">
        <p14:creationId xmlns:p14="http://schemas.microsoft.com/office/powerpoint/2010/main" val="20825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Container für </a:t>
            </a:r>
            <a:r>
              <a:rPr lang="de-DE" dirty="0" err="1"/>
              <a:t>Runbooks,Assets</a:t>
            </a:r>
            <a:r>
              <a:rPr lang="de-DE" dirty="0"/>
              <a:t> und DSC</a:t>
            </a:r>
          </a:p>
          <a:p>
            <a:r>
              <a:rPr lang="de-DE" dirty="0"/>
              <a:t>Beinhaltet</a:t>
            </a:r>
          </a:p>
          <a:p>
            <a:pPr lvl="1"/>
            <a:r>
              <a:rPr lang="de-DE" dirty="0"/>
              <a:t>Berechtigungen</a:t>
            </a:r>
          </a:p>
          <a:p>
            <a:pPr lvl="1"/>
            <a:r>
              <a:rPr lang="de-DE" dirty="0" err="1"/>
              <a:t>Runbooks</a:t>
            </a:r>
            <a:endParaRPr lang="de-DE" dirty="0"/>
          </a:p>
          <a:p>
            <a:pPr lvl="1"/>
            <a:r>
              <a:rPr lang="de-DE" dirty="0" err="1"/>
              <a:t>Credentials</a:t>
            </a:r>
            <a:endParaRPr lang="de-DE" dirty="0"/>
          </a:p>
          <a:p>
            <a:pPr lvl="1"/>
            <a:r>
              <a:rPr lang="de-DE" dirty="0"/>
              <a:t>Zeitpläne</a:t>
            </a:r>
          </a:p>
          <a:p>
            <a:pPr lvl="1"/>
            <a:r>
              <a:rPr lang="de-DE" dirty="0"/>
              <a:t>DSC-Konfigurationen</a:t>
            </a:r>
          </a:p>
          <a:p>
            <a:pPr lvl="1"/>
            <a:r>
              <a:rPr lang="de-DE" dirty="0"/>
              <a:t>Reports</a:t>
            </a:r>
          </a:p>
        </p:txBody>
      </p:sp>
      <p:sp>
        <p:nvSpPr>
          <p:cNvPr id="3" name="Titel 2"/>
          <p:cNvSpPr>
            <a:spLocks noGrp="1"/>
          </p:cNvSpPr>
          <p:nvPr>
            <p:ph type="title"/>
          </p:nvPr>
        </p:nvSpPr>
        <p:spPr/>
        <p:txBody>
          <a:bodyPr/>
          <a:lstStyle/>
          <a:p>
            <a:r>
              <a:rPr lang="de-DE" dirty="0"/>
              <a:t>Einrichten eines Automation-Accounts</a:t>
            </a:r>
          </a:p>
        </p:txBody>
      </p:sp>
    </p:spTree>
    <p:extLst>
      <p:ext uri="{BB962C8B-B14F-4D97-AF65-F5344CB8AC3E}">
        <p14:creationId xmlns:p14="http://schemas.microsoft.com/office/powerpoint/2010/main" val="38589512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Runbooks</a:t>
            </a:r>
            <a:r>
              <a:rPr lang="de-DE" dirty="0"/>
              <a:t> = Powershell </a:t>
            </a:r>
            <a:r>
              <a:rPr lang="de-DE" dirty="0" err="1"/>
              <a:t>Scripte</a:t>
            </a:r>
            <a:r>
              <a:rPr lang="de-DE" dirty="0"/>
              <a:t> und Workflows</a:t>
            </a:r>
          </a:p>
          <a:p>
            <a:r>
              <a:rPr lang="de-DE" dirty="0" err="1"/>
              <a:t>Runbooktypen</a:t>
            </a:r>
            <a:r>
              <a:rPr lang="de-DE" dirty="0"/>
              <a:t>:</a:t>
            </a:r>
          </a:p>
          <a:p>
            <a:pPr lvl="1"/>
            <a:r>
              <a:rPr lang="de-DE" dirty="0"/>
              <a:t>Workflow</a:t>
            </a:r>
          </a:p>
          <a:p>
            <a:pPr lvl="1"/>
            <a:r>
              <a:rPr lang="de-DE" dirty="0"/>
              <a:t>Powershell-Script (neu!)</a:t>
            </a:r>
          </a:p>
          <a:p>
            <a:pPr lvl="1"/>
            <a:r>
              <a:rPr lang="de-DE" dirty="0"/>
              <a:t>Grafische </a:t>
            </a:r>
            <a:r>
              <a:rPr lang="de-DE" dirty="0" err="1"/>
              <a:t>Runbooks</a:t>
            </a:r>
            <a:r>
              <a:rPr lang="de-DE" dirty="0"/>
              <a:t> (neu!)</a:t>
            </a:r>
          </a:p>
          <a:p>
            <a:pPr lvl="1"/>
            <a:r>
              <a:rPr lang="de-DE" dirty="0"/>
              <a:t>Grafische </a:t>
            </a:r>
            <a:r>
              <a:rPr lang="de-DE" dirty="0" err="1"/>
              <a:t>Runbooks</a:t>
            </a:r>
            <a:r>
              <a:rPr lang="de-DE" dirty="0"/>
              <a:t> = Workflows</a:t>
            </a:r>
          </a:p>
        </p:txBody>
      </p:sp>
      <p:sp>
        <p:nvSpPr>
          <p:cNvPr id="3" name="Titel 2"/>
          <p:cNvSpPr>
            <a:spLocks noGrp="1"/>
          </p:cNvSpPr>
          <p:nvPr>
            <p:ph type="title"/>
          </p:nvPr>
        </p:nvSpPr>
        <p:spPr/>
        <p:txBody>
          <a:bodyPr/>
          <a:lstStyle/>
          <a:p>
            <a:r>
              <a:rPr lang="de-DE" dirty="0" err="1"/>
              <a:t>Runbooks</a:t>
            </a:r>
            <a:endParaRPr lang="de-DE" dirty="0"/>
          </a:p>
        </p:txBody>
      </p:sp>
    </p:spTree>
    <p:extLst>
      <p:ext uri="{BB962C8B-B14F-4D97-AF65-F5344CB8AC3E}">
        <p14:creationId xmlns:p14="http://schemas.microsoft.com/office/powerpoint/2010/main" val="8118572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Parellisierbar</a:t>
            </a:r>
            <a:endParaRPr lang="de-DE" dirty="0"/>
          </a:p>
          <a:p>
            <a:r>
              <a:rPr lang="de-DE" dirty="0"/>
              <a:t>Robust durch Checkpoints</a:t>
            </a:r>
          </a:p>
          <a:p>
            <a:r>
              <a:rPr lang="de-DE" dirty="0"/>
              <a:t>Übersteht </a:t>
            </a:r>
            <a:r>
              <a:rPr lang="de-DE" dirty="0" err="1"/>
              <a:t>Reboots</a:t>
            </a:r>
            <a:endParaRPr lang="de-DE" dirty="0"/>
          </a:p>
          <a:p>
            <a:r>
              <a:rPr lang="de-DE" dirty="0"/>
              <a:t>Basiert auf Workflows, nicht Powershell</a:t>
            </a:r>
          </a:p>
          <a:p>
            <a:r>
              <a:rPr lang="de-DE" dirty="0" err="1"/>
              <a:t>Laaaannnngsaaaam</a:t>
            </a:r>
            <a:r>
              <a:rPr lang="de-DE" dirty="0"/>
              <a:t>...</a:t>
            </a:r>
          </a:p>
          <a:p>
            <a:endParaRPr lang="de-DE" dirty="0"/>
          </a:p>
        </p:txBody>
      </p:sp>
      <p:sp>
        <p:nvSpPr>
          <p:cNvPr id="3" name="Titel 2"/>
          <p:cNvSpPr>
            <a:spLocks noGrp="1"/>
          </p:cNvSpPr>
          <p:nvPr>
            <p:ph type="title"/>
          </p:nvPr>
        </p:nvSpPr>
        <p:spPr/>
        <p:txBody>
          <a:bodyPr/>
          <a:lstStyle/>
          <a:p>
            <a:r>
              <a:rPr lang="de-DE" dirty="0"/>
              <a:t>Ein Powershell Workflow</a:t>
            </a:r>
          </a:p>
        </p:txBody>
      </p:sp>
    </p:spTree>
    <p:extLst>
      <p:ext uri="{BB962C8B-B14F-4D97-AF65-F5344CB8AC3E}">
        <p14:creationId xmlns:p14="http://schemas.microsoft.com/office/powerpoint/2010/main" val="22269854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Demo</a:t>
            </a:r>
          </a:p>
        </p:txBody>
      </p:sp>
      <p:sp>
        <p:nvSpPr>
          <p:cNvPr id="5" name="Textplatzhalter 4"/>
          <p:cNvSpPr>
            <a:spLocks noGrp="1"/>
          </p:cNvSpPr>
          <p:nvPr>
            <p:ph type="body" idx="1"/>
          </p:nvPr>
        </p:nvSpPr>
        <p:spPr/>
        <p:txBody>
          <a:bodyPr/>
          <a:lstStyle/>
          <a:p>
            <a:r>
              <a:rPr lang="de-DE" dirty="0"/>
              <a:t>Einrichtung im </a:t>
            </a:r>
            <a:r>
              <a:rPr lang="de-DE" dirty="0" err="1"/>
              <a:t>Azure</a:t>
            </a:r>
            <a:r>
              <a:rPr lang="de-DE" dirty="0"/>
              <a:t>-Portal</a:t>
            </a:r>
          </a:p>
        </p:txBody>
      </p:sp>
    </p:spTree>
    <p:extLst>
      <p:ext uri="{BB962C8B-B14F-4D97-AF65-F5344CB8AC3E}">
        <p14:creationId xmlns:p14="http://schemas.microsoft.com/office/powerpoint/2010/main" val="37017482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Assets (</a:t>
            </a:r>
            <a:r>
              <a:rPr lang="de-DE" dirty="0" err="1"/>
              <a:t>Objeke</a:t>
            </a:r>
            <a:r>
              <a:rPr lang="de-DE" dirty="0"/>
              <a:t>)</a:t>
            </a:r>
          </a:p>
        </p:txBody>
      </p:sp>
      <p:pic>
        <p:nvPicPr>
          <p:cNvPr id="6" name="Grafik 5"/>
          <p:cNvPicPr>
            <a:picLocks noChangeAspect="1"/>
          </p:cNvPicPr>
          <p:nvPr/>
        </p:nvPicPr>
        <p:blipFill>
          <a:blip r:embed="rId2"/>
          <a:stretch>
            <a:fillRect/>
          </a:stretch>
        </p:blipFill>
        <p:spPr>
          <a:xfrm>
            <a:off x="1367644" y="1484784"/>
            <a:ext cx="6408712" cy="4392615"/>
          </a:xfrm>
          <a:prstGeom prst="rect">
            <a:avLst/>
          </a:prstGeom>
        </p:spPr>
      </p:pic>
    </p:spTree>
    <p:extLst>
      <p:ext uri="{BB962C8B-B14F-4D97-AF65-F5344CB8AC3E}">
        <p14:creationId xmlns:p14="http://schemas.microsoft.com/office/powerpoint/2010/main" val="19823535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Manuell im Portal</a:t>
            </a:r>
          </a:p>
          <a:p>
            <a:r>
              <a:rPr lang="de-DE" dirty="0"/>
              <a:t>Per Schedule (im Portal)</a:t>
            </a:r>
          </a:p>
          <a:p>
            <a:r>
              <a:rPr lang="de-DE" dirty="0"/>
              <a:t>Per Script</a:t>
            </a:r>
          </a:p>
          <a:p>
            <a:r>
              <a:rPr lang="de-DE" dirty="0"/>
              <a:t>Per </a:t>
            </a:r>
            <a:r>
              <a:rPr lang="de-DE" dirty="0" err="1"/>
              <a:t>Webhook</a:t>
            </a:r>
            <a:r>
              <a:rPr lang="de-DE" dirty="0"/>
              <a:t> (aus einer Anwendung heraus)</a:t>
            </a:r>
          </a:p>
          <a:p>
            <a:r>
              <a:rPr lang="de-DE" dirty="0"/>
              <a:t>Per </a:t>
            </a:r>
            <a:r>
              <a:rPr lang="de-DE" dirty="0" err="1"/>
              <a:t>Azure</a:t>
            </a:r>
            <a:r>
              <a:rPr lang="de-DE" dirty="0"/>
              <a:t> Alert</a:t>
            </a:r>
          </a:p>
        </p:txBody>
      </p:sp>
      <p:sp>
        <p:nvSpPr>
          <p:cNvPr id="3" name="Titel 2"/>
          <p:cNvSpPr>
            <a:spLocks noGrp="1"/>
          </p:cNvSpPr>
          <p:nvPr>
            <p:ph type="title"/>
          </p:nvPr>
        </p:nvSpPr>
        <p:spPr/>
        <p:txBody>
          <a:bodyPr/>
          <a:lstStyle/>
          <a:p>
            <a:r>
              <a:rPr lang="de-DE" dirty="0"/>
              <a:t>Starten von </a:t>
            </a:r>
            <a:r>
              <a:rPr lang="de-DE" dirty="0" err="1"/>
              <a:t>Runbooks</a:t>
            </a:r>
            <a:endParaRPr lang="de-DE" dirty="0"/>
          </a:p>
        </p:txBody>
      </p:sp>
    </p:spTree>
    <p:extLst>
      <p:ext uri="{BB962C8B-B14F-4D97-AF65-F5344CB8AC3E}">
        <p14:creationId xmlns:p14="http://schemas.microsoft.com/office/powerpoint/2010/main" val="19263802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www.IT-Visions.de">
  <a:themeElements>
    <a:clrScheme name="www.IT-Visions.d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Präsentation IT-Objects">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lnDef>
  </a:objectDefaults>
  <a:extraClrSchemeLst>
    <a:extraClrScheme>
      <a:clrScheme name="Präsentation IT-Objec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äsentation IT-Objec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äsentation IT-Objec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äsentation IT-Objec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äsentation IT-Objec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äsentation IT-Objec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äsentation IT-Objec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ITV</Template>
  <TotalTime>0</TotalTime>
  <Words>892</Words>
  <Application>Microsoft Office PowerPoint</Application>
  <PresentationFormat>Bildschirmpräsentation (4:3)</PresentationFormat>
  <Paragraphs>99</Paragraphs>
  <Slides>18</Slides>
  <Notes>4</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18</vt:i4>
      </vt:variant>
    </vt:vector>
  </HeadingPairs>
  <TitlesOfParts>
    <vt:vector size="27" baseType="lpstr">
      <vt:lpstr>Arial</vt:lpstr>
      <vt:lpstr>Roboto</vt:lpstr>
      <vt:lpstr>Roboto Black</vt:lpstr>
      <vt:lpstr>Roboto Condensed</vt:lpstr>
      <vt:lpstr>Tahoma</vt:lpstr>
      <vt:lpstr>Ubuntu Mono</vt:lpstr>
      <vt:lpstr>Wingdings</vt:lpstr>
      <vt:lpstr>www.IT-Visions.de</vt:lpstr>
      <vt:lpstr>Custom Design</vt:lpstr>
      <vt:lpstr>Autmatisierung mit Azure Automation, Runbooks und Workflows</vt:lpstr>
      <vt:lpstr>About_Author</vt:lpstr>
      <vt:lpstr>Agenda</vt:lpstr>
      <vt:lpstr>Einrichten eines Automation-Accounts</vt:lpstr>
      <vt:lpstr>Runbooks</vt:lpstr>
      <vt:lpstr>Ein Powershell Workflow</vt:lpstr>
      <vt:lpstr>Demo</vt:lpstr>
      <vt:lpstr>Assets (Objeke)</vt:lpstr>
      <vt:lpstr>Starten von Runbooks</vt:lpstr>
      <vt:lpstr>Starten von Runbooks</vt:lpstr>
      <vt:lpstr>Hybrid Runbook Worker</vt:lpstr>
      <vt:lpstr>Hybrid Runbook Worker Einrichtung</vt:lpstr>
      <vt:lpstr>Automation DSC</vt:lpstr>
      <vt:lpstr>Automation DSC Übersicht</vt:lpstr>
      <vt:lpstr>Get-Price</vt:lpstr>
      <vt:lpstr>Workflows</vt:lpstr>
      <vt:lpstr>Summary</vt:lpstr>
      <vt:lpstr>Get-Question</vt:lpstr>
    </vt:vector>
  </TitlesOfParts>
  <Manager>Dr. Tobias Weltner</Manager>
  <Company>www.powershell.de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 Untertitel</dc:title>
  <dc:subject>PowerShell Konferenz</dc:subject>
  <dc:creator>Holger Voges</dc:creator>
  <dc:description>(C) Dr. Tobias Weltner</dc:description>
  <cp:lastModifiedBy>Holger Voges</cp:lastModifiedBy>
  <cp:revision>173</cp:revision>
  <dcterms:created xsi:type="dcterms:W3CDTF">2007-07-20T07:41:41Z</dcterms:created>
  <dcterms:modified xsi:type="dcterms:W3CDTF">2016-04-27T13:54:20Z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igentümer">
    <vt:lpwstr>www.IT-Visions.de</vt:lpwstr>
  </property>
  <property fmtid="{D5CDD505-2E9C-101B-9397-08002B2CF9AE}" pid="3" name="Gegenstand">
    <vt:lpwstr>www.IT-Visions.de</vt:lpwstr>
  </property>
  <property fmtid="{D5CDD505-2E9C-101B-9397-08002B2CF9AE}" pid="4" name="Erstellt von">
    <vt:lpwstr>www.IT-Visions.de</vt:lpwstr>
  </property>
  <property fmtid="{D5CDD505-2E9C-101B-9397-08002B2CF9AE}" pid="5" name="Abteilung">
    <vt:lpwstr>www.IT-Visions.de</vt:lpwstr>
  </property>
  <property fmtid="{D5CDD505-2E9C-101B-9397-08002B2CF9AE}" pid="6" name="Kunde">
    <vt:lpwstr>www.IT-Visions.de</vt:lpwstr>
  </property>
  <property fmtid="{D5CDD505-2E9C-101B-9397-08002B2CF9AE}" pid="7" name="Verleger">
    <vt:lpwstr>www.IT-Visions.de</vt:lpwstr>
  </property>
</Properties>
</file>