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8" r:id="rId10"/>
    <p:sldId id="272" r:id="rId11"/>
    <p:sldId id="264" r:id="rId12"/>
    <p:sldId id="273" r:id="rId13"/>
    <p:sldId id="274" r:id="rId14"/>
    <p:sldId id="275" r:id="rId15"/>
    <p:sldId id="262" r:id="rId16"/>
    <p:sldId id="263" r:id="rId17"/>
    <p:sldId id="261" r:id="rId18"/>
    <p:sldId id="259" r:id="rId19"/>
    <p:sldId id="260" r:id="rId20"/>
    <p:sldId id="276" r:id="rId21"/>
    <p:sldId id="279" r:id="rId22"/>
    <p:sldId id="281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60" d="100"/>
          <a:sy n="60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39" y="355138"/>
            <a:ext cx="5670959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827"/>
            <a:ext cx="467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a394605(v=vs.85).aspx" TargetMode="External"/><Relationship Id="rId2" Type="http://schemas.openxmlformats.org/officeDocument/2006/relationships/hyperlink" Target="https://msdn.microsoft.com/en-us/library/aa394606(v=vs.85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CIM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Siddaway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CIM cmdlets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7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CIM cmdlets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 smtClean="0"/>
              <a:t>Get-</a:t>
            </a:r>
            <a:r>
              <a:rPr lang="en-GB" sz="2600" dirty="0" err="1" smtClean="0"/>
              <a:t>CimInstance</a:t>
            </a:r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Invoke-</a:t>
            </a:r>
            <a:r>
              <a:rPr lang="en-GB" sz="2600" dirty="0" err="1" smtClean="0"/>
              <a:t>CimMethod</a:t>
            </a:r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New-</a:t>
            </a:r>
            <a:r>
              <a:rPr lang="en-GB" sz="2600" dirty="0" err="1" smtClean="0"/>
              <a:t>CimInstance</a:t>
            </a:r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Set-</a:t>
            </a:r>
            <a:r>
              <a:rPr lang="en-GB" sz="2600" dirty="0" err="1" smtClean="0"/>
              <a:t>CimInstance</a:t>
            </a:r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/>
              <a:t>Remove-</a:t>
            </a:r>
            <a:r>
              <a:rPr lang="en-GB" sz="2600" dirty="0" err="1"/>
              <a:t>CimSession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4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WQL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7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WQL = WMI Query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Subset of SQL</a:t>
            </a:r>
          </a:p>
          <a:p>
            <a:pPr lvl="1"/>
            <a:r>
              <a:rPr lang="en-GB" dirty="0">
                <a:hlinkClick r:id="rId2"/>
              </a:rPr>
              <a:t>https://msdn.microsoft.com/en-us/library/aa394606(v=vs.85).</a:t>
            </a:r>
            <a:r>
              <a:rPr lang="en-GB" dirty="0" smtClean="0">
                <a:hlinkClick r:id="rId2"/>
              </a:rPr>
              <a:t>aspx</a:t>
            </a:r>
            <a:endParaRPr lang="en-GB" dirty="0" smtClean="0"/>
          </a:p>
          <a:p>
            <a:r>
              <a:rPr lang="en-GB" dirty="0" smtClean="0"/>
              <a:t>SELECT only</a:t>
            </a:r>
          </a:p>
          <a:p>
            <a:pPr lvl="1"/>
            <a:r>
              <a:rPr lang="en-GB" dirty="0" smtClean="0"/>
              <a:t>No joins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msdn.microsoft.com/en-us/library/aa394605(v=vs.85</a:t>
            </a:r>
            <a:r>
              <a:rPr lang="en-GB" dirty="0">
                <a:hlinkClick r:id="rId3"/>
              </a:rPr>
              <a:t>).</a:t>
            </a:r>
            <a:r>
              <a:rPr lang="en-GB" dirty="0" smtClean="0">
                <a:hlinkClick r:id="rId3"/>
              </a:rPr>
              <a:t>aspx</a:t>
            </a:r>
            <a:endParaRPr lang="en-GB" dirty="0" smtClean="0"/>
          </a:p>
          <a:p>
            <a:r>
              <a:rPr lang="en-GB" dirty="0" smtClean="0"/>
              <a:t>Wildcards</a:t>
            </a:r>
          </a:p>
          <a:p>
            <a:pPr lvl="1"/>
            <a:r>
              <a:rPr lang="en-GB" dirty="0" smtClean="0"/>
              <a:t>% = *</a:t>
            </a:r>
          </a:p>
          <a:p>
            <a:pPr lvl="1"/>
            <a:r>
              <a:rPr lang="en-GB" dirty="0" smtClean="0"/>
              <a:t>_ =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2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CDXML and </a:t>
            </a:r>
            <a:r>
              <a:rPr lang="en-GB" dirty="0" err="1" smtClean="0"/>
              <a:t>CIMservice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0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CDXML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60% of cmdlets in Windows 8/2012 and later</a:t>
            </a:r>
          </a:p>
          <a:p>
            <a:r>
              <a:rPr lang="en-GB" sz="2400" dirty="0" smtClean="0"/>
              <a:t>CIM class</a:t>
            </a:r>
          </a:p>
          <a:p>
            <a:r>
              <a:rPr lang="en-GB" sz="2400" dirty="0" smtClean="0"/>
              <a:t>Wrap in XML</a:t>
            </a:r>
          </a:p>
          <a:p>
            <a:r>
              <a:rPr lang="en-GB" sz="2400" dirty="0" smtClean="0"/>
              <a:t>Publish as module</a:t>
            </a:r>
          </a:p>
          <a:p>
            <a:endParaRPr lang="en-GB" sz="2400" dirty="0" smtClean="0"/>
          </a:p>
          <a:p>
            <a:r>
              <a:rPr lang="en-GB" sz="2400" dirty="0" smtClean="0"/>
              <a:t>‘Free parameters’</a:t>
            </a:r>
          </a:p>
          <a:p>
            <a:pPr lvl="1"/>
            <a:r>
              <a:rPr lang="en-GB" sz="2200" dirty="0" smtClean="0"/>
              <a:t>[-</a:t>
            </a:r>
            <a:r>
              <a:rPr lang="en-GB" sz="2200" dirty="0" err="1"/>
              <a:t>CimSession</a:t>
            </a:r>
            <a:r>
              <a:rPr lang="en-GB" sz="2200" dirty="0"/>
              <a:t> &lt;</a:t>
            </a:r>
            <a:r>
              <a:rPr lang="en-GB" sz="2200" dirty="0" err="1"/>
              <a:t>CimSession</a:t>
            </a:r>
            <a:r>
              <a:rPr lang="en-GB" sz="2200" dirty="0"/>
              <a:t>[]&gt;] [-</a:t>
            </a:r>
            <a:r>
              <a:rPr lang="en-GB" sz="2200" dirty="0" err="1"/>
              <a:t>ThrottleLimit</a:t>
            </a:r>
            <a:r>
              <a:rPr lang="en-GB" sz="2200" dirty="0"/>
              <a:t> &lt;</a:t>
            </a:r>
            <a:r>
              <a:rPr lang="en-GB" sz="2200" dirty="0" err="1"/>
              <a:t>int</a:t>
            </a:r>
            <a:r>
              <a:rPr lang="en-GB" sz="2200" dirty="0"/>
              <a:t>&gt;] [-</a:t>
            </a:r>
            <a:r>
              <a:rPr lang="en-GB" sz="2200" dirty="0" err="1"/>
              <a:t>AsJob</a:t>
            </a:r>
            <a:r>
              <a:rPr lang="en-GB" sz="2200" dirty="0"/>
              <a:t>] [&lt;</a:t>
            </a:r>
            <a:r>
              <a:rPr lang="en-GB" sz="2200" dirty="0" err="1"/>
              <a:t>CommonParameters</a:t>
            </a:r>
            <a:r>
              <a:rPr lang="en-GB" sz="22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8490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Behaviours dependent on provider</a:t>
            </a:r>
          </a:p>
          <a:p>
            <a:pPr lvl="1"/>
            <a:r>
              <a:rPr lang="en-GB" sz="2000" dirty="0" err="1" smtClean="0"/>
              <a:t>WhatIf</a:t>
            </a:r>
            <a:endParaRPr lang="en-GB" sz="2000" dirty="0" smtClean="0"/>
          </a:p>
          <a:p>
            <a:pPr lvl="1"/>
            <a:r>
              <a:rPr lang="en-GB" sz="2000" dirty="0" smtClean="0"/>
              <a:t>Confirm</a:t>
            </a:r>
          </a:p>
          <a:p>
            <a:r>
              <a:rPr lang="en-GB" sz="2400" dirty="0" smtClean="0"/>
              <a:t>Verbose doesn’t do anything</a:t>
            </a:r>
          </a:p>
          <a:p>
            <a:r>
              <a:rPr lang="en-GB" sz="2400" dirty="0" smtClean="0"/>
              <a:t>Most of advanced function parameter validation available</a:t>
            </a:r>
          </a:p>
          <a:p>
            <a:pPr lvl="1"/>
            <a:r>
              <a:rPr lang="en-GB" sz="2000" dirty="0" smtClean="0"/>
              <a:t>NOT </a:t>
            </a:r>
            <a:r>
              <a:rPr lang="en-GB" sz="2000" dirty="0" err="1" smtClean="0"/>
              <a:t>ValidateScript</a:t>
            </a:r>
            <a:endParaRPr lang="en-GB" sz="2000" dirty="0" smtClean="0"/>
          </a:p>
          <a:p>
            <a:pPr lvl="1"/>
            <a:r>
              <a:rPr lang="en-GB" sz="2000" dirty="0" smtClean="0"/>
              <a:t>NOT </a:t>
            </a:r>
            <a:r>
              <a:rPr lang="en-GB" sz="2000" dirty="0" err="1" smtClean="0"/>
              <a:t>ValidatePattern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41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CDXML – cmdlets over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0335"/>
            <a:ext cx="8596668" cy="469102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&lt;?xml version="1.0" encoding="utf-8"?&gt;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</a:t>
            </a:r>
            <a:r>
              <a:rPr lang="en-GB" dirty="0" err="1"/>
              <a:t>PowerShellMetadata</a:t>
            </a:r>
            <a:r>
              <a:rPr lang="en-GB" dirty="0"/>
              <a:t> </a:t>
            </a:r>
            <a:r>
              <a:rPr lang="en-GB" dirty="0" err="1"/>
              <a:t>xmlns</a:t>
            </a:r>
            <a:r>
              <a:rPr lang="en-GB" dirty="0"/>
              <a:t>="http://schemas.microsoft.com/cmdlets-over-objects/2009/11"&gt;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&lt;Class </a:t>
            </a:r>
            <a:r>
              <a:rPr lang="en-GB" dirty="0" err="1"/>
              <a:t>ClassName</a:t>
            </a:r>
            <a:r>
              <a:rPr lang="en-GB" dirty="0"/>
              <a:t>="root\cimv2/Win32_Service"&gt;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&lt;Version&gt;1.0&lt;/Version&gt;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</a:t>
            </a:r>
            <a:r>
              <a:rPr lang="en-GB" dirty="0" err="1"/>
              <a:t>DefaultNoun</a:t>
            </a:r>
            <a:r>
              <a:rPr lang="en-GB" dirty="0"/>
              <a:t>&gt;</a:t>
            </a:r>
            <a:r>
              <a:rPr lang="en-GB" dirty="0" err="1"/>
              <a:t>CIMService</a:t>
            </a:r>
            <a:r>
              <a:rPr lang="en-GB" dirty="0"/>
              <a:t>&lt;/</a:t>
            </a:r>
            <a:r>
              <a:rPr lang="en-GB" dirty="0" err="1"/>
              <a:t>DefaultNoun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</a:t>
            </a:r>
            <a:r>
              <a:rPr lang="en-GB" dirty="0" err="1"/>
              <a:t>InstanceCmdlets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</a:t>
            </a:r>
            <a:r>
              <a:rPr lang="en-GB" dirty="0" err="1"/>
              <a:t>GetCmdletParameters</a:t>
            </a:r>
            <a:r>
              <a:rPr lang="en-GB" dirty="0"/>
              <a:t> </a:t>
            </a:r>
            <a:r>
              <a:rPr lang="en-GB" dirty="0" err="1"/>
              <a:t>DefaultCmdletParameterSet</a:t>
            </a:r>
            <a:r>
              <a:rPr lang="en-GB" dirty="0"/>
              <a:t>="</a:t>
            </a:r>
            <a:r>
              <a:rPr lang="en-GB" dirty="0" err="1"/>
              <a:t>ByName</a:t>
            </a:r>
            <a:r>
              <a:rPr lang="en-GB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&lt;</a:t>
            </a:r>
            <a:r>
              <a:rPr lang="en-GB" dirty="0" err="1"/>
              <a:t>QueryableProperties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          </a:t>
            </a:r>
            <a:r>
              <a:rPr lang="en-GB" dirty="0"/>
              <a:t>&lt;Property </a:t>
            </a:r>
            <a:r>
              <a:rPr lang="en-GB" dirty="0" err="1"/>
              <a:t>PropertyName</a:t>
            </a:r>
            <a:r>
              <a:rPr lang="en-GB" dirty="0"/>
              <a:t>="State"&gt;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&lt;Type </a:t>
            </a:r>
            <a:r>
              <a:rPr lang="en-GB" dirty="0" err="1"/>
              <a:t>PSType</a:t>
            </a:r>
            <a:r>
              <a:rPr lang="en-GB" dirty="0"/>
              <a:t> ="String"/&gt;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&lt;</a:t>
            </a:r>
            <a:r>
              <a:rPr lang="en-GB" dirty="0" err="1"/>
              <a:t>RegularQuery</a:t>
            </a:r>
            <a:r>
              <a:rPr lang="en-GB" dirty="0"/>
              <a:t> </a:t>
            </a:r>
            <a:r>
              <a:rPr lang="en-GB" dirty="0" err="1"/>
              <a:t>AllowGlobbing</a:t>
            </a:r>
            <a:r>
              <a:rPr lang="en-GB" dirty="0"/>
              <a:t>="true"&gt;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  &lt;</a:t>
            </a:r>
            <a:r>
              <a:rPr lang="en-GB" dirty="0" err="1"/>
              <a:t>CmdletParameterMetadata</a:t>
            </a:r>
            <a:r>
              <a:rPr lang="en-GB" dirty="0"/>
              <a:t> </a:t>
            </a:r>
            <a:r>
              <a:rPr lang="en-GB" dirty="0" err="1"/>
              <a:t>PSName</a:t>
            </a:r>
            <a:r>
              <a:rPr lang="en-GB" dirty="0"/>
              <a:t>="State"  </a:t>
            </a:r>
            <a:r>
              <a:rPr lang="en-GB" dirty="0" err="1"/>
              <a:t>ValueFromPipelineByPropertyName</a:t>
            </a:r>
            <a:r>
              <a:rPr lang="en-GB" dirty="0"/>
              <a:t>="true" </a:t>
            </a:r>
            <a:r>
              <a:rPr lang="en-GB" dirty="0" err="1"/>
              <a:t>CmdletParameterSets</a:t>
            </a:r>
            <a:r>
              <a:rPr lang="en-GB" dirty="0"/>
              <a:t>="</a:t>
            </a:r>
            <a:r>
              <a:rPr lang="en-GB" dirty="0" err="1"/>
              <a:t>ByName</a:t>
            </a:r>
            <a:r>
              <a:rPr lang="en-GB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  &lt;/</a:t>
            </a:r>
            <a:r>
              <a:rPr lang="en-GB" dirty="0" err="1"/>
              <a:t>RegularQuery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    &lt;/Property&gt;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 err="1"/>
              <a:t>QueryableProperties</a:t>
            </a:r>
            <a:r>
              <a:rPr lang="en-GB" dirty="0"/>
              <a:t>&gt;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&lt;/</a:t>
            </a:r>
            <a:r>
              <a:rPr lang="en-GB" dirty="0" err="1"/>
              <a:t>GetCmdletParameters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</a:t>
            </a:r>
            <a:r>
              <a:rPr lang="en-GB" dirty="0" err="1"/>
              <a:t>InstanceCmdlets</a:t>
            </a:r>
            <a:r>
              <a:rPr lang="en-GB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/>
              <a:t>&lt;/</a:t>
            </a:r>
            <a:r>
              <a:rPr lang="en-GB" dirty="0"/>
              <a:t>Class&gt;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</a:t>
            </a:r>
            <a:r>
              <a:rPr lang="en-GB" dirty="0" err="1"/>
              <a:t>PowerShellMetadata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075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CDXML: Parameter sets</a:t>
            </a:r>
            <a:br>
              <a:rPr lang="en-GB" dirty="0" smtClean="0"/>
            </a:br>
            <a:r>
              <a:rPr lang="en-GB" dirty="0" smtClean="0"/>
              <a:t>Current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Get-</a:t>
            </a:r>
            <a:r>
              <a:rPr lang="en-GB" sz="2400" dirty="0" err="1"/>
              <a:t>CIMService</a:t>
            </a:r>
            <a:r>
              <a:rPr lang="en-GB" sz="2400" dirty="0"/>
              <a:t> [-Name &lt;string[]&gt;] [-</a:t>
            </a:r>
            <a:r>
              <a:rPr lang="en-GB" sz="2400" dirty="0" err="1"/>
              <a:t>DisplayName</a:t>
            </a:r>
            <a:r>
              <a:rPr lang="en-GB" sz="2400" dirty="0"/>
              <a:t> &lt;string[]&gt;] [-State &lt;string[]&gt;] [-</a:t>
            </a:r>
            <a:r>
              <a:rPr lang="en-GB" sz="2400" dirty="0" err="1"/>
              <a:t>StartMode</a:t>
            </a:r>
            <a:r>
              <a:rPr lang="en-GB" sz="2400" dirty="0"/>
              <a:t> &lt;string[]&gt;] [-Started &lt;bool[]&gt;] [-</a:t>
            </a:r>
            <a:r>
              <a:rPr lang="en-GB" sz="2400" dirty="0" err="1"/>
              <a:t>DelayedAutoStart</a:t>
            </a:r>
            <a:r>
              <a:rPr lang="en-GB" sz="2400" dirty="0"/>
              <a:t> &lt;bool[]&gt;] [-</a:t>
            </a:r>
            <a:r>
              <a:rPr lang="en-GB" sz="2400" dirty="0" err="1"/>
              <a:t>AcceptPause</a:t>
            </a:r>
            <a:r>
              <a:rPr lang="en-GB" sz="2400" dirty="0"/>
              <a:t> &lt;bool[]&gt;]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[-</a:t>
            </a:r>
            <a:r>
              <a:rPr lang="en-GB" sz="2400" dirty="0" err="1"/>
              <a:t>AcceptStop</a:t>
            </a:r>
            <a:r>
              <a:rPr lang="en-GB" sz="2400" dirty="0"/>
              <a:t> &lt;bool[]&gt;] [-</a:t>
            </a:r>
            <a:r>
              <a:rPr lang="en-GB" sz="2400" dirty="0" err="1"/>
              <a:t>DesktopInteract</a:t>
            </a:r>
            <a:r>
              <a:rPr lang="en-GB" sz="2400" dirty="0"/>
              <a:t> &lt;bool[]&gt;]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[-</a:t>
            </a:r>
            <a:r>
              <a:rPr lang="en-GB" sz="2400" dirty="0" err="1"/>
              <a:t>ServiceType</a:t>
            </a:r>
            <a:r>
              <a:rPr lang="en-GB" sz="2400" dirty="0"/>
              <a:t> &lt;string[]&gt;] [-Status &lt;string[]&gt;]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4"/>
                </a:solidFill>
              </a:rPr>
              <a:t>The following you get for ‘free’</a:t>
            </a:r>
            <a:endParaRPr lang="en-GB" sz="2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GB" sz="2400" dirty="0" smtClean="0"/>
              <a:t>[-</a:t>
            </a:r>
            <a:r>
              <a:rPr lang="en-GB" sz="2400" dirty="0" err="1"/>
              <a:t>CimSession</a:t>
            </a:r>
            <a:r>
              <a:rPr lang="en-GB" sz="2400" dirty="0"/>
              <a:t> &lt;</a:t>
            </a:r>
            <a:r>
              <a:rPr lang="en-GB" sz="2400" dirty="0" err="1"/>
              <a:t>CimSession</a:t>
            </a:r>
            <a:r>
              <a:rPr lang="en-GB" sz="2400" dirty="0"/>
              <a:t>[]&gt;] [-</a:t>
            </a:r>
            <a:r>
              <a:rPr lang="en-GB" sz="2400" dirty="0" err="1"/>
              <a:t>ThrottleLimit</a:t>
            </a:r>
            <a:r>
              <a:rPr lang="en-GB" sz="2400" dirty="0"/>
              <a:t> &lt;</a:t>
            </a:r>
            <a:r>
              <a:rPr lang="en-GB" sz="2400" dirty="0" err="1"/>
              <a:t>int</a:t>
            </a:r>
            <a:r>
              <a:rPr lang="en-GB" sz="2400" dirty="0"/>
              <a:t>&gt;] [-</a:t>
            </a:r>
            <a:r>
              <a:rPr lang="en-GB" sz="2400" dirty="0" err="1"/>
              <a:t>AsJob</a:t>
            </a:r>
            <a:r>
              <a:rPr lang="en-GB" sz="2400" dirty="0"/>
              <a:t>] [&lt;</a:t>
            </a:r>
            <a:r>
              <a:rPr lang="en-GB" sz="2400" dirty="0" err="1"/>
              <a:t>CommonParameters</a:t>
            </a:r>
            <a:r>
              <a:rPr lang="en-GB" sz="2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82698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CDXML: Parameter sets</a:t>
            </a:r>
            <a:br>
              <a:rPr lang="en-GB" dirty="0"/>
            </a:br>
            <a:r>
              <a:rPr lang="en-GB" dirty="0" smtClean="0"/>
              <a:t>Target </a:t>
            </a:r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CIMService</a:t>
            </a:r>
            <a:r>
              <a:rPr lang="en-GB" dirty="0"/>
              <a:t> [-Name &lt;string[]&gt;] [-</a:t>
            </a:r>
            <a:r>
              <a:rPr lang="en-GB" dirty="0" err="1"/>
              <a:t>StartMode</a:t>
            </a:r>
            <a:r>
              <a:rPr lang="en-GB" dirty="0"/>
              <a:t> &lt;string[]&gt;] [-Started &lt;bool[]&gt;] [-</a:t>
            </a:r>
            <a:r>
              <a:rPr lang="en-GB" dirty="0" err="1"/>
              <a:t>DelayedAutoStart</a:t>
            </a:r>
            <a:r>
              <a:rPr lang="en-GB" dirty="0"/>
              <a:t> &lt;bool[]&gt;] [-</a:t>
            </a:r>
            <a:r>
              <a:rPr lang="en-GB" dirty="0" err="1"/>
              <a:t>AcceptPause</a:t>
            </a:r>
            <a:r>
              <a:rPr lang="en-GB" dirty="0"/>
              <a:t> &lt;bool[]&gt;] [-</a:t>
            </a:r>
            <a:r>
              <a:rPr lang="en-GB" dirty="0" err="1"/>
              <a:t>AcceptStop</a:t>
            </a:r>
            <a:r>
              <a:rPr lang="en-GB" dirty="0"/>
              <a:t> &lt;bool[]&gt;] [-</a:t>
            </a:r>
            <a:r>
              <a:rPr lang="en-GB" dirty="0" err="1"/>
              <a:t>DesktopInteract</a:t>
            </a:r>
            <a:r>
              <a:rPr lang="en-GB" dirty="0"/>
              <a:t> &lt;bool[]&gt;] [-</a:t>
            </a:r>
            <a:r>
              <a:rPr lang="en-GB" dirty="0" err="1"/>
              <a:t>ServiceType</a:t>
            </a:r>
            <a:r>
              <a:rPr lang="en-GB" dirty="0"/>
              <a:t> &lt;string[]&gt;] [-Status &lt;string[]&gt;] [-</a:t>
            </a:r>
            <a:r>
              <a:rPr lang="en-GB" dirty="0" err="1"/>
              <a:t>CimSession</a:t>
            </a:r>
            <a:r>
              <a:rPr lang="en-GB" dirty="0"/>
              <a:t> &lt;</a:t>
            </a:r>
            <a:r>
              <a:rPr lang="en-GB" dirty="0" err="1"/>
              <a:t>CimSession</a:t>
            </a:r>
            <a:r>
              <a:rPr lang="en-GB" dirty="0"/>
              <a:t>[]&gt;] [-</a:t>
            </a:r>
            <a:r>
              <a:rPr lang="en-GB" dirty="0" err="1"/>
              <a:t>ThrottleLimit</a:t>
            </a:r>
            <a:r>
              <a:rPr lang="en-GB" dirty="0"/>
              <a:t> &lt;</a:t>
            </a:r>
            <a:r>
              <a:rPr lang="en-GB" dirty="0" err="1"/>
              <a:t>int</a:t>
            </a:r>
            <a:r>
              <a:rPr lang="en-GB" dirty="0"/>
              <a:t>&gt;] [-</a:t>
            </a:r>
            <a:r>
              <a:rPr lang="en-GB" dirty="0" err="1"/>
              <a:t>AsJob</a:t>
            </a:r>
            <a:r>
              <a:rPr lang="en-GB" dirty="0"/>
              <a:t>] [&lt;</a:t>
            </a:r>
            <a:r>
              <a:rPr lang="en-GB" dirty="0" err="1"/>
              <a:t>CommonParameters</a:t>
            </a:r>
            <a:r>
              <a:rPr lang="en-GB" dirty="0"/>
              <a:t>&gt;]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CIMService</a:t>
            </a:r>
            <a:r>
              <a:rPr lang="en-GB" dirty="0"/>
              <a:t> [-</a:t>
            </a:r>
            <a:r>
              <a:rPr lang="en-GB" dirty="0" err="1"/>
              <a:t>DisplayName</a:t>
            </a:r>
            <a:r>
              <a:rPr lang="en-GB" dirty="0"/>
              <a:t> &lt;string[]&gt;] [-</a:t>
            </a:r>
            <a:r>
              <a:rPr lang="en-GB" dirty="0" err="1"/>
              <a:t>StartMode</a:t>
            </a:r>
            <a:r>
              <a:rPr lang="en-GB" dirty="0"/>
              <a:t> &lt;string[]&gt;] [-Started &lt;bool[]&gt;] [-</a:t>
            </a:r>
            <a:r>
              <a:rPr lang="en-GB" dirty="0" err="1"/>
              <a:t>DelayedAutoStart</a:t>
            </a:r>
            <a:r>
              <a:rPr lang="en-GB" dirty="0"/>
              <a:t> &lt;bool[]&gt;] [-</a:t>
            </a:r>
            <a:r>
              <a:rPr lang="en-GB" dirty="0" err="1"/>
              <a:t>AcceptPause</a:t>
            </a:r>
            <a:r>
              <a:rPr lang="en-GB" dirty="0"/>
              <a:t> &lt;bool[]&gt;] [-</a:t>
            </a:r>
            <a:r>
              <a:rPr lang="en-GB" dirty="0" err="1"/>
              <a:t>AcceptStop</a:t>
            </a:r>
            <a:r>
              <a:rPr lang="en-GB" dirty="0"/>
              <a:t> &lt;bool[]&gt;] [-</a:t>
            </a:r>
            <a:r>
              <a:rPr lang="en-GB" dirty="0" err="1"/>
              <a:t>DesktopInteract</a:t>
            </a:r>
            <a:r>
              <a:rPr lang="en-GB" dirty="0"/>
              <a:t> &lt;bool[]&gt;] [-</a:t>
            </a:r>
            <a:r>
              <a:rPr lang="en-GB" dirty="0" err="1"/>
              <a:t>ServiceType</a:t>
            </a:r>
            <a:r>
              <a:rPr lang="en-GB" dirty="0"/>
              <a:t> &lt;string[]&gt;] [-Status &lt;string[]&gt;] [-</a:t>
            </a:r>
            <a:r>
              <a:rPr lang="en-GB" dirty="0" err="1"/>
              <a:t>CimSession</a:t>
            </a:r>
            <a:r>
              <a:rPr lang="en-GB" dirty="0"/>
              <a:t> &lt;</a:t>
            </a:r>
            <a:r>
              <a:rPr lang="en-GB" dirty="0" err="1"/>
              <a:t>CimSession</a:t>
            </a:r>
            <a:r>
              <a:rPr lang="en-GB" dirty="0"/>
              <a:t>[]&gt;] [-</a:t>
            </a:r>
            <a:r>
              <a:rPr lang="en-GB" dirty="0" err="1"/>
              <a:t>ThrottleLimit</a:t>
            </a:r>
            <a:r>
              <a:rPr lang="en-GB" dirty="0"/>
              <a:t> &lt;</a:t>
            </a:r>
            <a:r>
              <a:rPr lang="en-GB" dirty="0" err="1"/>
              <a:t>int</a:t>
            </a:r>
            <a:r>
              <a:rPr lang="en-GB" dirty="0"/>
              <a:t>&gt;] [-</a:t>
            </a:r>
            <a:r>
              <a:rPr lang="en-GB" dirty="0" err="1"/>
              <a:t>AsJob</a:t>
            </a:r>
            <a:r>
              <a:rPr lang="en-GB" dirty="0"/>
              <a:t>] [&lt;</a:t>
            </a:r>
            <a:r>
              <a:rPr lang="en-GB" dirty="0" err="1"/>
              <a:t>CommonParameters</a:t>
            </a:r>
            <a:r>
              <a:rPr lang="en-GB" dirty="0"/>
              <a:t>&gt;]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Get-</a:t>
            </a:r>
            <a:r>
              <a:rPr lang="en-GB" dirty="0" err="1"/>
              <a:t>CIMService</a:t>
            </a:r>
            <a:r>
              <a:rPr lang="en-GB" dirty="0"/>
              <a:t> [-State &lt;string[]&gt;] [-</a:t>
            </a:r>
            <a:r>
              <a:rPr lang="en-GB" dirty="0" err="1"/>
              <a:t>StartMode</a:t>
            </a:r>
            <a:r>
              <a:rPr lang="en-GB" dirty="0"/>
              <a:t> &lt;string[]&gt;] [-Started &lt;bool[]&gt;] [-</a:t>
            </a:r>
            <a:r>
              <a:rPr lang="en-GB" dirty="0" err="1"/>
              <a:t>DelayedAutoStart</a:t>
            </a:r>
            <a:r>
              <a:rPr lang="en-GB" dirty="0"/>
              <a:t> &lt;bool[]&gt;] [-</a:t>
            </a:r>
            <a:r>
              <a:rPr lang="en-GB" dirty="0" err="1"/>
              <a:t>AcceptPause</a:t>
            </a:r>
            <a:r>
              <a:rPr lang="en-GB" dirty="0"/>
              <a:t> &lt;bool[]&gt;] [-</a:t>
            </a:r>
            <a:r>
              <a:rPr lang="en-GB" dirty="0" err="1"/>
              <a:t>AcceptStop</a:t>
            </a:r>
            <a:r>
              <a:rPr lang="en-GB" dirty="0"/>
              <a:t> &lt;bool[]&gt;] [-</a:t>
            </a:r>
            <a:r>
              <a:rPr lang="en-GB" dirty="0" err="1"/>
              <a:t>DesktopInteract</a:t>
            </a:r>
            <a:r>
              <a:rPr lang="en-GB" dirty="0"/>
              <a:t> &lt;bool[]&gt;] [-</a:t>
            </a:r>
            <a:r>
              <a:rPr lang="en-GB" dirty="0" err="1"/>
              <a:t>ServiceType</a:t>
            </a:r>
            <a:r>
              <a:rPr lang="en-GB" dirty="0"/>
              <a:t> &lt;string[]&gt;] [-Status &lt;string[]&gt;] [-</a:t>
            </a:r>
            <a:r>
              <a:rPr lang="en-GB" dirty="0" err="1"/>
              <a:t>CimSession</a:t>
            </a:r>
            <a:r>
              <a:rPr lang="en-GB" dirty="0"/>
              <a:t> &lt;</a:t>
            </a:r>
            <a:r>
              <a:rPr lang="en-GB" dirty="0" err="1"/>
              <a:t>CimSession</a:t>
            </a:r>
            <a:r>
              <a:rPr lang="en-GB" dirty="0"/>
              <a:t>[]&gt;] [-</a:t>
            </a:r>
            <a:r>
              <a:rPr lang="en-GB" dirty="0" err="1"/>
              <a:t>ThrottleLimit</a:t>
            </a:r>
            <a:r>
              <a:rPr lang="en-GB" dirty="0"/>
              <a:t> &lt;</a:t>
            </a:r>
            <a:r>
              <a:rPr lang="en-GB" dirty="0" err="1"/>
              <a:t>int</a:t>
            </a:r>
            <a:r>
              <a:rPr lang="en-GB" dirty="0"/>
              <a:t>&gt;] [-</a:t>
            </a:r>
            <a:r>
              <a:rPr lang="en-GB" dirty="0" err="1"/>
              <a:t>AsJob</a:t>
            </a:r>
            <a:r>
              <a:rPr lang="en-GB" dirty="0"/>
              <a:t>] [&lt;</a:t>
            </a:r>
            <a:r>
              <a:rPr lang="en-GB" dirty="0" err="1"/>
              <a:t>CommonParameters</a:t>
            </a:r>
            <a:r>
              <a:rPr lang="en-GB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3384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Celebrating 10 Years of PowerShell</a:t>
            </a:r>
            <a:br>
              <a:rPr lang="en-US" dirty="0" smtClean="0"/>
            </a:br>
            <a:r>
              <a:rPr lang="en-US" dirty="0" smtClean="0"/>
              <a:t>2006 - 2016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8189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Jeffrey </a:t>
            </a:r>
            <a:r>
              <a:rPr lang="en-US" dirty="0" err="1" smtClean="0"/>
              <a:t>Snover</a:t>
            </a:r>
            <a:endParaRPr lang="en-US" dirty="0" smtClean="0"/>
          </a:p>
          <a:p>
            <a:r>
              <a:rPr lang="en-US" dirty="0" smtClean="0"/>
              <a:t>Kenneth Hansen</a:t>
            </a:r>
          </a:p>
          <a:p>
            <a:r>
              <a:rPr lang="en-US" dirty="0" smtClean="0"/>
              <a:t>Lee Holmes</a:t>
            </a:r>
          </a:p>
          <a:p>
            <a:r>
              <a:rPr lang="en-US" dirty="0" smtClean="0"/>
              <a:t>Narayanan </a:t>
            </a:r>
            <a:r>
              <a:rPr lang="en-US" dirty="0" err="1" smtClean="0"/>
              <a:t>Lakshmanan</a:t>
            </a:r>
            <a:endParaRPr lang="en-US" dirty="0" smtClean="0"/>
          </a:p>
          <a:p>
            <a:r>
              <a:rPr lang="en-US" smtClean="0"/>
              <a:t>Hemant </a:t>
            </a:r>
            <a:r>
              <a:rPr lang="en-US" dirty="0" smtClean="0"/>
              <a:t>Mahawar</a:t>
            </a:r>
          </a:p>
          <a:p>
            <a:r>
              <a:rPr lang="en-US" dirty="0" smtClean="0"/>
              <a:t>Bruce Payette</a:t>
            </a:r>
          </a:p>
          <a:p>
            <a:r>
              <a:rPr lang="en-US" dirty="0" smtClean="0"/>
              <a:t>Hitesh </a:t>
            </a:r>
            <a:r>
              <a:rPr lang="en-US" dirty="0" err="1" smtClean="0"/>
              <a:t>Raigandhi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Travison</a:t>
            </a:r>
            <a:endParaRPr lang="en-US" dirty="0" smtClean="0"/>
          </a:p>
          <a:p>
            <a:r>
              <a:rPr lang="en-US" dirty="0" smtClean="0"/>
              <a:t>Jim </a:t>
            </a:r>
            <a:r>
              <a:rPr lang="en-US" dirty="0" err="1" smtClean="0"/>
              <a:t>Truher</a:t>
            </a:r>
            <a:endParaRPr lang="en-US" dirty="0" smtClean="0"/>
          </a:p>
          <a:p>
            <a:r>
              <a:rPr lang="en-US" dirty="0" smtClean="0"/>
              <a:t>Krishna </a:t>
            </a:r>
            <a:r>
              <a:rPr lang="en-US" dirty="0" err="1" smtClean="0"/>
              <a:t>Vutukuri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7992" y="2160588"/>
            <a:ext cx="3688189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Congratulations to the team members who’ve been there since the beginning</a:t>
            </a:r>
            <a:r>
              <a:rPr lang="is-IS" sz="3200" dirty="0" smtClean="0"/>
              <a:t>…</a:t>
            </a:r>
          </a:p>
          <a:p>
            <a:pPr marL="0" indent="0" algn="ctr">
              <a:buNone/>
            </a:pPr>
            <a:r>
              <a:rPr lang="is-IS" sz="3200" dirty="0" smtClean="0"/>
              <a:t>...and thanks for all the great 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55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5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Dates</a:t>
            </a:r>
          </a:p>
          <a:p>
            <a:r>
              <a:rPr lang="en-GB" dirty="0"/>
              <a:t>Integer code values</a:t>
            </a:r>
          </a:p>
          <a:p>
            <a:r>
              <a:rPr lang="en-GB" dirty="0"/>
              <a:t>CIM </a:t>
            </a:r>
            <a:r>
              <a:rPr lang="en-GB" dirty="0" smtClean="0"/>
              <a:t>cmdlets </a:t>
            </a:r>
            <a:r>
              <a:rPr lang="en-GB" dirty="0"/>
              <a:t>= inert objects</a:t>
            </a:r>
          </a:p>
          <a:p>
            <a:r>
              <a:rPr lang="en-GB" dirty="0"/>
              <a:t>Invoke-</a:t>
            </a:r>
            <a:r>
              <a:rPr lang="en-GB" dirty="0" err="1"/>
              <a:t>WmiMethod</a:t>
            </a:r>
            <a:r>
              <a:rPr lang="en-GB" dirty="0"/>
              <a:t> arguments for method</a:t>
            </a:r>
          </a:p>
          <a:p>
            <a:r>
              <a:rPr lang="en-GB" dirty="0" smtClean="0"/>
              <a:t>Amended </a:t>
            </a:r>
            <a:r>
              <a:rPr lang="en-GB" dirty="0"/>
              <a:t>data</a:t>
            </a:r>
          </a:p>
          <a:p>
            <a:r>
              <a:rPr lang="en-GB" dirty="0"/>
              <a:t>DCOM authentication required e.g. Accessing IIS</a:t>
            </a:r>
          </a:p>
        </p:txBody>
      </p:sp>
    </p:spTree>
    <p:extLst>
      <p:ext uri="{BB962C8B-B14F-4D97-AF65-F5344CB8AC3E}">
        <p14:creationId xmlns:p14="http://schemas.microsoft.com/office/powerpoint/2010/main" val="394792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WMI Method parameter issue:</a:t>
            </a:r>
            <a:br>
              <a:rPr lang="en-GB" dirty="0" smtClean="0"/>
            </a:br>
            <a:r>
              <a:rPr lang="en-GB" dirty="0" smtClean="0"/>
              <a:t>Documentation shows this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5" y="2032305"/>
            <a:ext cx="8580552" cy="36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CIM events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9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Indications with CIM cmdlets</a:t>
            </a:r>
          </a:p>
          <a:p>
            <a:endParaRPr lang="en-GB" sz="2400" dirty="0"/>
          </a:p>
          <a:p>
            <a:r>
              <a:rPr lang="en-GB" sz="2400" dirty="0" smtClean="0"/>
              <a:t>Register-</a:t>
            </a:r>
            <a:r>
              <a:rPr lang="en-GB" sz="2400" dirty="0" err="1" smtClean="0"/>
              <a:t>CimIndication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Uses PowerShell event engine</a:t>
            </a:r>
          </a:p>
          <a:p>
            <a:endParaRPr lang="en-GB" sz="2400" dirty="0"/>
          </a:p>
          <a:p>
            <a:r>
              <a:rPr lang="en-GB" sz="2400" dirty="0" smtClean="0"/>
              <a:t>Use of –Action triggers a JOB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1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400" dirty="0" smtClean="0"/>
              <a:t>Discovery</a:t>
            </a:r>
          </a:p>
          <a:p>
            <a:pPr lvl="1"/>
            <a:r>
              <a:rPr lang="en-GB" sz="2200" dirty="0" smtClean="0"/>
              <a:t>Structure of CIM and finding classes</a:t>
            </a:r>
          </a:p>
          <a:p>
            <a:pPr lvl="1"/>
            <a:r>
              <a:rPr lang="en-GB" sz="2200" dirty="0" smtClean="0"/>
              <a:t>Associations and References</a:t>
            </a:r>
          </a:p>
          <a:p>
            <a:pPr lvl="1"/>
            <a:r>
              <a:rPr lang="en-GB" sz="2200" dirty="0" smtClean="0"/>
              <a:t>WMI accelerators</a:t>
            </a:r>
          </a:p>
          <a:p>
            <a:r>
              <a:rPr lang="en-GB" sz="2400" dirty="0" smtClean="0"/>
              <a:t>CIM cmdlets</a:t>
            </a:r>
          </a:p>
          <a:p>
            <a:r>
              <a:rPr lang="en-GB" sz="2400" dirty="0" smtClean="0"/>
              <a:t>WQL</a:t>
            </a:r>
          </a:p>
          <a:p>
            <a:r>
              <a:rPr lang="en-GB" sz="2400" dirty="0" smtClean="0"/>
              <a:t>CIM sessions</a:t>
            </a:r>
          </a:p>
          <a:p>
            <a:r>
              <a:rPr lang="en-GB" sz="2400" dirty="0" smtClean="0"/>
              <a:t>CDXML</a:t>
            </a:r>
          </a:p>
          <a:p>
            <a:pPr lvl="1"/>
            <a:r>
              <a:rPr lang="en-GB" sz="2200" dirty="0" err="1" smtClean="0"/>
              <a:t>CIMservice</a:t>
            </a:r>
            <a:r>
              <a:rPr lang="en-GB" sz="2200" dirty="0" smtClean="0"/>
              <a:t> module</a:t>
            </a:r>
          </a:p>
          <a:p>
            <a:r>
              <a:rPr lang="en-GB" sz="2400" dirty="0" smtClean="0"/>
              <a:t>Issues and ‘</a:t>
            </a:r>
            <a:r>
              <a:rPr lang="en-GB" sz="2400" dirty="0" err="1" smtClean="0"/>
              <a:t>Gotchas</a:t>
            </a:r>
            <a:r>
              <a:rPr lang="en-GB" sz="2400" dirty="0" smtClean="0"/>
              <a:t>’</a:t>
            </a:r>
          </a:p>
          <a:p>
            <a:r>
              <a:rPr lang="en-GB" sz="2400" dirty="0" smtClean="0"/>
              <a:t>CIM events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2209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DISCOVERY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 smtClean="0"/>
              <a:t>CIM = WMI = CIM</a:t>
            </a:r>
            <a:endParaRPr lang="en-GB" sz="8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WMI is Microsoft’s first implementation of CIM</a:t>
            </a:r>
          </a:p>
          <a:p>
            <a:r>
              <a:rPr lang="en-GB" dirty="0" smtClean="0"/>
              <a:t>CIM (in PowerShell) refers to second implementation using new API which also is more standards compliant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2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CIM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3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3883"/>
            <a:ext cx="7980356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https://blogs.technet.microsoft.com/windowsserver/2012/03/29/standards-based-management-in-windows-server-8/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4" y="2057420"/>
            <a:ext cx="7785267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WMI accelerators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[</a:t>
            </a:r>
            <a:r>
              <a:rPr lang="en-GB" sz="2600" dirty="0" err="1"/>
              <a:t>wmiclass</a:t>
            </a:r>
            <a:r>
              <a:rPr lang="en-GB" sz="2600" dirty="0" smtClean="0"/>
              <a:t>] – create instance</a:t>
            </a:r>
            <a:endParaRPr lang="en-GB" sz="2600" dirty="0"/>
          </a:p>
          <a:p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[</a:t>
            </a:r>
            <a:r>
              <a:rPr lang="en-GB" sz="2600" dirty="0" err="1" smtClean="0"/>
              <a:t>wmisearcher</a:t>
            </a:r>
            <a:r>
              <a:rPr lang="en-GB" sz="2600" dirty="0" smtClean="0"/>
              <a:t>] – find instance</a:t>
            </a:r>
          </a:p>
          <a:p>
            <a:endParaRPr lang="en-GB" sz="2600" dirty="0"/>
          </a:p>
          <a:p>
            <a:r>
              <a:rPr lang="en-GB" sz="2600" dirty="0"/>
              <a:t>[</a:t>
            </a:r>
            <a:r>
              <a:rPr lang="en-GB" sz="2600" dirty="0" err="1"/>
              <a:t>wmi</a:t>
            </a:r>
            <a:r>
              <a:rPr lang="en-GB" sz="2600" dirty="0" smtClean="0"/>
              <a:t>] – get specific instance</a:t>
            </a:r>
            <a:endParaRPr lang="en-GB" sz="2600" dirty="0"/>
          </a:p>
          <a:p>
            <a:endParaRPr lang="en-GB" sz="2600" dirty="0" smtClean="0"/>
          </a:p>
          <a:p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1867974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20AF01-3874-4017-8F35-92B025BE5519}" vid="{1946D8F1-88D5-40E0-BD14-1E9004CC2F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</Template>
  <TotalTime>719</TotalTime>
  <Words>685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CIM workshop</vt:lpstr>
      <vt:lpstr>Celebrating 10 Years of PowerShell 2006 - 2016</vt:lpstr>
      <vt:lpstr>Agenda </vt:lpstr>
      <vt:lpstr>DISCOVERY</vt:lpstr>
      <vt:lpstr>CIM = WMI = CIM</vt:lpstr>
      <vt:lpstr>CIM structure</vt:lpstr>
      <vt:lpstr>PowerPoint Presentation</vt:lpstr>
      <vt:lpstr>https://blogs.technet.microsoft.com/windowsserver/2012/03/29/standards-based-management-in-windows-server-8/</vt:lpstr>
      <vt:lpstr>WMI accelerators</vt:lpstr>
      <vt:lpstr>CIM cmdlets</vt:lpstr>
      <vt:lpstr>CIM cmdlets</vt:lpstr>
      <vt:lpstr>WQL</vt:lpstr>
      <vt:lpstr>WQL = WMI Query language</vt:lpstr>
      <vt:lpstr>CDXML and CIMservice module</vt:lpstr>
      <vt:lpstr>CDXML </vt:lpstr>
      <vt:lpstr>CDXML</vt:lpstr>
      <vt:lpstr>CDXML – cmdlets over objects</vt:lpstr>
      <vt:lpstr>CDXML: Parameter sets Current Syntax</vt:lpstr>
      <vt:lpstr>CDXML: Parameter sets Target Syntax</vt:lpstr>
      <vt:lpstr>Issues and Gotchas</vt:lpstr>
      <vt:lpstr>Issues and Gotchas</vt:lpstr>
      <vt:lpstr>WMI Method parameter issue: Documentation shows this</vt:lpstr>
      <vt:lpstr>CIM events</vt:lpstr>
      <vt:lpstr>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CIM workshop</dc:title>
  <dc:creator>Richard Siddaway</dc:creator>
  <cp:lastModifiedBy>Richard Siddaway</cp:lastModifiedBy>
  <cp:revision>17</cp:revision>
  <dcterms:created xsi:type="dcterms:W3CDTF">2016-02-01T17:24:22Z</dcterms:created>
  <dcterms:modified xsi:type="dcterms:W3CDTF">2016-03-21T16:52:58Z</dcterms:modified>
</cp:coreProperties>
</file>