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7"/>
  </p:notesMasterIdLst>
  <p:handoutMasterIdLst>
    <p:handoutMasterId r:id="rId18"/>
  </p:handoutMasterIdLst>
  <p:sldIdLst>
    <p:sldId id="309" r:id="rId3"/>
    <p:sldId id="305" r:id="rId4"/>
    <p:sldId id="315" r:id="rId5"/>
    <p:sldId id="316" r:id="rId6"/>
    <p:sldId id="317" r:id="rId7"/>
    <p:sldId id="319" r:id="rId8"/>
    <p:sldId id="302" r:id="rId9"/>
    <p:sldId id="320" r:id="rId10"/>
    <p:sldId id="321" r:id="rId11"/>
    <p:sldId id="322" r:id="rId12"/>
    <p:sldId id="318" r:id="rId13"/>
    <p:sldId id="314" r:id="rId14"/>
    <p:sldId id="312" r:id="rId15"/>
    <p:sldId id="323" r:id="rId1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7434" autoAdjust="0"/>
  </p:normalViewPr>
  <p:slideViewPr>
    <p:cSldViewPr>
      <p:cViewPr varScale="1">
        <p:scale>
          <a:sx n="82" d="100"/>
          <a:sy n="82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write fully-functioning malware in PowerShell!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07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7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the “Microsoft Enterprise Cloud Red Teaming” whitepaper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 mean by “post-exploitation” and why we focus on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50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still an open question, what</a:t>
            </a:r>
            <a:r>
              <a:rPr lang="en-US" baseline="0" dirty="0" smtClean="0"/>
              <a:t> do you guys think?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6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Explain genesis and background, Matt </a:t>
            </a:r>
            <a:r>
              <a:rPr lang="en-US" baseline="0" dirty="0" err="1" smtClean="0"/>
              <a:t>Graeber</a:t>
            </a:r>
            <a:r>
              <a:rPr lang="en-US" baseline="0" dirty="0" smtClean="0"/>
              <a:t>, Chris Campbell, Joe </a:t>
            </a:r>
            <a:r>
              <a:rPr lang="en-US" baseline="0" dirty="0" err="1" smtClean="0"/>
              <a:t>Bialek</a:t>
            </a:r>
            <a:endParaRPr lang="en-US" baseline="0" dirty="0" smtClean="0"/>
          </a:p>
          <a:p>
            <a:r>
              <a:rPr lang="en-US" baseline="0" dirty="0" smtClean="0"/>
              <a:t>    -we’ve started to build pester tests!</a:t>
            </a:r>
          </a:p>
          <a:p>
            <a:endParaRPr lang="en-US" dirty="0" smtClean="0"/>
          </a:p>
          <a:p>
            <a:r>
              <a:rPr lang="en-US" dirty="0" smtClean="0"/>
              <a:t>Empire builds very heavily on</a:t>
            </a:r>
            <a:r>
              <a:rPr lang="en-US" baseline="0" dirty="0" smtClean="0"/>
              <a:t> existing offensive PowerShell work</a:t>
            </a:r>
          </a:p>
          <a:p>
            <a:endParaRPr lang="en-US" baseline="0" dirty="0" smtClean="0"/>
          </a:p>
          <a:p>
            <a:r>
              <a:rPr lang="en-US" dirty="0" smtClean="0"/>
              <a:t>Google “unofficial guide to </a:t>
            </a:r>
            <a:r>
              <a:rPr lang="en-US" dirty="0" err="1" smtClean="0"/>
              <a:t>mimikatz</a:t>
            </a:r>
            <a:r>
              <a:rPr lang="en-US" dirty="0" smtClean="0"/>
              <a:t>” – on </a:t>
            </a:r>
            <a:r>
              <a:rPr lang="en-US" dirty="0" err="1" smtClean="0"/>
              <a:t>adsecurity.org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functionality of various components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45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on RATs</a:t>
            </a:r>
            <a:r>
              <a:rPr lang="en-US" baseline="0" dirty="0" smtClean="0"/>
              <a:t> themselves and how we use them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the atomic units</a:t>
            </a:r>
            <a:r>
              <a:rPr lang="en-US" baseline="0" dirty="0" smtClean="0"/>
              <a:t> this is built on:</a:t>
            </a:r>
          </a:p>
          <a:p>
            <a:endParaRPr lang="en-US" baseline="0" dirty="0" smtClean="0"/>
          </a:p>
          <a:p>
            <a:r>
              <a:rPr lang="en-US" baseline="0" dirty="0" smtClean="0"/>
              <a:t>-in memory IEX download cradle</a:t>
            </a:r>
          </a:p>
          <a:p>
            <a:r>
              <a:rPr lang="en-US" baseline="0" dirty="0" smtClean="0"/>
              <a:t>-secured key exchange</a:t>
            </a:r>
          </a:p>
          <a:p>
            <a:r>
              <a:rPr lang="en-US" baseline="0" dirty="0" smtClean="0"/>
              <a:t>-packetized communications</a:t>
            </a:r>
          </a:p>
          <a:p>
            <a:r>
              <a:rPr lang="en-US" baseline="0" dirty="0" smtClean="0"/>
              <a:t>-GET/POST communication structure (</a:t>
            </a:r>
            <a:r>
              <a:rPr lang="en-US" baseline="0" dirty="0" err="1" smtClean="0"/>
              <a:t>Net.WebClient</a:t>
            </a:r>
            <a:r>
              <a:rPr lang="en-US" baseline="0" dirty="0" smtClean="0"/>
              <a:t> and http[s])</a:t>
            </a:r>
          </a:p>
          <a:p>
            <a:r>
              <a:rPr lang="en-US" baseline="0" dirty="0" smtClean="0"/>
              <a:t>-post-exploitation modules</a:t>
            </a:r>
          </a:p>
          <a:p>
            <a:endParaRPr lang="en-US" dirty="0" smtClean="0"/>
          </a:p>
          <a:p>
            <a:r>
              <a:rPr lang="en-US" dirty="0" smtClean="0"/>
              <a:t>Mention reactions – </a:t>
            </a:r>
            <a:r>
              <a:rPr lang="en-US" dirty="0" err="1" smtClean="0"/>
              <a:t>SourceFire’s</a:t>
            </a:r>
            <a:r>
              <a:rPr lang="en-US" dirty="0" smtClean="0"/>
              <a:t> emerging threat rules,</a:t>
            </a:r>
            <a:r>
              <a:rPr lang="en-US" baseline="0" dirty="0" smtClean="0"/>
              <a:t> vendors writing detection posts,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62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"staging problem"- somehow the code has to get to the target</a:t>
            </a:r>
          </a:p>
          <a:p>
            <a:endParaRPr lang="en-US" dirty="0" smtClean="0"/>
          </a:p>
          <a:p>
            <a:r>
              <a:rPr lang="en-US" dirty="0" smtClean="0"/>
              <a:t>“EKE” -&gt;</a:t>
            </a:r>
            <a:r>
              <a:rPr lang="en-US" baseline="0" dirty="0" smtClean="0"/>
              <a:t> perfect forward secrecy and its implications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5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UnmanagedPowerShell</a:t>
            </a:r>
            <a:r>
              <a:rPr lang="en-US" baseline="0" dirty="0" smtClean="0"/>
              <a:t>” project by Lee Christensen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Reflective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 that loads up the .NET runtime into unmanaged code</a:t>
            </a:r>
          </a:p>
          <a:p>
            <a:r>
              <a:rPr lang="en-US" baseline="0" dirty="0" smtClean="0"/>
              <a:t>Which we use to load up an Empire stager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3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future-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API has been integrated into Empire 1.5</a:t>
            </a:r>
          </a:p>
          <a:p>
            <a:r>
              <a:rPr lang="en-US" dirty="0" smtClean="0"/>
              <a:t>-This will open up integration into third-party projects</a:t>
            </a:r>
          </a:p>
          <a:p>
            <a:endParaRPr lang="en-US" dirty="0" smtClean="0"/>
          </a:p>
          <a:p>
            <a:r>
              <a:rPr lang="en-US" dirty="0" smtClean="0"/>
              <a:t>Empire’s communications are going to be modularized</a:t>
            </a:r>
          </a:p>
          <a:p>
            <a:r>
              <a:rPr lang="en-US" dirty="0" smtClean="0"/>
              <a:t>-Think communications with established services</a:t>
            </a:r>
          </a:p>
          <a:p>
            <a:endParaRPr lang="en-US" dirty="0" smtClean="0"/>
          </a:p>
          <a:p>
            <a:r>
              <a:rPr lang="en-US" dirty="0" smtClean="0"/>
              <a:t>Modules and functionality keep being added by the community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028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future-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API has been integrated into Empire 1.5</a:t>
            </a:r>
          </a:p>
          <a:p>
            <a:r>
              <a:rPr lang="en-US" dirty="0" smtClean="0"/>
              <a:t>-This will open up integration into third-party projects</a:t>
            </a:r>
          </a:p>
          <a:p>
            <a:endParaRPr lang="en-US" dirty="0" smtClean="0"/>
          </a:p>
          <a:p>
            <a:r>
              <a:rPr lang="en-US" dirty="0" smtClean="0"/>
              <a:t>Empire’s communications are going to be modularized</a:t>
            </a:r>
          </a:p>
          <a:p>
            <a:r>
              <a:rPr lang="en-US" dirty="0" smtClean="0"/>
              <a:t>-Think communications with established services</a:t>
            </a:r>
          </a:p>
          <a:p>
            <a:endParaRPr lang="en-US" dirty="0" smtClean="0"/>
          </a:p>
          <a:p>
            <a:r>
              <a:rPr lang="en-US" dirty="0" smtClean="0"/>
              <a:t>Modules and functionality keep being added by the community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02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Empire With PowerShell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Will Schroeder (@harmj0y)</a:t>
            </a:r>
            <a:endParaRPr lang="de-DE" dirty="0"/>
          </a:p>
        </p:txBody>
      </p:sp>
      <p:pic>
        <p:nvPicPr>
          <p:cNvPr id="5" name="Picture 4" descr="empire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24" y="2924944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detection:</a:t>
            </a:r>
          </a:p>
          <a:p>
            <a:pPr lvl="1"/>
            <a:r>
              <a:rPr lang="en-US" dirty="0"/>
              <a:t>High entropy byte strings in HTTP </a:t>
            </a:r>
            <a:r>
              <a:rPr lang="en-US" dirty="0" smtClean="0"/>
              <a:t>POSTs</a:t>
            </a:r>
          </a:p>
          <a:p>
            <a:pPr lvl="1"/>
            <a:r>
              <a:rPr lang="en-US" dirty="0" smtClean="0"/>
              <a:t>Standard set of default request URIs- rules exist in </a:t>
            </a:r>
            <a:r>
              <a:rPr lang="en-US" dirty="0" err="1" smtClean="0"/>
              <a:t>Sourcefire</a:t>
            </a:r>
            <a:r>
              <a:rPr lang="en-US" dirty="0" smtClean="0"/>
              <a:t>/Snort</a:t>
            </a:r>
          </a:p>
          <a:p>
            <a:pPr lvl="1"/>
            <a:r>
              <a:rPr lang="en-US" dirty="0" err="1" smtClean="0"/>
              <a:t>Netflow</a:t>
            </a:r>
            <a:r>
              <a:rPr lang="en-US" dirty="0" smtClean="0"/>
              <a:t>/heuristic analysis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Host:</a:t>
            </a:r>
          </a:p>
          <a:p>
            <a:pPr lvl="1"/>
            <a:r>
              <a:rPr lang="en-US" dirty="0" smtClean="0"/>
              <a:t>Command line logging! –</a:t>
            </a:r>
            <a:r>
              <a:rPr lang="en-US" dirty="0" err="1" smtClean="0"/>
              <a:t>enc</a:t>
            </a:r>
            <a:r>
              <a:rPr lang="en-US" dirty="0" smtClean="0"/>
              <a:t> is weird</a:t>
            </a:r>
          </a:p>
          <a:p>
            <a:pPr lvl="1"/>
            <a:r>
              <a:rPr lang="en" dirty="0"/>
              <a:t>.NET Assemblies loaded into odd processes</a:t>
            </a:r>
          </a:p>
          <a:p>
            <a:pPr lvl="1"/>
            <a:r>
              <a:rPr lang="en-US" dirty="0" smtClean="0"/>
              <a:t>WMF 5’s script block logging!</a:t>
            </a:r>
          </a:p>
          <a:p>
            <a:pPr lvl="1"/>
            <a:r>
              <a:rPr lang="en-US" dirty="0" smtClean="0"/>
              <a:t>The new AMSI interface has us hackers worried a bit</a:t>
            </a:r>
          </a:p>
        </p:txBody>
      </p:sp>
    </p:spTree>
    <p:extLst>
      <p:ext uri="{BB962C8B-B14F-4D97-AF65-F5344CB8AC3E}">
        <p14:creationId xmlns:p14="http://schemas.microsoft.com/office/powerpoint/2010/main" val="3122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is Turing-complete</a:t>
            </a:r>
          </a:p>
          <a:p>
            <a:pPr lvl="1"/>
            <a:r>
              <a:rPr lang="en-US" dirty="0" smtClean="0"/>
              <a:t>you can write fully functioning malware in it</a:t>
            </a:r>
          </a:p>
          <a:p>
            <a:pPr lvl="1"/>
            <a:r>
              <a:rPr lang="en-US" dirty="0" smtClean="0"/>
              <a:t>‘real’ bad guys have been using these techniques for years</a:t>
            </a:r>
          </a:p>
          <a:p>
            <a:r>
              <a:rPr lang="en-US" dirty="0" smtClean="0"/>
              <a:t>There is a wealth of *public* offensive PowerShell already out there</a:t>
            </a:r>
          </a:p>
          <a:p>
            <a:pPr lvl="1"/>
            <a:r>
              <a:rPr lang="en-US" dirty="0" smtClean="0"/>
              <a:t>Empire functions as a weaponization vector</a:t>
            </a:r>
          </a:p>
          <a:p>
            <a:r>
              <a:rPr lang="en-US" dirty="0"/>
              <a:t>You can run PowerShell WITHOUT </a:t>
            </a:r>
            <a:r>
              <a:rPr lang="en-US" dirty="0" err="1" smtClean="0"/>
              <a:t>powershell.exe</a:t>
            </a:r>
            <a:endParaRPr lang="en-US" dirty="0" smtClean="0"/>
          </a:p>
          <a:p>
            <a:r>
              <a:rPr lang="en-US" dirty="0" smtClean="0"/>
              <a:t>Windows 10/WMF 5 provides a number of protections against these types of attacks</a:t>
            </a:r>
          </a:p>
        </p:txBody>
      </p:sp>
    </p:spTree>
    <p:extLst>
      <p:ext uri="{BB962C8B-B14F-4D97-AF65-F5344CB8AC3E}">
        <p14:creationId xmlns:p14="http://schemas.microsoft.com/office/powerpoint/2010/main" val="7886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en-US" dirty="0" smtClean="0"/>
              <a:t>Will Schroeder (@harmj0y)</a:t>
            </a:r>
          </a:p>
          <a:p>
            <a:pPr lvl="1"/>
            <a:r>
              <a:rPr lang="en-US" dirty="0" smtClean="0"/>
              <a:t>http://blog.harmj0y.net | will [at] harmj0y.net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Security researcher and red teamer for Veris Group‘s Adaptive Threat Division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Offensive open-source developer:</a:t>
            </a:r>
          </a:p>
          <a:p>
            <a:pPr lvl="1"/>
            <a:r>
              <a:rPr lang="en-US" dirty="0" smtClean="0"/>
              <a:t>Veil-Evasion, Empire, </a:t>
            </a:r>
            <a:r>
              <a:rPr lang="en-US" dirty="0" err="1" smtClean="0"/>
              <a:t>PowerSploit</a:t>
            </a: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Recent Microsoft CDM/PowerShell MVP</a:t>
            </a:r>
          </a:p>
          <a:p>
            <a:endParaRPr lang="en-US" sz="1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Mimikatz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gentilkiwi</a:t>
            </a:r>
            <a:r>
              <a:rPr lang="en-US" dirty="0"/>
              <a:t>/</a:t>
            </a:r>
            <a:r>
              <a:rPr lang="en-US" dirty="0" err="1" smtClean="0"/>
              <a:t>mimikatz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By Benjamin </a:t>
            </a:r>
            <a:r>
              <a:rPr lang="en-US" dirty="0" err="1" smtClean="0"/>
              <a:t>Delpy</a:t>
            </a:r>
            <a:r>
              <a:rPr lang="en-US" dirty="0" smtClean="0"/>
              <a:t> (@</a:t>
            </a:r>
            <a:r>
              <a:rPr lang="en-US" dirty="0" err="1" smtClean="0"/>
              <a:t>gentilkiwi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DCSync</a:t>
            </a:r>
            <a:r>
              <a:rPr lang="en-US" dirty="0" smtClean="0"/>
              <a:t> co-written </a:t>
            </a:r>
            <a:r>
              <a:rPr lang="en-US" dirty="0"/>
              <a:t>by Vincent LE </a:t>
            </a:r>
            <a:r>
              <a:rPr lang="en-US" dirty="0" smtClean="0"/>
              <a:t>TOUX</a:t>
            </a:r>
          </a:p>
          <a:p>
            <a:r>
              <a:rPr lang="en-US" dirty="0" err="1" smtClean="0"/>
              <a:t>PowerSploit</a:t>
            </a:r>
            <a:r>
              <a:rPr lang="en-US" dirty="0"/>
              <a:t>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powershellmafia</a:t>
            </a:r>
            <a:r>
              <a:rPr lang="en-US" dirty="0"/>
              <a:t>/</a:t>
            </a:r>
            <a:r>
              <a:rPr lang="en-US" dirty="0" err="1" smtClean="0"/>
              <a:t>powersploit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Founded by Matt </a:t>
            </a:r>
            <a:r>
              <a:rPr lang="en-US" dirty="0" err="1" smtClean="0"/>
              <a:t>Graeber</a:t>
            </a:r>
            <a:r>
              <a:rPr lang="en-US" dirty="0" smtClean="0"/>
              <a:t> (@</a:t>
            </a:r>
            <a:r>
              <a:rPr lang="en-US" dirty="0" err="1" smtClean="0"/>
              <a:t>mattifestation</a:t>
            </a:r>
            <a:r>
              <a:rPr lang="en-US" dirty="0" smtClean="0"/>
              <a:t>) and Chris Campbell (@</a:t>
            </a:r>
            <a:r>
              <a:rPr lang="en-US" dirty="0" err="1" smtClean="0"/>
              <a:t>obscuresec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Invoke-Mimikatz by Joe </a:t>
            </a:r>
            <a:r>
              <a:rPr lang="en-US" dirty="0" err="1" smtClean="0"/>
              <a:t>Bialek</a:t>
            </a:r>
            <a:r>
              <a:rPr lang="en-US" dirty="0"/>
              <a:t> (@</a:t>
            </a:r>
            <a:r>
              <a:rPr lang="en-US" dirty="0" err="1" smtClean="0"/>
              <a:t>josephbialek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UnmanagedPowerShell</a:t>
            </a:r>
            <a:r>
              <a:rPr lang="en-US" dirty="0" smtClean="0"/>
              <a:t> by </a:t>
            </a:r>
            <a:r>
              <a:rPr lang="en-US" dirty="0"/>
              <a:t>Lee Christensen (@</a:t>
            </a:r>
            <a:r>
              <a:rPr lang="en-US" dirty="0" err="1" smtClean="0"/>
              <a:t>tifkin</a:t>
            </a:r>
            <a:r>
              <a:rPr lang="en-US" dirty="0" smtClean="0"/>
              <a:t>_)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About_References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Offensive Philosophy</a:t>
            </a:r>
          </a:p>
          <a:p>
            <a:pPr lvl="1"/>
            <a:r>
              <a:rPr lang="en-US" dirty="0" smtClean="0"/>
              <a:t>Why build this?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Empire</a:t>
            </a:r>
          </a:p>
          <a:p>
            <a:pPr lvl="1"/>
            <a:r>
              <a:rPr lang="en-US" dirty="0" smtClean="0"/>
              <a:t>Existing Offensive PowerShell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Core agent</a:t>
            </a:r>
          </a:p>
          <a:p>
            <a:pPr lvl="1"/>
            <a:r>
              <a:rPr lang="en-US" dirty="0" smtClean="0"/>
              <a:t>Modules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dirty="0" smtClean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Our Offensive Philosophy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3920" y="2069232"/>
            <a:ext cx="864096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dirty="0" smtClean="0"/>
              <a:t>“Fundamentally</a:t>
            </a:r>
            <a:r>
              <a:rPr lang="en" dirty="0"/>
              <a:t>, </a:t>
            </a:r>
            <a:r>
              <a:rPr lang="en" b="1" dirty="0"/>
              <a:t>if somebody wants to get in, they're getting in.</a:t>
            </a:r>
            <a:r>
              <a:rPr lang="en" dirty="0"/>
              <a:t>..Accept that...What we tell clients is:</a:t>
            </a:r>
          </a:p>
          <a:p>
            <a:pPr>
              <a:spcBef>
                <a:spcPts val="0"/>
              </a:spcBef>
              <a:buNone/>
            </a:pPr>
            <a:endParaRPr lang="en" sz="1400"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Number one, </a:t>
            </a:r>
            <a:r>
              <a:rPr lang="en" b="1" dirty="0"/>
              <a:t>you're in the fight,</a:t>
            </a:r>
            <a:r>
              <a:rPr lang="en" dirty="0"/>
              <a:t> whether you thought you were or not.</a:t>
            </a:r>
          </a:p>
          <a:p>
            <a:pPr>
              <a:spcBef>
                <a:spcPts val="0"/>
              </a:spcBef>
              <a:buNone/>
            </a:pPr>
            <a:endParaRPr lang="en" sz="1400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Number two, </a:t>
            </a:r>
            <a:r>
              <a:rPr lang="en" b="1" dirty="0"/>
              <a:t>you're almost certainly penetrated</a:t>
            </a:r>
            <a:r>
              <a:rPr lang="en" dirty="0"/>
              <a:t>. </a:t>
            </a:r>
            <a:r>
              <a:rPr lang="en-US" dirty="0" smtClean="0"/>
              <a:t>“</a:t>
            </a:r>
            <a:endParaRPr lang="en" dirty="0"/>
          </a:p>
        </p:txBody>
      </p:sp>
      <p:sp>
        <p:nvSpPr>
          <p:cNvPr id="6" name="Shape 110"/>
          <p:cNvSpPr txBox="1"/>
          <p:nvPr/>
        </p:nvSpPr>
        <p:spPr>
          <a:xfrm>
            <a:off x="683568" y="5445224"/>
            <a:ext cx="5091000" cy="8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Michael Hayden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Former Director of CIA &amp; NSA</a:t>
            </a:r>
          </a:p>
        </p:txBody>
      </p:sp>
    </p:spTree>
    <p:extLst>
      <p:ext uri="{BB962C8B-B14F-4D97-AF65-F5344CB8AC3E}">
        <p14:creationId xmlns:p14="http://schemas.microsoft.com/office/powerpoint/2010/main" val="33937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Empire Motivations</a:t>
            </a:r>
            <a:endParaRPr lang="en-US" dirty="0"/>
          </a:p>
        </p:txBody>
      </p:sp>
      <p:pic>
        <p:nvPicPr>
          <p:cNvPr id="6" name="Shape 1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04" y="1340768"/>
            <a:ext cx="4336256" cy="199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916832"/>
            <a:ext cx="4307681" cy="2536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2"/>
          <p:cNvPicPr preferRelativeResize="0"/>
          <p:nvPr/>
        </p:nvPicPr>
        <p:blipFill rotWithShape="1">
          <a:blip r:embed="rId4">
            <a:alphaModFix/>
          </a:blip>
          <a:srcRect b="22090"/>
          <a:stretch/>
        </p:blipFill>
        <p:spPr>
          <a:xfrm>
            <a:off x="2920926" y="5085184"/>
            <a:ext cx="6210374" cy="8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sh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4189"/>
            <a:ext cx="5580112" cy="21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help secure companies against the level of threat that they’ve been unknowingly facing for over a </a:t>
            </a:r>
            <a:r>
              <a:rPr lang="en-US" dirty="0" smtClean="0"/>
              <a:t>decade</a:t>
            </a:r>
          </a:p>
          <a:p>
            <a:pPr lvl="1"/>
            <a:r>
              <a:rPr lang="en" dirty="0"/>
              <a:t>we need to be able to simulate at least some of the actions of these advanced </a:t>
            </a:r>
            <a:r>
              <a:rPr lang="en" dirty="0" smtClean="0"/>
              <a:t>groups</a:t>
            </a:r>
            <a:endParaRPr lang="en" dirty="0"/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There is a balance between making tools that help simulate threats and providing help to the ‘real’ bad guys</a:t>
            </a:r>
            <a:endParaRPr lang="e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</p:spPr>
        <p:txBody>
          <a:bodyPr/>
          <a:lstStyle/>
          <a:p>
            <a:r>
              <a:rPr lang="en-US" dirty="0"/>
              <a:t>In Defense of Offense</a:t>
            </a:r>
          </a:p>
        </p:txBody>
      </p:sp>
    </p:spTree>
    <p:extLst>
      <p:ext uri="{BB962C8B-B14F-4D97-AF65-F5344CB8AC3E}">
        <p14:creationId xmlns:p14="http://schemas.microsoft.com/office/powerpoint/2010/main" val="339958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PowerSploit</a:t>
            </a:r>
            <a:r>
              <a:rPr lang="en-US" dirty="0"/>
              <a:t> </a:t>
            </a:r>
            <a:r>
              <a:rPr lang="en-US" dirty="0" smtClean="0"/>
              <a:t>(the ‘gold’ offensive standard):</a:t>
            </a:r>
          </a:p>
          <a:p>
            <a:pPr lvl="1"/>
            <a:r>
              <a:rPr lang="en-US" dirty="0" smtClean="0"/>
              <a:t>Invoke-Mimikatz</a:t>
            </a:r>
          </a:p>
          <a:p>
            <a:pPr lvl="1"/>
            <a:r>
              <a:rPr lang="en-US" dirty="0"/>
              <a:t>Invoke-</a:t>
            </a:r>
            <a:r>
              <a:rPr lang="en-US" dirty="0" err="1"/>
              <a:t>TokenManipulation</a:t>
            </a:r>
            <a:endParaRPr lang="en-US" dirty="0" smtClean="0"/>
          </a:p>
          <a:p>
            <a:pPr lvl="1"/>
            <a:r>
              <a:rPr lang="en-US" dirty="0" smtClean="0"/>
              <a:t>Invoke-Shellcode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KeyStrokes</a:t>
            </a:r>
            <a:endParaRPr lang="en-US" dirty="0" smtClean="0"/>
          </a:p>
          <a:p>
            <a:pPr lvl="1"/>
            <a:r>
              <a:rPr lang="en-US" dirty="0"/>
              <a:t>Get-</a:t>
            </a:r>
            <a:r>
              <a:rPr lang="en-US" dirty="0" err="1" smtClean="0"/>
              <a:t>TimedScreenshot</a:t>
            </a:r>
            <a:endParaRPr lang="en-US" dirty="0" smtClean="0"/>
          </a:p>
          <a:p>
            <a:pPr lvl="1"/>
            <a:r>
              <a:rPr lang="en-US" dirty="0" smtClean="0"/>
              <a:t>PowerView (advanced AD recon, see *tomorrow)</a:t>
            </a:r>
          </a:p>
          <a:p>
            <a:pPr lvl="1"/>
            <a:r>
              <a:rPr lang="en-US" dirty="0" err="1" smtClean="0"/>
              <a:t>PowerUp</a:t>
            </a:r>
            <a:r>
              <a:rPr lang="en-US" dirty="0" smtClean="0"/>
              <a:t> (automated Windows privilege escalation)</a:t>
            </a:r>
          </a:p>
          <a:p>
            <a:pPr lvl="1"/>
            <a:r>
              <a:rPr lang="en-US" dirty="0" smtClean="0"/>
              <a:t>Various persistence options (including WMI)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</p:spPr>
        <p:txBody>
          <a:bodyPr/>
          <a:lstStyle/>
          <a:p>
            <a:r>
              <a:rPr lang="en-US" dirty="0" smtClean="0"/>
              <a:t>Existing Offensive PowerShell</a:t>
            </a:r>
            <a:endParaRPr lang="en-US" dirty="0"/>
          </a:p>
        </p:txBody>
      </p:sp>
      <p:pic>
        <p:nvPicPr>
          <p:cNvPr id="4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80" y="2564904"/>
            <a:ext cx="1860315" cy="186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Empire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Empire is a richly featured, pure-PowerShell post-exploitation agent (or ‘RAT’/remote access tool)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/>
              <a:t>It </a:t>
            </a:r>
            <a:r>
              <a:rPr lang="en-US" dirty="0" smtClean="0"/>
              <a:t>aims to solve the offensive ‘weaponization problem’ and integrates a large chunk of already existing offensive PowerShell work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/>
              <a:t>An attempt to train defenders on how to stop and respond to PowerShell </a:t>
            </a:r>
            <a:r>
              <a:rPr lang="en-US" dirty="0" smtClean="0"/>
              <a:t>“attacks”</a:t>
            </a:r>
          </a:p>
        </p:txBody>
      </p:sp>
      <p:pic>
        <p:nvPicPr>
          <p:cNvPr id="5" name="Picture 4" descr="empire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74" y="76470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Empire Staging Process</a:t>
            </a:r>
            <a:endParaRPr lang="en-US" dirty="0"/>
          </a:p>
        </p:txBody>
      </p:sp>
      <p:sp>
        <p:nvSpPr>
          <p:cNvPr id="5" name="Shape 209"/>
          <p:cNvSpPr txBox="1"/>
          <p:nvPr/>
        </p:nvSpPr>
        <p:spPr>
          <a:xfrm>
            <a:off x="-26988" y="1412776"/>
            <a:ext cx="2006700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dirty="0"/>
              <a:t>Control Server</a:t>
            </a:r>
          </a:p>
        </p:txBody>
      </p:sp>
      <p:sp>
        <p:nvSpPr>
          <p:cNvPr id="6" name="Shape 210"/>
          <p:cNvSpPr txBox="1"/>
          <p:nvPr/>
        </p:nvSpPr>
        <p:spPr>
          <a:xfrm>
            <a:off x="7646600" y="1390250"/>
            <a:ext cx="12083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Client</a:t>
            </a:r>
          </a:p>
        </p:txBody>
      </p:sp>
      <p:sp>
        <p:nvSpPr>
          <p:cNvPr id="7" name="Shape 211"/>
          <p:cNvSpPr txBox="1"/>
          <p:nvPr/>
        </p:nvSpPr>
        <p:spPr>
          <a:xfrm>
            <a:off x="1861025" y="2202100"/>
            <a:ext cx="5408100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2. return key negotiation stager.ps1 w/ shared AES staging key</a:t>
            </a:r>
          </a:p>
        </p:txBody>
      </p:sp>
      <p:sp>
        <p:nvSpPr>
          <p:cNvPr id="8" name="Shape 212"/>
          <p:cNvSpPr txBox="1"/>
          <p:nvPr/>
        </p:nvSpPr>
        <p:spPr>
          <a:xfrm>
            <a:off x="1325675" y="3437575"/>
            <a:ext cx="65306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3. gen priv/pub keys, post ENCstaging(PUB) to /&lt;stage1&gt;</a:t>
            </a:r>
          </a:p>
        </p:txBody>
      </p:sp>
      <p:pic>
        <p:nvPicPr>
          <p:cNvPr id="9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88" y="5332500"/>
            <a:ext cx="771049" cy="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275" y="5332497"/>
            <a:ext cx="771049" cy="7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215"/>
          <p:cNvSpPr txBox="1"/>
          <p:nvPr/>
        </p:nvSpPr>
        <p:spPr>
          <a:xfrm>
            <a:off x="1325675" y="5194500"/>
            <a:ext cx="65306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5. decrypt session key, post ENCsession(sysinfo) to /&lt;stage2&gt;</a:t>
            </a:r>
          </a:p>
        </p:txBody>
      </p:sp>
      <p:sp>
        <p:nvSpPr>
          <p:cNvPr id="12" name="Shape 216"/>
          <p:cNvSpPr txBox="1"/>
          <p:nvPr/>
        </p:nvSpPr>
        <p:spPr>
          <a:xfrm>
            <a:off x="1334500" y="5632225"/>
            <a:ext cx="65306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6. return ENCsession(agent.ps1) patched with key/delay/etc. and register agent. Agent starts beaconing.</a:t>
            </a:r>
          </a:p>
        </p:txBody>
      </p:sp>
      <p:cxnSp>
        <p:nvCxnSpPr>
          <p:cNvPr id="13" name="Shape 217"/>
          <p:cNvCxnSpPr/>
          <p:nvPr/>
        </p:nvCxnSpPr>
        <p:spPr>
          <a:xfrm rot="10800000" flipH="1">
            <a:off x="1334538" y="6013212"/>
            <a:ext cx="6530699" cy="195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218"/>
          <p:cNvCxnSpPr/>
          <p:nvPr/>
        </p:nvCxnSpPr>
        <p:spPr>
          <a:xfrm flipH="1">
            <a:off x="1334575" y="5555985"/>
            <a:ext cx="6530699" cy="195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19"/>
          <p:cNvSpPr txBox="1"/>
          <p:nvPr/>
        </p:nvSpPr>
        <p:spPr>
          <a:xfrm>
            <a:off x="2216350" y="1742325"/>
            <a:ext cx="4868700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1. GET /&lt;stage0&gt;</a:t>
            </a:r>
          </a:p>
        </p:txBody>
      </p:sp>
      <p:pic>
        <p:nvPicPr>
          <p:cNvPr id="16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88" y="1903500"/>
            <a:ext cx="771049" cy="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275" y="1903497"/>
            <a:ext cx="771049" cy="75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222"/>
          <p:cNvCxnSpPr/>
          <p:nvPr/>
        </p:nvCxnSpPr>
        <p:spPr>
          <a:xfrm rot="10800000" flipH="1">
            <a:off x="1334538" y="2584212"/>
            <a:ext cx="6530699" cy="195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223"/>
          <p:cNvCxnSpPr/>
          <p:nvPr/>
        </p:nvCxnSpPr>
        <p:spPr>
          <a:xfrm flipH="1">
            <a:off x="1334575" y="2126985"/>
            <a:ext cx="6530699" cy="195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88" y="3656100"/>
            <a:ext cx="771049" cy="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275" y="3656097"/>
            <a:ext cx="771049" cy="75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6"/>
          <p:cNvCxnSpPr/>
          <p:nvPr/>
        </p:nvCxnSpPr>
        <p:spPr>
          <a:xfrm rot="10800000" flipH="1">
            <a:off x="1334538" y="4336812"/>
            <a:ext cx="6530699" cy="195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227"/>
          <p:cNvCxnSpPr/>
          <p:nvPr/>
        </p:nvCxnSpPr>
        <p:spPr>
          <a:xfrm flipH="1">
            <a:off x="1334575" y="3879585"/>
            <a:ext cx="6530699" cy="195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Shape 228"/>
          <p:cNvSpPr txBox="1"/>
          <p:nvPr/>
        </p:nvSpPr>
        <p:spPr>
          <a:xfrm>
            <a:off x="1325675" y="3970975"/>
            <a:ext cx="65306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4. return ENCpub(epoch + AES session key)</a:t>
            </a:r>
          </a:p>
        </p:txBody>
      </p:sp>
    </p:spTree>
    <p:extLst>
      <p:ext uri="{BB962C8B-B14F-4D97-AF65-F5344CB8AC3E}">
        <p14:creationId xmlns:p14="http://schemas.microsoft.com/office/powerpoint/2010/main" val="397409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Without </a:t>
            </a:r>
            <a:r>
              <a:rPr lang="en-US" dirty="0" err="1" smtClean="0"/>
              <a:t>powershell.exe</a:t>
            </a:r>
            <a:endParaRPr lang="en-US" dirty="0"/>
          </a:p>
        </p:txBody>
      </p:sp>
      <p:sp>
        <p:nvSpPr>
          <p:cNvPr id="23" name="Shape 280"/>
          <p:cNvSpPr/>
          <p:nvPr/>
        </p:nvSpPr>
        <p:spPr>
          <a:xfrm>
            <a:off x="3275857" y="1852424"/>
            <a:ext cx="5683118" cy="395284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" name="Shape 281"/>
          <p:cNvGrpSpPr/>
          <p:nvPr/>
        </p:nvGrpSpPr>
        <p:grpSpPr>
          <a:xfrm>
            <a:off x="3907840" y="2177971"/>
            <a:ext cx="1744280" cy="1179021"/>
            <a:chOff x="3547800" y="1879612"/>
            <a:chExt cx="1744280" cy="1572028"/>
          </a:xfrm>
        </p:grpSpPr>
        <p:pic>
          <p:nvPicPr>
            <p:cNvPr id="25" name="Shape 2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47800" y="1879612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Shape 283"/>
            <p:cNvSpPr txBox="1"/>
            <p:nvPr/>
          </p:nvSpPr>
          <p:spPr>
            <a:xfrm>
              <a:off x="3635896" y="3098825"/>
              <a:ext cx="1656184" cy="3528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 dirty="0">
                  <a:solidFill>
                    <a:srgbClr val="000000"/>
                  </a:solidFill>
                </a:rPr>
                <a:t>*.</a:t>
              </a:r>
              <a:r>
                <a:rPr lang="en" sz="2000" dirty="0" smtClean="0">
                  <a:solidFill>
                    <a:srgbClr val="000000"/>
                  </a:solidFill>
                </a:rPr>
                <a:t>exe</a:t>
              </a:r>
              <a:r>
                <a:rPr lang="en-US" sz="2000" dirty="0" smtClean="0">
                  <a:solidFill>
                    <a:srgbClr val="000000"/>
                  </a:solidFill>
                </a:rPr>
                <a:t> into process</a:t>
              </a:r>
              <a:endParaRPr lang="en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Shape 284"/>
          <p:cNvGrpSpPr/>
          <p:nvPr/>
        </p:nvGrpSpPr>
        <p:grpSpPr>
          <a:xfrm>
            <a:off x="336175" y="2202638"/>
            <a:ext cx="2435625" cy="1154354"/>
            <a:chOff x="336175" y="1912501"/>
            <a:chExt cx="2435625" cy="1539139"/>
          </a:xfrm>
        </p:grpSpPr>
        <p:pic>
          <p:nvPicPr>
            <p:cNvPr id="28" name="Shape 2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8500" y="1912501"/>
              <a:ext cx="1153450" cy="115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Shape 286"/>
            <p:cNvSpPr txBox="1"/>
            <p:nvPr/>
          </p:nvSpPr>
          <p:spPr>
            <a:xfrm>
              <a:off x="336175" y="2898225"/>
              <a:ext cx="2435625" cy="5534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 dirty="0" smtClean="0"/>
                <a:t>Invoke-PSInject</a:t>
              </a:r>
              <a:endParaRPr lang="en" sz="2000" dirty="0"/>
            </a:p>
          </p:txBody>
        </p:sp>
      </p:grpSp>
      <p:grpSp>
        <p:nvGrpSpPr>
          <p:cNvPr id="30" name="Shape 287"/>
          <p:cNvGrpSpPr/>
          <p:nvPr/>
        </p:nvGrpSpPr>
        <p:grpSpPr>
          <a:xfrm>
            <a:off x="6321225" y="2202637"/>
            <a:ext cx="1923183" cy="1298371"/>
            <a:chOff x="5463975" y="1679025"/>
            <a:chExt cx="1923183" cy="1731161"/>
          </a:xfrm>
        </p:grpSpPr>
        <p:pic>
          <p:nvPicPr>
            <p:cNvPr id="31" name="Shape 2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3975" y="167902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Shape 289"/>
            <p:cNvSpPr txBox="1"/>
            <p:nvPr/>
          </p:nvSpPr>
          <p:spPr>
            <a:xfrm>
              <a:off x="5463975" y="2898225"/>
              <a:ext cx="1923183" cy="5119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 dirty="0">
                  <a:solidFill>
                    <a:srgbClr val="000000"/>
                  </a:solidFill>
                </a:rPr>
                <a:t>ReflectivePick</a:t>
              </a:r>
            </a:p>
          </p:txBody>
        </p:sp>
      </p:grpSp>
      <p:cxnSp>
        <p:nvCxnSpPr>
          <p:cNvPr id="33" name="Shape 290"/>
          <p:cNvCxnSpPr/>
          <p:nvPr/>
        </p:nvCxnSpPr>
        <p:spPr>
          <a:xfrm>
            <a:off x="7003473" y="3639365"/>
            <a:ext cx="16799" cy="36569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4" name="Shape 2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8224" y="4077072"/>
            <a:ext cx="805987" cy="80598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292"/>
          <p:cNvSpPr txBox="1"/>
          <p:nvPr/>
        </p:nvSpPr>
        <p:spPr>
          <a:xfrm>
            <a:off x="6439869" y="4807684"/>
            <a:ext cx="1444499" cy="2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.NET Assembly</a:t>
            </a:r>
          </a:p>
        </p:txBody>
      </p:sp>
      <p:pic>
        <p:nvPicPr>
          <p:cNvPr id="36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382" y="4166486"/>
            <a:ext cx="702674" cy="702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294"/>
          <p:cNvCxnSpPr/>
          <p:nvPr/>
        </p:nvCxnSpPr>
        <p:spPr>
          <a:xfrm flipH="1">
            <a:off x="5364088" y="4509120"/>
            <a:ext cx="1008112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95"/>
          <p:cNvSpPr txBox="1"/>
          <p:nvPr/>
        </p:nvSpPr>
        <p:spPr>
          <a:xfrm>
            <a:off x="4119428" y="4735676"/>
            <a:ext cx="1604700" cy="2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“</a:t>
            </a:r>
            <a:r>
              <a:rPr lang="en" sz="2000" dirty="0" smtClean="0">
                <a:solidFill>
                  <a:srgbClr val="000000"/>
                </a:solidFill>
              </a:rPr>
              <a:t>Download Cradle</a:t>
            </a:r>
            <a:r>
              <a:rPr lang="en-US" sz="2000" dirty="0" smtClean="0">
                <a:solidFill>
                  <a:srgbClr val="000000"/>
                </a:solidFill>
              </a:rPr>
              <a:t>”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40" name="Shape 297"/>
          <p:cNvSpPr/>
          <p:nvPr/>
        </p:nvSpPr>
        <p:spPr>
          <a:xfrm>
            <a:off x="2555776" y="4797152"/>
            <a:ext cx="1290624" cy="3656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Picture 41" descr="empire_logo_whit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93096"/>
            <a:ext cx="1440160" cy="1440160"/>
          </a:xfrm>
          <a:prstGeom prst="rect">
            <a:avLst/>
          </a:prstGeom>
        </p:spPr>
      </p:pic>
      <p:sp>
        <p:nvSpPr>
          <p:cNvPr id="43" name="Shape 297"/>
          <p:cNvSpPr/>
          <p:nvPr/>
        </p:nvSpPr>
        <p:spPr>
          <a:xfrm>
            <a:off x="2267744" y="2492896"/>
            <a:ext cx="1440160" cy="3656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2640</TotalTime>
  <Words>927</Words>
  <Application>Microsoft Macintosh PowerPoint</Application>
  <PresentationFormat>On-screen Show (4:3)</PresentationFormat>
  <Paragraphs>157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www.IT-Visions.de</vt:lpstr>
      <vt:lpstr>Custom Design</vt:lpstr>
      <vt:lpstr>Building an Empire With PowerShell</vt:lpstr>
      <vt:lpstr>Agenda</vt:lpstr>
      <vt:lpstr>Our Offensive Philosophy</vt:lpstr>
      <vt:lpstr>Empire Motivations</vt:lpstr>
      <vt:lpstr>In Defense of Offense</vt:lpstr>
      <vt:lpstr>Existing Offensive PowerShell</vt:lpstr>
      <vt:lpstr>Empire</vt:lpstr>
      <vt:lpstr>The Empire Staging Process</vt:lpstr>
      <vt:lpstr>PowerShell Without powershell.exe</vt:lpstr>
      <vt:lpstr>Detection</vt:lpstr>
      <vt:lpstr>Summary</vt:lpstr>
      <vt:lpstr>Questions?</vt:lpstr>
      <vt:lpstr>About_Author</vt:lpstr>
      <vt:lpstr>About_References</vt:lpstr>
    </vt:vector>
  </TitlesOfParts>
  <Manager>Dr. Tobias Weltner</Manager>
  <Company>www.powershell.de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Will Schroeder</cp:lastModifiedBy>
  <cp:revision>188</cp:revision>
  <dcterms:created xsi:type="dcterms:W3CDTF">2007-07-20T07:41:41Z</dcterms:created>
  <dcterms:modified xsi:type="dcterms:W3CDTF">2016-04-22T09:45:24Z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