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0"/>
  </p:notesMasterIdLst>
  <p:handoutMasterIdLst>
    <p:handoutMasterId r:id="rId21"/>
  </p:handoutMasterIdLst>
  <p:sldIdLst>
    <p:sldId id="321" r:id="rId3"/>
    <p:sldId id="320" r:id="rId4"/>
    <p:sldId id="305" r:id="rId5"/>
    <p:sldId id="315" r:id="rId6"/>
    <p:sldId id="316" r:id="rId7"/>
    <p:sldId id="330" r:id="rId8"/>
    <p:sldId id="317" r:id="rId9"/>
    <p:sldId id="319" r:id="rId10"/>
    <p:sldId id="323" r:id="rId11"/>
    <p:sldId id="324" r:id="rId12"/>
    <p:sldId id="325" r:id="rId13"/>
    <p:sldId id="326" r:id="rId14"/>
    <p:sldId id="328" r:id="rId15"/>
    <p:sldId id="327" r:id="rId16"/>
    <p:sldId id="331" r:id="rId17"/>
    <p:sldId id="313" r:id="rId18"/>
    <p:sldId id="314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23238D"/>
    <a:srgbClr val="17175D"/>
    <a:srgbClr val="12124A"/>
    <a:srgbClr val="011F51"/>
    <a:srgbClr val="C8E8F7"/>
    <a:srgbClr val="82CEEF"/>
    <a:srgbClr val="FF3300"/>
    <a:srgbClr val="00B4E7"/>
    <a:srgbClr val="00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55476" autoAdjust="0"/>
  </p:normalViewPr>
  <p:slideViewPr>
    <p:cSldViewPr>
      <p:cViewPr varScale="1">
        <p:scale>
          <a:sx n="41" d="100"/>
          <a:sy n="41" d="100"/>
        </p:scale>
        <p:origin x="20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8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Deploy a simple VM Scale Set with Windows VMs and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Jumpbox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nl-NL" dirty="0" smtClean="0"/>
              <a:t>https://azure.microsoft.com/en-us/documentation/templates/201-vmss-windows-jumpbox/</a:t>
            </a:r>
          </a:p>
          <a:p>
            <a:r>
              <a:rPr lang="nl-NL" dirty="0" smtClean="0"/>
              <a:t>https://github.com/Azure/azure-quickstart-templates/tree/master/201-vmss-windows-jumpbox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8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9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2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 Manager providers, regions, API versions and schemas</a:t>
            </a:r>
          </a:p>
          <a:p>
            <a:r>
              <a:rPr lang="en-US" dirty="0" smtClean="0"/>
              <a:t>https://azure.microsoft.com/en-us/documentation/articles/resource-manager-supported-services/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0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83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both</a:t>
            </a:r>
            <a:r>
              <a:rPr lang="en-US" baseline="0" dirty="0" smtClean="0"/>
              <a:t> on Azure and Azure Stack. Message: does not matter, it’s the same API and works consistent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26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Azure Resource Manager allows you to provision your applications using a declarative template.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a single template, you can deploy multiple services along with their dependencies.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You use the same template to repeatedly deploy your application during every stage of the application lifecycle.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66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“Deploy to Azure” button on GitHub:</a:t>
            </a:r>
            <a:r>
              <a:rPr lang="en-US" baseline="0" dirty="0" smtClean="0"/>
              <a:t> </a:t>
            </a:r>
            <a:r>
              <a:rPr lang="en-US" dirty="0" smtClean="0"/>
              <a:t> https://portal.azure.com/#create/Microsoft.Template/uri/https%3A%2F%2Fraw.githubusercontent.com%2FAzure%2Fazure-quickstart-templates%2Fmaster%2Fdsc-extension-azure-automation-pullserver%2Fazuredeploy.json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http://armviz.io/#/ &gt;</a:t>
            </a:r>
            <a:r>
              <a:rPr lang="en-US" baseline="0" dirty="0" smtClean="0"/>
              <a:t> Open Existing Template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VMSS with Nano Server and a </a:t>
            </a:r>
            <a:r>
              <a:rPr lang="en-US" baseline="0" dirty="0" err="1" smtClean="0"/>
              <a:t>jumpbox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83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02 – JSON from Scratch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03</a:t>
            </a:r>
            <a:r>
              <a:rPr lang="en-US" baseline="0" dirty="0" smtClean="0"/>
              <a:t> – Update Template (Update JSON for already deployed Linux VM with </a:t>
            </a:r>
            <a:r>
              <a:rPr lang="en-US" baseline="0" dirty="0" err="1" smtClean="0"/>
              <a:t>DSCForLinux</a:t>
            </a:r>
            <a:r>
              <a:rPr lang="en-US" baseline="0" dirty="0" smtClean="0"/>
              <a:t> extension to onboard in AA DSC)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6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84" y="1412776"/>
            <a:ext cx="8060432" cy="930027"/>
          </a:xfrm>
        </p:spPr>
        <p:txBody>
          <a:bodyPr/>
          <a:lstStyle/>
          <a:p>
            <a:r>
              <a:rPr lang="de-DE" dirty="0" smtClean="0"/>
              <a:t>Azure Resource Manager (ARM)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Aleksandar Nikoli</a:t>
            </a:r>
            <a:r>
              <a:rPr lang="sr-Latn-RS" dirty="0" smtClean="0"/>
              <a:t>ć</a:t>
            </a:r>
            <a:r>
              <a:rPr lang="de-DE" dirty="0" smtClean="0"/>
              <a:t> &amp; </a:t>
            </a:r>
            <a:r>
              <a:rPr lang="de-DE" dirty="0"/>
              <a:t>Ben </a:t>
            </a:r>
            <a:r>
              <a:rPr lang="de-DE" dirty="0" smtClean="0"/>
              <a:t>Gelens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149080"/>
            <a:ext cx="9144000" cy="2160240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Azure </a:t>
            </a:r>
            <a:r>
              <a:rPr lang="en-US" dirty="0" err="1">
                <a:effectLst/>
              </a:rPr>
              <a:t>Quickstart</a:t>
            </a:r>
            <a:r>
              <a:rPr lang="en-US" dirty="0">
                <a:effectLst/>
              </a:rPr>
              <a:t> Templates</a:t>
            </a:r>
          </a:p>
          <a:p>
            <a:pPr lvl="1"/>
            <a:r>
              <a:rPr lang="nl-NL" dirty="0"/>
              <a:t>https://</a:t>
            </a:r>
            <a:r>
              <a:rPr lang="nl-NL" dirty="0" smtClean="0"/>
              <a:t>azure.microsoft.com/documentation/templates</a:t>
            </a:r>
          </a:p>
          <a:p>
            <a:pPr lvl="1"/>
            <a:r>
              <a:rPr lang="nl-NL" dirty="0"/>
              <a:t>https://</a:t>
            </a:r>
            <a:r>
              <a:rPr lang="nl-NL" dirty="0" smtClean="0"/>
              <a:t>github.com/Azure/azure-quickstart-templates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Templates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6" y="2894015"/>
            <a:ext cx="7785869" cy="1687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00808"/>
            <a:ext cx="91440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Char char="•"/>
            </a:pPr>
            <a:r>
              <a:rPr lang="en-US" dirty="0">
                <a:effectLst/>
                <a:latin typeface="Ubuntu Mono" panose="020B0509030602030204" pitchFamily="49" charset="0"/>
                <a:ea typeface="Roboto" panose="02000000000000000000" pitchFamily="2" charset="0"/>
              </a:rPr>
              <a:t>A declarative template </a:t>
            </a:r>
            <a:r>
              <a:rPr lang="en-US" dirty="0" smtClean="0">
                <a:effectLst/>
                <a:latin typeface="Ubuntu Mono" panose="020B0509030602030204" pitchFamily="49" charset="0"/>
                <a:ea typeface="Roboto" panose="02000000000000000000" pitchFamily="2" charset="0"/>
              </a:rPr>
              <a:t>(similar to </a:t>
            </a:r>
            <a:r>
              <a:rPr lang="en-US" dirty="0">
                <a:effectLst/>
                <a:latin typeface="Ubuntu Mono" panose="020B0509030602030204" pitchFamily="49" charset="0"/>
                <a:ea typeface="Roboto" panose="02000000000000000000" pitchFamily="2" charset="0"/>
              </a:rPr>
              <a:t>a MOF file)</a:t>
            </a:r>
          </a:p>
          <a:p>
            <a:pPr marL="457200" indent="-457200" eaLnBrk="0" hangingPunct="0">
              <a:spcBef>
                <a:spcPct val="20000"/>
              </a:spcBef>
              <a:buChar char="•"/>
            </a:pPr>
            <a:r>
              <a:rPr lang="en-US" dirty="0">
                <a:effectLst/>
                <a:latin typeface="Ubuntu Mono" panose="020B0509030602030204" pitchFamily="49" charset="0"/>
                <a:ea typeface="Roboto" panose="02000000000000000000" pitchFamily="2" charset="0"/>
              </a:rPr>
              <a:t>Elements of a template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Templates in the Azure Portal</a:t>
            </a:r>
          </a:p>
          <a:p>
            <a:r>
              <a:rPr lang="nl-NL" dirty="0" smtClean="0"/>
              <a:t>Resource Explorer</a:t>
            </a:r>
          </a:p>
          <a:p>
            <a:r>
              <a:rPr lang="en-US" dirty="0"/>
              <a:t>“Deploy to Azure” button on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ARM </a:t>
            </a:r>
            <a:r>
              <a:rPr lang="en-US" dirty="0"/>
              <a:t>Template Visualizer (http://armviz.io</a:t>
            </a:r>
            <a:r>
              <a:rPr lang="en-US" dirty="0" smtClean="0"/>
              <a:t>/#/)</a:t>
            </a:r>
            <a:endParaRPr lang="nl-NL" dirty="0" smtClean="0"/>
          </a:p>
          <a:p>
            <a:r>
              <a:rPr lang="nl-NL" dirty="0" smtClean="0"/>
              <a:t>Visual Studio + Azure SDK</a:t>
            </a:r>
          </a:p>
          <a:p>
            <a:r>
              <a:rPr lang="nl-NL" dirty="0" smtClean="0"/>
              <a:t>Visual Studio Code + ARM Tools Extension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for ARM Templates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0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221087"/>
            <a:ext cx="8892480" cy="216024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ARM GUI Tools</a:t>
            </a:r>
          </a:p>
          <a:p>
            <a:r>
              <a:rPr lang="en-US" sz="2800" dirty="0" smtClean="0"/>
              <a:t>(Templates in Azure Portal, Resource Explorer)</a:t>
            </a:r>
          </a:p>
        </p:txBody>
      </p:sp>
    </p:spTree>
    <p:extLst>
      <p:ext uri="{BB962C8B-B14F-4D97-AF65-F5344CB8AC3E}">
        <p14:creationId xmlns:p14="http://schemas.microsoft.com/office/powerpoint/2010/main" val="25259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221087"/>
            <a:ext cx="8892480" cy="216024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Authoring ARM Templates</a:t>
            </a:r>
          </a:p>
          <a:p>
            <a:r>
              <a:rPr lang="en-US" sz="3600" dirty="0" smtClean="0"/>
              <a:t> </a:t>
            </a:r>
            <a:r>
              <a:rPr lang="en-US" sz="2800" dirty="0" smtClean="0"/>
              <a:t>(Visual Studio, Visual Studio Code)</a:t>
            </a:r>
          </a:p>
        </p:txBody>
      </p:sp>
    </p:spTree>
    <p:extLst>
      <p:ext uri="{BB962C8B-B14F-4D97-AF65-F5344CB8AC3E}">
        <p14:creationId xmlns:p14="http://schemas.microsoft.com/office/powerpoint/2010/main" val="32443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 err="1"/>
              <a:t>jumpbox</a:t>
            </a:r>
            <a:r>
              <a:rPr lang="en-US" sz="3600" dirty="0"/>
              <a:t> server + </a:t>
            </a:r>
            <a:r>
              <a:rPr lang="en-US" sz="3600" smtClean="0"/>
              <a:t>VM Scale Set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029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https://azure.microsoft.com/en-us/documentation/articles/best-practices-resource-manager-design-templates/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https</a:t>
            </a:r>
            <a:r>
              <a:rPr lang="de-DE" dirty="0"/>
              <a:t>://github.com/Azure/azure-quickstart-templates/blob/master/1-CONTRIBUTION-GUIDE/best-practices.md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98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Get-MyInfo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Name       : Aleksandar </a:t>
            </a:r>
            <a:r>
              <a:rPr lang="en-US" sz="1600" dirty="0" err="1">
                <a:latin typeface="Consolas" panose="020B0609020204030204" pitchFamily="49" charset="0"/>
              </a:rPr>
              <a:t>Nikoli</a:t>
            </a:r>
            <a:r>
              <a:rPr lang="sr-Latn-RS" sz="1600" dirty="0">
                <a:latin typeface="Consolas" panose="020B0609020204030204" pitchFamily="49" charset="0"/>
              </a:rPr>
              <a:t>ć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Job</a:t>
            </a:r>
            <a:r>
              <a:rPr lang="en-US" sz="1600" dirty="0">
                <a:latin typeface="Consolas" panose="020B0609020204030204" pitchFamily="49" charset="0"/>
              </a:rPr>
              <a:t>        : Trainer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MVP        : {CDM (PowerShell), Microsoft Azure}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Company    : {PowerShell Magazine, M.O.3.A.K. IT Consulting}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Email      : aleksandar@powershell.com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Twitter    : @</a:t>
            </a:r>
            <a:r>
              <a:rPr lang="en-US" sz="1600" dirty="0" err="1">
                <a:latin typeface="Consolas" panose="020B0609020204030204" pitchFamily="49" charset="0"/>
              </a:rPr>
              <a:t>alexandair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Community  : powershell.com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Blogging   : PowerShellMagazine.com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Name       : Ben Gelens</a:t>
            </a:r>
            <a:endParaRPr lang="sr-Latn-RS" sz="1600" dirty="0" smtClean="0">
              <a:latin typeface="Consolas" panose="020B0609020204030204" pitchFamily="49" charset="0"/>
            </a:endParaRPr>
          </a:p>
          <a:p>
            <a:r>
              <a:rPr lang="sr-Latn-RS" sz="1600" dirty="0" smtClean="0">
                <a:latin typeface="Consolas" panose="020B0609020204030204" pitchFamily="49" charset="0"/>
              </a:rPr>
              <a:t>Job</a:t>
            </a:r>
            <a:r>
              <a:rPr lang="en-US" sz="1600" dirty="0" smtClean="0">
                <a:latin typeface="Consolas" panose="020B0609020204030204" pitchFamily="49" charset="0"/>
              </a:rPr>
              <a:t>        : Consultant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MVP        : CDM (PowerShell)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Company    : inovativ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Email      : ben@bgelens.nl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Twitter    : @</a:t>
            </a:r>
            <a:r>
              <a:rPr lang="en-US" sz="1600" dirty="0" err="1" smtClean="0">
                <a:latin typeface="Consolas" panose="020B0609020204030204" pitchFamily="49" charset="0"/>
              </a:rPr>
              <a:t>bgelens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Community  : {Hyper-V.nu, azurestack.eu, DuPSUG}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Blogging   : {Hyper-V.nu, PowerShellMagazine.com, azurestack.eu}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ARM?</a:t>
            </a:r>
          </a:p>
          <a:p>
            <a:pPr lvl="1"/>
            <a:r>
              <a:rPr lang="en-US" dirty="0" smtClean="0"/>
              <a:t>Resource Groups</a:t>
            </a:r>
          </a:p>
          <a:p>
            <a:pPr lvl="1"/>
            <a:r>
              <a:rPr lang="en-US" dirty="0" smtClean="0"/>
              <a:t>Resources Providers and Types</a:t>
            </a:r>
          </a:p>
          <a:p>
            <a:r>
              <a:rPr lang="en-US" dirty="0" smtClean="0"/>
              <a:t>How to interact with ARM?</a:t>
            </a:r>
          </a:p>
          <a:p>
            <a:r>
              <a:rPr lang="en-US" dirty="0" smtClean="0"/>
              <a:t>ARM Templates</a:t>
            </a:r>
          </a:p>
          <a:p>
            <a:pPr lvl="1"/>
            <a:r>
              <a:rPr lang="en-US" dirty="0" smtClean="0"/>
              <a:t>Tooling for ARM Templates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Resource Manager enables you to work with the resources in your solution as a group. You can deploy, update or delete all of the resources for your solution in a single, coordinated operation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From: https://</a:t>
            </a:r>
            <a:r>
              <a:rPr lang="en-US" dirty="0" smtClean="0"/>
              <a:t>azure.microsoft.com/documentation/articles/resource-group-overview</a:t>
            </a:r>
            <a:r>
              <a:rPr lang="en-US" dirty="0"/>
              <a:t>/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ARM?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28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5549" y="1412776"/>
            <a:ext cx="4500947" cy="4824536"/>
          </a:xfrm>
        </p:spPr>
        <p:txBody>
          <a:bodyPr/>
          <a:lstStyle/>
          <a:p>
            <a:r>
              <a:rPr lang="en-US" sz="2400" dirty="0">
                <a:effectLst/>
              </a:rPr>
              <a:t>A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container that holds related </a:t>
            </a:r>
            <a:r>
              <a:rPr lang="en-US" sz="2400" dirty="0" smtClean="0">
                <a:effectLst/>
              </a:rPr>
              <a:t>resources</a:t>
            </a:r>
          </a:p>
          <a:p>
            <a:r>
              <a:rPr lang="en-US" sz="2400" dirty="0">
                <a:effectLst/>
              </a:rPr>
              <a:t>T</a:t>
            </a:r>
            <a:r>
              <a:rPr lang="en-US" sz="2400" dirty="0" smtClean="0">
                <a:effectLst/>
              </a:rPr>
              <a:t>he </a:t>
            </a:r>
            <a:r>
              <a:rPr lang="en-US" sz="2400" dirty="0">
                <a:effectLst/>
              </a:rPr>
              <a:t>resources </a:t>
            </a:r>
            <a:r>
              <a:rPr lang="en-US" sz="2400" dirty="0" smtClean="0">
                <a:effectLst/>
              </a:rPr>
              <a:t>in a </a:t>
            </a:r>
            <a:r>
              <a:rPr lang="en-US" sz="2400" dirty="0">
                <a:effectLst/>
              </a:rPr>
              <a:t>group should share the same </a:t>
            </a:r>
            <a:r>
              <a:rPr lang="en-US" sz="2400" dirty="0" smtClean="0">
                <a:effectLst/>
              </a:rPr>
              <a:t>lifecycle</a:t>
            </a:r>
          </a:p>
          <a:p>
            <a:r>
              <a:rPr lang="en-US" sz="2400" dirty="0"/>
              <a:t>Each resource can only exist in one resource </a:t>
            </a:r>
            <a:r>
              <a:rPr lang="en-US" sz="2400" dirty="0" smtClean="0"/>
              <a:t>group</a:t>
            </a:r>
          </a:p>
          <a:p>
            <a:r>
              <a:rPr lang="en-US" sz="2400" dirty="0">
                <a:effectLst/>
              </a:rPr>
              <a:t>R</a:t>
            </a:r>
            <a:r>
              <a:rPr lang="en-US" sz="2400" dirty="0" smtClean="0">
                <a:effectLst/>
              </a:rPr>
              <a:t>esources can </a:t>
            </a:r>
            <a:r>
              <a:rPr lang="en-US" sz="2400" dirty="0">
                <a:effectLst/>
              </a:rPr>
              <a:t>reside in different </a:t>
            </a:r>
            <a:r>
              <a:rPr lang="en-US" sz="2400" dirty="0" smtClean="0">
                <a:effectLst/>
              </a:rPr>
              <a:t>regions</a:t>
            </a:r>
          </a:p>
          <a:p>
            <a:r>
              <a:rPr lang="en-US" sz="2400" dirty="0" smtClean="0">
                <a:effectLst/>
              </a:rPr>
              <a:t>Access control (RBAC)</a:t>
            </a:r>
          </a:p>
          <a:p>
            <a:r>
              <a:rPr lang="en-US" sz="2400" dirty="0" smtClean="0">
                <a:effectLst/>
              </a:rPr>
              <a:t>Tags</a:t>
            </a:r>
            <a:endParaRPr lang="nl-NL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Groups</a:t>
            </a:r>
            <a:endParaRPr lang="nl-NL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59822" y="1988840"/>
            <a:ext cx="4037395" cy="3856056"/>
            <a:chOff x="405" y="668"/>
            <a:chExt cx="3117" cy="2977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6" y="668"/>
              <a:ext cx="3116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12" y="676"/>
              <a:ext cx="3102" cy="2962"/>
            </a:xfrm>
            <a:custGeom>
              <a:avLst/>
              <a:gdLst>
                <a:gd name="T0" fmla="*/ 2649 w 2649"/>
                <a:gd name="T1" fmla="*/ 2496 h 2529"/>
                <a:gd name="T2" fmla="*/ 2616 w 2649"/>
                <a:gd name="T3" fmla="*/ 2529 h 2529"/>
                <a:gd name="T4" fmla="*/ 33 w 2649"/>
                <a:gd name="T5" fmla="*/ 2529 h 2529"/>
                <a:gd name="T6" fmla="*/ 0 w 2649"/>
                <a:gd name="T7" fmla="*/ 2496 h 2529"/>
                <a:gd name="T8" fmla="*/ 0 w 2649"/>
                <a:gd name="T9" fmla="*/ 33 h 2529"/>
                <a:gd name="T10" fmla="*/ 33 w 2649"/>
                <a:gd name="T11" fmla="*/ 0 h 2529"/>
                <a:gd name="T12" fmla="*/ 2616 w 2649"/>
                <a:gd name="T13" fmla="*/ 0 h 2529"/>
                <a:gd name="T14" fmla="*/ 2649 w 2649"/>
                <a:gd name="T15" fmla="*/ 33 h 2529"/>
                <a:gd name="T16" fmla="*/ 2649 w 2649"/>
                <a:gd name="T17" fmla="*/ 2496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9" h="2529">
                  <a:moveTo>
                    <a:pt x="2649" y="2496"/>
                  </a:moveTo>
                  <a:cubicBezTo>
                    <a:pt x="2649" y="2514"/>
                    <a:pt x="2634" y="2529"/>
                    <a:pt x="2616" y="2529"/>
                  </a:cubicBezTo>
                  <a:cubicBezTo>
                    <a:pt x="33" y="2529"/>
                    <a:pt x="33" y="2529"/>
                    <a:pt x="33" y="2529"/>
                  </a:cubicBezTo>
                  <a:cubicBezTo>
                    <a:pt x="15" y="2529"/>
                    <a:pt x="0" y="2514"/>
                    <a:pt x="0" y="249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2616" y="0"/>
                    <a:pt x="2616" y="0"/>
                    <a:pt x="2616" y="0"/>
                  </a:cubicBezTo>
                  <a:cubicBezTo>
                    <a:pt x="2634" y="0"/>
                    <a:pt x="2649" y="14"/>
                    <a:pt x="2649" y="33"/>
                  </a:cubicBezTo>
                  <a:cubicBezTo>
                    <a:pt x="2649" y="2496"/>
                    <a:pt x="2649" y="2496"/>
                    <a:pt x="2649" y="2496"/>
                  </a:cubicBezTo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05" y="669"/>
              <a:ext cx="3116" cy="2976"/>
            </a:xfrm>
            <a:custGeom>
              <a:avLst/>
              <a:gdLst>
                <a:gd name="T0" fmla="*/ 2655 w 2661"/>
                <a:gd name="T1" fmla="*/ 2502 h 2541"/>
                <a:gd name="T2" fmla="*/ 2649 w 2661"/>
                <a:gd name="T3" fmla="*/ 2502 h 2541"/>
                <a:gd name="T4" fmla="*/ 2641 w 2661"/>
                <a:gd name="T5" fmla="*/ 2521 h 2541"/>
                <a:gd name="T6" fmla="*/ 2622 w 2661"/>
                <a:gd name="T7" fmla="*/ 2529 h 2541"/>
                <a:gd name="T8" fmla="*/ 39 w 2661"/>
                <a:gd name="T9" fmla="*/ 2529 h 2541"/>
                <a:gd name="T10" fmla="*/ 20 w 2661"/>
                <a:gd name="T11" fmla="*/ 2521 h 2541"/>
                <a:gd name="T12" fmla="*/ 12 w 2661"/>
                <a:gd name="T13" fmla="*/ 2502 h 2541"/>
                <a:gd name="T14" fmla="*/ 12 w 2661"/>
                <a:gd name="T15" fmla="*/ 39 h 2541"/>
                <a:gd name="T16" fmla="*/ 20 w 2661"/>
                <a:gd name="T17" fmla="*/ 20 h 2541"/>
                <a:gd name="T18" fmla="*/ 39 w 2661"/>
                <a:gd name="T19" fmla="*/ 12 h 2541"/>
                <a:gd name="T20" fmla="*/ 2622 w 2661"/>
                <a:gd name="T21" fmla="*/ 12 h 2541"/>
                <a:gd name="T22" fmla="*/ 2641 w 2661"/>
                <a:gd name="T23" fmla="*/ 20 h 2541"/>
                <a:gd name="T24" fmla="*/ 2649 w 2661"/>
                <a:gd name="T25" fmla="*/ 39 h 2541"/>
                <a:gd name="T26" fmla="*/ 2649 w 2661"/>
                <a:gd name="T27" fmla="*/ 2502 h 2541"/>
                <a:gd name="T28" fmla="*/ 2655 w 2661"/>
                <a:gd name="T29" fmla="*/ 2502 h 2541"/>
                <a:gd name="T30" fmla="*/ 2661 w 2661"/>
                <a:gd name="T31" fmla="*/ 2502 h 2541"/>
                <a:gd name="T32" fmla="*/ 2661 w 2661"/>
                <a:gd name="T33" fmla="*/ 39 h 2541"/>
                <a:gd name="T34" fmla="*/ 2622 w 2661"/>
                <a:gd name="T35" fmla="*/ 0 h 2541"/>
                <a:gd name="T36" fmla="*/ 39 w 2661"/>
                <a:gd name="T37" fmla="*/ 0 h 2541"/>
                <a:gd name="T38" fmla="*/ 0 w 2661"/>
                <a:gd name="T39" fmla="*/ 39 h 2541"/>
                <a:gd name="T40" fmla="*/ 0 w 2661"/>
                <a:gd name="T41" fmla="*/ 2502 h 2541"/>
                <a:gd name="T42" fmla="*/ 39 w 2661"/>
                <a:gd name="T43" fmla="*/ 2541 h 2541"/>
                <a:gd name="T44" fmla="*/ 2622 w 2661"/>
                <a:gd name="T45" fmla="*/ 2541 h 2541"/>
                <a:gd name="T46" fmla="*/ 2661 w 2661"/>
                <a:gd name="T47" fmla="*/ 2502 h 2541"/>
                <a:gd name="T48" fmla="*/ 2655 w 2661"/>
                <a:gd name="T49" fmla="*/ 2502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61" h="2541">
                  <a:moveTo>
                    <a:pt x="2655" y="2502"/>
                  </a:moveTo>
                  <a:cubicBezTo>
                    <a:pt x="2649" y="2502"/>
                    <a:pt x="2649" y="2502"/>
                    <a:pt x="2649" y="2502"/>
                  </a:cubicBezTo>
                  <a:cubicBezTo>
                    <a:pt x="2649" y="2509"/>
                    <a:pt x="2646" y="2516"/>
                    <a:pt x="2641" y="2521"/>
                  </a:cubicBezTo>
                  <a:cubicBezTo>
                    <a:pt x="2636" y="2526"/>
                    <a:pt x="2629" y="2529"/>
                    <a:pt x="2622" y="2529"/>
                  </a:cubicBezTo>
                  <a:cubicBezTo>
                    <a:pt x="39" y="2529"/>
                    <a:pt x="39" y="2529"/>
                    <a:pt x="39" y="2529"/>
                  </a:cubicBezTo>
                  <a:cubicBezTo>
                    <a:pt x="32" y="2529"/>
                    <a:pt x="25" y="2526"/>
                    <a:pt x="20" y="2521"/>
                  </a:cubicBezTo>
                  <a:cubicBezTo>
                    <a:pt x="15" y="2516"/>
                    <a:pt x="12" y="2509"/>
                    <a:pt x="12" y="2502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1"/>
                    <a:pt x="15" y="25"/>
                    <a:pt x="20" y="20"/>
                  </a:cubicBezTo>
                  <a:cubicBezTo>
                    <a:pt x="25" y="15"/>
                    <a:pt x="32" y="12"/>
                    <a:pt x="39" y="12"/>
                  </a:cubicBezTo>
                  <a:cubicBezTo>
                    <a:pt x="2622" y="12"/>
                    <a:pt x="2622" y="12"/>
                    <a:pt x="2622" y="12"/>
                  </a:cubicBezTo>
                  <a:cubicBezTo>
                    <a:pt x="2629" y="12"/>
                    <a:pt x="2636" y="15"/>
                    <a:pt x="2641" y="20"/>
                  </a:cubicBezTo>
                  <a:cubicBezTo>
                    <a:pt x="2646" y="25"/>
                    <a:pt x="2649" y="31"/>
                    <a:pt x="2649" y="39"/>
                  </a:cubicBezTo>
                  <a:cubicBezTo>
                    <a:pt x="2649" y="2502"/>
                    <a:pt x="2649" y="2502"/>
                    <a:pt x="2649" y="2502"/>
                  </a:cubicBezTo>
                  <a:cubicBezTo>
                    <a:pt x="2655" y="2502"/>
                    <a:pt x="2655" y="2502"/>
                    <a:pt x="2655" y="2502"/>
                  </a:cubicBezTo>
                  <a:cubicBezTo>
                    <a:pt x="2661" y="2502"/>
                    <a:pt x="2661" y="2502"/>
                    <a:pt x="2661" y="2502"/>
                  </a:cubicBezTo>
                  <a:cubicBezTo>
                    <a:pt x="2661" y="39"/>
                    <a:pt x="2661" y="39"/>
                    <a:pt x="2661" y="39"/>
                  </a:cubicBezTo>
                  <a:cubicBezTo>
                    <a:pt x="2661" y="17"/>
                    <a:pt x="2643" y="0"/>
                    <a:pt x="262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2502"/>
                    <a:pt x="0" y="2502"/>
                    <a:pt x="0" y="2502"/>
                  </a:cubicBezTo>
                  <a:cubicBezTo>
                    <a:pt x="0" y="2523"/>
                    <a:pt x="18" y="2541"/>
                    <a:pt x="39" y="2541"/>
                  </a:cubicBezTo>
                  <a:cubicBezTo>
                    <a:pt x="2622" y="2541"/>
                    <a:pt x="2622" y="2541"/>
                    <a:pt x="2622" y="2541"/>
                  </a:cubicBezTo>
                  <a:cubicBezTo>
                    <a:pt x="2643" y="2541"/>
                    <a:pt x="2661" y="2523"/>
                    <a:pt x="2661" y="2502"/>
                  </a:cubicBezTo>
                  <a:lnTo>
                    <a:pt x="2655" y="2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99" y="1251"/>
              <a:ext cx="1928" cy="1927"/>
            </a:xfrm>
            <a:custGeom>
              <a:avLst/>
              <a:gdLst>
                <a:gd name="T0" fmla="*/ 878 w 1647"/>
                <a:gd name="T1" fmla="*/ 19 h 1645"/>
                <a:gd name="T2" fmla="*/ 1628 w 1647"/>
                <a:gd name="T3" fmla="*/ 821 h 1645"/>
                <a:gd name="T4" fmla="*/ 1392 w 1647"/>
                <a:gd name="T5" fmla="*/ 1390 h 1645"/>
                <a:gd name="T6" fmla="*/ 823 w 1647"/>
                <a:gd name="T7" fmla="*/ 1626 h 1645"/>
                <a:gd name="T8" fmla="*/ 255 w 1647"/>
                <a:gd name="T9" fmla="*/ 1390 h 1645"/>
                <a:gd name="T10" fmla="*/ 19 w 1647"/>
                <a:gd name="T11" fmla="*/ 821 h 1645"/>
                <a:gd name="T12" fmla="*/ 54 w 1647"/>
                <a:gd name="T13" fmla="*/ 587 h 1645"/>
                <a:gd name="T14" fmla="*/ 35 w 1647"/>
                <a:gd name="T15" fmla="*/ 581 h 1645"/>
                <a:gd name="T16" fmla="*/ 0 w 1647"/>
                <a:gd name="T17" fmla="*/ 821 h 1645"/>
                <a:gd name="T18" fmla="*/ 823 w 1647"/>
                <a:gd name="T19" fmla="*/ 1645 h 1645"/>
                <a:gd name="T20" fmla="*/ 1647 w 1647"/>
                <a:gd name="T21" fmla="*/ 821 h 1645"/>
                <a:gd name="T22" fmla="*/ 879 w 1647"/>
                <a:gd name="T23" fmla="*/ 0 h 1645"/>
                <a:gd name="T24" fmla="*/ 878 w 1647"/>
                <a:gd name="T25" fmla="*/ 19 h 1645"/>
                <a:gd name="T26" fmla="*/ 878 w 1647"/>
                <a:gd name="T27" fmla="*/ 19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7" h="1645">
                  <a:moveTo>
                    <a:pt x="878" y="19"/>
                  </a:moveTo>
                  <a:cubicBezTo>
                    <a:pt x="1297" y="46"/>
                    <a:pt x="1628" y="395"/>
                    <a:pt x="1628" y="821"/>
                  </a:cubicBezTo>
                  <a:cubicBezTo>
                    <a:pt x="1628" y="1043"/>
                    <a:pt x="1538" y="1245"/>
                    <a:pt x="1392" y="1390"/>
                  </a:cubicBezTo>
                  <a:cubicBezTo>
                    <a:pt x="1247" y="1536"/>
                    <a:pt x="1046" y="1626"/>
                    <a:pt x="823" y="1626"/>
                  </a:cubicBezTo>
                  <a:cubicBezTo>
                    <a:pt x="601" y="1626"/>
                    <a:pt x="400" y="1536"/>
                    <a:pt x="255" y="1390"/>
                  </a:cubicBezTo>
                  <a:cubicBezTo>
                    <a:pt x="109" y="1245"/>
                    <a:pt x="19" y="1043"/>
                    <a:pt x="19" y="821"/>
                  </a:cubicBezTo>
                  <a:cubicBezTo>
                    <a:pt x="19" y="740"/>
                    <a:pt x="31" y="661"/>
                    <a:pt x="54" y="587"/>
                  </a:cubicBezTo>
                  <a:cubicBezTo>
                    <a:pt x="35" y="581"/>
                    <a:pt x="35" y="581"/>
                    <a:pt x="35" y="581"/>
                  </a:cubicBezTo>
                  <a:cubicBezTo>
                    <a:pt x="12" y="657"/>
                    <a:pt x="0" y="738"/>
                    <a:pt x="0" y="821"/>
                  </a:cubicBezTo>
                  <a:cubicBezTo>
                    <a:pt x="0" y="1276"/>
                    <a:pt x="369" y="1645"/>
                    <a:pt x="823" y="1645"/>
                  </a:cubicBezTo>
                  <a:cubicBezTo>
                    <a:pt x="1278" y="1645"/>
                    <a:pt x="1647" y="1276"/>
                    <a:pt x="1647" y="821"/>
                  </a:cubicBezTo>
                  <a:cubicBezTo>
                    <a:pt x="1647" y="385"/>
                    <a:pt x="1308" y="28"/>
                    <a:pt x="879" y="0"/>
                  </a:cubicBezTo>
                  <a:cubicBezTo>
                    <a:pt x="878" y="19"/>
                    <a:pt x="878" y="19"/>
                    <a:pt x="878" y="19"/>
                  </a:cubicBezTo>
                  <a:cubicBezTo>
                    <a:pt x="878" y="19"/>
                    <a:pt x="878" y="19"/>
                    <a:pt x="878" y="19"/>
                  </a:cubicBezTo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62" y="1219"/>
              <a:ext cx="80" cy="89"/>
            </a:xfrm>
            <a:custGeom>
              <a:avLst/>
              <a:gdLst>
                <a:gd name="T0" fmla="*/ 76 w 80"/>
                <a:gd name="T1" fmla="*/ 89 h 89"/>
                <a:gd name="T2" fmla="*/ 0 w 80"/>
                <a:gd name="T3" fmla="*/ 41 h 89"/>
                <a:gd name="T4" fmla="*/ 80 w 80"/>
                <a:gd name="T5" fmla="*/ 0 h 89"/>
                <a:gd name="T6" fmla="*/ 76 w 80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9">
                  <a:moveTo>
                    <a:pt x="76" y="89"/>
                  </a:moveTo>
                  <a:lnTo>
                    <a:pt x="0" y="41"/>
                  </a:lnTo>
                  <a:lnTo>
                    <a:pt x="80" y="0"/>
                  </a:lnTo>
                  <a:lnTo>
                    <a:pt x="76" y="89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003" y="1891"/>
              <a:ext cx="94" cy="93"/>
            </a:xfrm>
            <a:custGeom>
              <a:avLst/>
              <a:gdLst>
                <a:gd name="T0" fmla="*/ 74 w 80"/>
                <a:gd name="T1" fmla="*/ 51 h 80"/>
                <a:gd name="T2" fmla="*/ 51 w 80"/>
                <a:gd name="T3" fmla="*/ 6 h 80"/>
                <a:gd name="T4" fmla="*/ 6 w 80"/>
                <a:gd name="T5" fmla="*/ 29 h 80"/>
                <a:gd name="T6" fmla="*/ 29 w 80"/>
                <a:gd name="T7" fmla="*/ 74 h 80"/>
                <a:gd name="T8" fmla="*/ 74 w 80"/>
                <a:gd name="T9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74" y="51"/>
                  </a:moveTo>
                  <a:cubicBezTo>
                    <a:pt x="80" y="32"/>
                    <a:pt x="70" y="12"/>
                    <a:pt x="51" y="6"/>
                  </a:cubicBezTo>
                  <a:cubicBezTo>
                    <a:pt x="32" y="0"/>
                    <a:pt x="12" y="10"/>
                    <a:pt x="6" y="29"/>
                  </a:cubicBezTo>
                  <a:cubicBezTo>
                    <a:pt x="0" y="47"/>
                    <a:pt x="10" y="68"/>
                    <a:pt x="29" y="74"/>
                  </a:cubicBezTo>
                  <a:cubicBezTo>
                    <a:pt x="48" y="80"/>
                    <a:pt x="68" y="70"/>
                    <a:pt x="74" y="51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57" y="1125"/>
              <a:ext cx="824" cy="728"/>
            </a:xfrm>
            <a:custGeom>
              <a:avLst/>
              <a:gdLst>
                <a:gd name="T0" fmla="*/ 540 w 703"/>
                <a:gd name="T1" fmla="*/ 558 h 622"/>
                <a:gd name="T2" fmla="*/ 352 w 703"/>
                <a:gd name="T3" fmla="*/ 622 h 622"/>
                <a:gd name="T4" fmla="*/ 104 w 703"/>
                <a:gd name="T5" fmla="*/ 500 h 622"/>
                <a:gd name="T6" fmla="*/ 162 w 703"/>
                <a:gd name="T7" fmla="*/ 64 h 622"/>
                <a:gd name="T8" fmla="*/ 351 w 703"/>
                <a:gd name="T9" fmla="*/ 0 h 622"/>
                <a:gd name="T10" fmla="*/ 598 w 703"/>
                <a:gd name="T11" fmla="*/ 122 h 622"/>
                <a:gd name="T12" fmla="*/ 540 w 703"/>
                <a:gd name="T13" fmla="*/ 55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22">
                  <a:moveTo>
                    <a:pt x="540" y="558"/>
                  </a:moveTo>
                  <a:cubicBezTo>
                    <a:pt x="484" y="601"/>
                    <a:pt x="418" y="622"/>
                    <a:pt x="352" y="622"/>
                  </a:cubicBezTo>
                  <a:cubicBezTo>
                    <a:pt x="258" y="622"/>
                    <a:pt x="166" y="580"/>
                    <a:pt x="104" y="500"/>
                  </a:cubicBezTo>
                  <a:cubicBezTo>
                    <a:pt x="0" y="364"/>
                    <a:pt x="26" y="169"/>
                    <a:pt x="162" y="64"/>
                  </a:cubicBezTo>
                  <a:cubicBezTo>
                    <a:pt x="219" y="21"/>
                    <a:pt x="285" y="0"/>
                    <a:pt x="351" y="0"/>
                  </a:cubicBezTo>
                  <a:cubicBezTo>
                    <a:pt x="445" y="0"/>
                    <a:pt x="537" y="42"/>
                    <a:pt x="598" y="122"/>
                  </a:cubicBezTo>
                  <a:cubicBezTo>
                    <a:pt x="703" y="259"/>
                    <a:pt x="677" y="454"/>
                    <a:pt x="540" y="558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57" y="1125"/>
              <a:ext cx="824" cy="728"/>
            </a:xfrm>
            <a:custGeom>
              <a:avLst/>
              <a:gdLst>
                <a:gd name="T0" fmla="*/ 540 w 703"/>
                <a:gd name="T1" fmla="*/ 558 h 622"/>
                <a:gd name="T2" fmla="*/ 352 w 703"/>
                <a:gd name="T3" fmla="*/ 622 h 622"/>
                <a:gd name="T4" fmla="*/ 104 w 703"/>
                <a:gd name="T5" fmla="*/ 500 h 622"/>
                <a:gd name="T6" fmla="*/ 162 w 703"/>
                <a:gd name="T7" fmla="*/ 64 h 622"/>
                <a:gd name="T8" fmla="*/ 351 w 703"/>
                <a:gd name="T9" fmla="*/ 0 h 622"/>
                <a:gd name="T10" fmla="*/ 598 w 703"/>
                <a:gd name="T11" fmla="*/ 122 h 622"/>
                <a:gd name="T12" fmla="*/ 540 w 703"/>
                <a:gd name="T13" fmla="*/ 55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22">
                  <a:moveTo>
                    <a:pt x="540" y="558"/>
                  </a:moveTo>
                  <a:cubicBezTo>
                    <a:pt x="484" y="601"/>
                    <a:pt x="418" y="622"/>
                    <a:pt x="352" y="622"/>
                  </a:cubicBezTo>
                  <a:cubicBezTo>
                    <a:pt x="258" y="622"/>
                    <a:pt x="166" y="580"/>
                    <a:pt x="104" y="500"/>
                  </a:cubicBezTo>
                  <a:cubicBezTo>
                    <a:pt x="0" y="364"/>
                    <a:pt x="26" y="169"/>
                    <a:pt x="162" y="64"/>
                  </a:cubicBezTo>
                  <a:cubicBezTo>
                    <a:pt x="219" y="21"/>
                    <a:pt x="285" y="0"/>
                    <a:pt x="351" y="0"/>
                  </a:cubicBezTo>
                  <a:cubicBezTo>
                    <a:pt x="445" y="0"/>
                    <a:pt x="537" y="42"/>
                    <a:pt x="598" y="122"/>
                  </a:cubicBezTo>
                  <a:cubicBezTo>
                    <a:pt x="703" y="259"/>
                    <a:pt x="677" y="454"/>
                    <a:pt x="540" y="558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57" y="1234"/>
              <a:ext cx="99" cy="262"/>
            </a:xfrm>
            <a:custGeom>
              <a:avLst/>
              <a:gdLst>
                <a:gd name="T0" fmla="*/ 54 w 85"/>
                <a:gd name="T1" fmla="*/ 224 h 224"/>
                <a:gd name="T2" fmla="*/ 85 w 85"/>
                <a:gd name="T3" fmla="*/ 172 h 224"/>
                <a:gd name="T4" fmla="*/ 44 w 85"/>
                <a:gd name="T5" fmla="*/ 0 h 224"/>
                <a:gd name="T6" fmla="*/ 10 w 85"/>
                <a:gd name="T7" fmla="*/ 41 h 224"/>
                <a:gd name="T8" fmla="*/ 54 w 8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24">
                  <a:moveTo>
                    <a:pt x="54" y="224"/>
                  </a:moveTo>
                  <a:cubicBezTo>
                    <a:pt x="63" y="207"/>
                    <a:pt x="73" y="189"/>
                    <a:pt x="85" y="172"/>
                  </a:cubicBezTo>
                  <a:cubicBezTo>
                    <a:pt x="36" y="94"/>
                    <a:pt x="38" y="30"/>
                    <a:pt x="44" y="0"/>
                  </a:cubicBezTo>
                  <a:cubicBezTo>
                    <a:pt x="31" y="13"/>
                    <a:pt x="20" y="27"/>
                    <a:pt x="10" y="41"/>
                  </a:cubicBezTo>
                  <a:cubicBezTo>
                    <a:pt x="0" y="81"/>
                    <a:pt x="0" y="146"/>
                    <a:pt x="54" y="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80" y="1508"/>
              <a:ext cx="490" cy="243"/>
            </a:xfrm>
            <a:custGeom>
              <a:avLst/>
              <a:gdLst>
                <a:gd name="T0" fmla="*/ 88 w 419"/>
                <a:gd name="T1" fmla="*/ 54 h 208"/>
                <a:gd name="T2" fmla="*/ 29 w 419"/>
                <a:gd name="T3" fmla="*/ 0 h 208"/>
                <a:gd name="T4" fmla="*/ 0 w 419"/>
                <a:gd name="T5" fmla="*/ 49 h 208"/>
                <a:gd name="T6" fmla="*/ 54 w 419"/>
                <a:gd name="T7" fmla="*/ 97 h 208"/>
                <a:gd name="T8" fmla="*/ 379 w 419"/>
                <a:gd name="T9" fmla="*/ 208 h 208"/>
                <a:gd name="T10" fmla="*/ 419 w 419"/>
                <a:gd name="T11" fmla="*/ 159 h 208"/>
                <a:gd name="T12" fmla="*/ 88 w 419"/>
                <a:gd name="T13" fmla="*/ 5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208">
                  <a:moveTo>
                    <a:pt x="88" y="54"/>
                  </a:moveTo>
                  <a:cubicBezTo>
                    <a:pt x="65" y="36"/>
                    <a:pt x="46" y="17"/>
                    <a:pt x="29" y="0"/>
                  </a:cubicBezTo>
                  <a:cubicBezTo>
                    <a:pt x="18" y="16"/>
                    <a:pt x="8" y="33"/>
                    <a:pt x="0" y="49"/>
                  </a:cubicBezTo>
                  <a:cubicBezTo>
                    <a:pt x="15" y="65"/>
                    <a:pt x="33" y="81"/>
                    <a:pt x="54" y="97"/>
                  </a:cubicBezTo>
                  <a:cubicBezTo>
                    <a:pt x="181" y="198"/>
                    <a:pt x="308" y="208"/>
                    <a:pt x="379" y="208"/>
                  </a:cubicBezTo>
                  <a:cubicBezTo>
                    <a:pt x="384" y="208"/>
                    <a:pt x="406" y="177"/>
                    <a:pt x="419" y="159"/>
                  </a:cubicBezTo>
                  <a:cubicBezTo>
                    <a:pt x="387" y="165"/>
                    <a:pt x="251" y="183"/>
                    <a:pt x="88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175" y="1324"/>
              <a:ext cx="348" cy="292"/>
            </a:xfrm>
            <a:custGeom>
              <a:avLst/>
              <a:gdLst>
                <a:gd name="T0" fmla="*/ 0 w 297"/>
                <a:gd name="T1" fmla="*/ 26 h 249"/>
                <a:gd name="T2" fmla="*/ 289 w 297"/>
                <a:gd name="T3" fmla="*/ 249 h 249"/>
                <a:gd name="T4" fmla="*/ 297 w 297"/>
                <a:gd name="T5" fmla="*/ 223 h 249"/>
                <a:gd name="T6" fmla="*/ 43 w 297"/>
                <a:gd name="T7" fmla="*/ 0 h 249"/>
                <a:gd name="T8" fmla="*/ 0 w 297"/>
                <a:gd name="T9" fmla="*/ 2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49">
                  <a:moveTo>
                    <a:pt x="0" y="26"/>
                  </a:moveTo>
                  <a:cubicBezTo>
                    <a:pt x="116" y="134"/>
                    <a:pt x="254" y="225"/>
                    <a:pt x="289" y="249"/>
                  </a:cubicBezTo>
                  <a:cubicBezTo>
                    <a:pt x="293" y="240"/>
                    <a:pt x="295" y="232"/>
                    <a:pt x="297" y="223"/>
                  </a:cubicBezTo>
                  <a:cubicBezTo>
                    <a:pt x="260" y="195"/>
                    <a:pt x="161" y="118"/>
                    <a:pt x="43" y="0"/>
                  </a:cubicBezTo>
                  <a:cubicBezTo>
                    <a:pt x="29" y="8"/>
                    <a:pt x="15" y="16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008" y="1141"/>
              <a:ext cx="150" cy="145"/>
            </a:xfrm>
            <a:custGeom>
              <a:avLst/>
              <a:gdLst>
                <a:gd name="T0" fmla="*/ 128 w 128"/>
                <a:gd name="T1" fmla="*/ 96 h 124"/>
                <a:gd name="T2" fmla="*/ 41 w 128"/>
                <a:gd name="T3" fmla="*/ 0 h 124"/>
                <a:gd name="T4" fmla="*/ 0 w 128"/>
                <a:gd name="T5" fmla="*/ 17 h 124"/>
                <a:gd name="T6" fmla="*/ 84 w 128"/>
                <a:gd name="T7" fmla="*/ 124 h 124"/>
                <a:gd name="T8" fmla="*/ 128 w 128"/>
                <a:gd name="T9" fmla="*/ 9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4">
                  <a:moveTo>
                    <a:pt x="128" y="96"/>
                  </a:moveTo>
                  <a:cubicBezTo>
                    <a:pt x="100" y="67"/>
                    <a:pt x="71" y="35"/>
                    <a:pt x="41" y="0"/>
                  </a:cubicBezTo>
                  <a:cubicBezTo>
                    <a:pt x="27" y="5"/>
                    <a:pt x="13" y="11"/>
                    <a:pt x="0" y="17"/>
                  </a:cubicBezTo>
                  <a:cubicBezTo>
                    <a:pt x="22" y="53"/>
                    <a:pt x="51" y="89"/>
                    <a:pt x="84" y="124"/>
                  </a:cubicBezTo>
                  <a:cubicBezTo>
                    <a:pt x="99" y="113"/>
                    <a:pt x="113" y="104"/>
                    <a:pt x="128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0" y="1496"/>
              <a:ext cx="110" cy="277"/>
            </a:xfrm>
            <a:custGeom>
              <a:avLst/>
              <a:gdLst>
                <a:gd name="T0" fmla="*/ 43 w 94"/>
                <a:gd name="T1" fmla="*/ 0 h 236"/>
                <a:gd name="T2" fmla="*/ 0 w 94"/>
                <a:gd name="T3" fmla="*/ 173 h 236"/>
                <a:gd name="T4" fmla="*/ 6 w 94"/>
                <a:gd name="T5" fmla="*/ 185 h 236"/>
                <a:gd name="T6" fmla="*/ 58 w 94"/>
                <a:gd name="T7" fmla="*/ 236 h 236"/>
                <a:gd name="T8" fmla="*/ 94 w 94"/>
                <a:gd name="T9" fmla="*/ 59 h 236"/>
                <a:gd name="T10" fmla="*/ 43 w 94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36">
                  <a:moveTo>
                    <a:pt x="43" y="0"/>
                  </a:moveTo>
                  <a:cubicBezTo>
                    <a:pt x="13" y="61"/>
                    <a:pt x="3" y="123"/>
                    <a:pt x="0" y="173"/>
                  </a:cubicBezTo>
                  <a:cubicBezTo>
                    <a:pt x="3" y="177"/>
                    <a:pt x="3" y="181"/>
                    <a:pt x="6" y="185"/>
                  </a:cubicBezTo>
                  <a:cubicBezTo>
                    <a:pt x="21" y="204"/>
                    <a:pt x="40" y="222"/>
                    <a:pt x="58" y="236"/>
                  </a:cubicBezTo>
                  <a:cubicBezTo>
                    <a:pt x="55" y="195"/>
                    <a:pt x="59" y="129"/>
                    <a:pt x="94" y="59"/>
                  </a:cubicBezTo>
                  <a:cubicBezTo>
                    <a:pt x="73" y="39"/>
                    <a:pt x="57" y="19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20" y="1286"/>
              <a:ext cx="255" cy="279"/>
            </a:xfrm>
            <a:custGeom>
              <a:avLst/>
              <a:gdLst>
                <a:gd name="T0" fmla="*/ 159 w 218"/>
                <a:gd name="T1" fmla="*/ 0 h 238"/>
                <a:gd name="T2" fmla="*/ 73 w 218"/>
                <a:gd name="T3" fmla="*/ 75 h 238"/>
                <a:gd name="T4" fmla="*/ 31 w 218"/>
                <a:gd name="T5" fmla="*/ 127 h 238"/>
                <a:gd name="T6" fmla="*/ 31 w 218"/>
                <a:gd name="T7" fmla="*/ 127 h 238"/>
                <a:gd name="T8" fmla="*/ 0 w 218"/>
                <a:gd name="T9" fmla="*/ 179 h 238"/>
                <a:gd name="T10" fmla="*/ 51 w 218"/>
                <a:gd name="T11" fmla="*/ 238 h 238"/>
                <a:gd name="T12" fmla="*/ 80 w 218"/>
                <a:gd name="T13" fmla="*/ 189 h 238"/>
                <a:gd name="T14" fmla="*/ 80 w 218"/>
                <a:gd name="T15" fmla="*/ 189 h 238"/>
                <a:gd name="T16" fmla="*/ 137 w 218"/>
                <a:gd name="T17" fmla="*/ 124 h 238"/>
                <a:gd name="T18" fmla="*/ 218 w 218"/>
                <a:gd name="T19" fmla="*/ 58 h 238"/>
                <a:gd name="T20" fmla="*/ 159 w 218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38">
                  <a:moveTo>
                    <a:pt x="159" y="0"/>
                  </a:moveTo>
                  <a:cubicBezTo>
                    <a:pt x="131" y="19"/>
                    <a:pt x="102" y="44"/>
                    <a:pt x="73" y="75"/>
                  </a:cubicBezTo>
                  <a:cubicBezTo>
                    <a:pt x="57" y="92"/>
                    <a:pt x="43" y="109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19" y="144"/>
                    <a:pt x="9" y="162"/>
                    <a:pt x="0" y="179"/>
                  </a:cubicBezTo>
                  <a:cubicBezTo>
                    <a:pt x="14" y="198"/>
                    <a:pt x="30" y="218"/>
                    <a:pt x="51" y="238"/>
                  </a:cubicBezTo>
                  <a:cubicBezTo>
                    <a:pt x="59" y="222"/>
                    <a:pt x="69" y="205"/>
                    <a:pt x="80" y="189"/>
                  </a:cubicBezTo>
                  <a:cubicBezTo>
                    <a:pt x="80" y="189"/>
                    <a:pt x="80" y="189"/>
                    <a:pt x="80" y="189"/>
                  </a:cubicBezTo>
                  <a:cubicBezTo>
                    <a:pt x="96" y="167"/>
                    <a:pt x="114" y="145"/>
                    <a:pt x="137" y="124"/>
                  </a:cubicBezTo>
                  <a:cubicBezTo>
                    <a:pt x="166" y="97"/>
                    <a:pt x="193" y="76"/>
                    <a:pt x="218" y="58"/>
                  </a:cubicBezTo>
                  <a:cubicBezTo>
                    <a:pt x="198" y="39"/>
                    <a:pt x="178" y="2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06" y="1200"/>
              <a:ext cx="348" cy="154"/>
            </a:xfrm>
            <a:custGeom>
              <a:avLst/>
              <a:gdLst>
                <a:gd name="T0" fmla="*/ 252 w 297"/>
                <a:gd name="T1" fmla="*/ 8 h 132"/>
                <a:gd name="T2" fmla="*/ 44 w 297"/>
                <a:gd name="T3" fmla="*/ 47 h 132"/>
                <a:gd name="T4" fmla="*/ 44 w 297"/>
                <a:gd name="T5" fmla="*/ 46 h 132"/>
                <a:gd name="T6" fmla="*/ 0 w 297"/>
                <a:gd name="T7" fmla="*/ 74 h 132"/>
                <a:gd name="T8" fmla="*/ 59 w 297"/>
                <a:gd name="T9" fmla="*/ 132 h 132"/>
                <a:gd name="T10" fmla="*/ 102 w 297"/>
                <a:gd name="T11" fmla="*/ 106 h 132"/>
                <a:gd name="T12" fmla="*/ 102 w 297"/>
                <a:gd name="T13" fmla="*/ 106 h 132"/>
                <a:gd name="T14" fmla="*/ 297 w 297"/>
                <a:gd name="T15" fmla="*/ 54 h 132"/>
                <a:gd name="T16" fmla="*/ 252 w 297"/>
                <a:gd name="T17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32">
                  <a:moveTo>
                    <a:pt x="252" y="8"/>
                  </a:moveTo>
                  <a:cubicBezTo>
                    <a:pt x="204" y="0"/>
                    <a:pt x="130" y="1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30" y="54"/>
                    <a:pt x="15" y="63"/>
                    <a:pt x="0" y="74"/>
                  </a:cubicBezTo>
                  <a:cubicBezTo>
                    <a:pt x="19" y="94"/>
                    <a:pt x="39" y="113"/>
                    <a:pt x="59" y="132"/>
                  </a:cubicBezTo>
                  <a:cubicBezTo>
                    <a:pt x="74" y="122"/>
                    <a:pt x="88" y="114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216" y="45"/>
                    <a:pt x="297" y="54"/>
                    <a:pt x="297" y="54"/>
                  </a:cubicBezTo>
                  <a:cubicBezTo>
                    <a:pt x="284" y="36"/>
                    <a:pt x="268" y="21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297" y="1418"/>
              <a:ext cx="177" cy="176"/>
            </a:xfrm>
            <a:custGeom>
              <a:avLst/>
              <a:gdLst>
                <a:gd name="T0" fmla="*/ 35 w 151"/>
                <a:gd name="T1" fmla="*/ 22 h 151"/>
                <a:gd name="T2" fmla="*/ 22 w 151"/>
                <a:gd name="T3" fmla="*/ 116 h 151"/>
                <a:gd name="T4" fmla="*/ 116 w 151"/>
                <a:gd name="T5" fmla="*/ 128 h 151"/>
                <a:gd name="T6" fmla="*/ 129 w 151"/>
                <a:gd name="T7" fmla="*/ 35 h 151"/>
                <a:gd name="T8" fmla="*/ 35 w 151"/>
                <a:gd name="T9" fmla="*/ 2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35" y="22"/>
                  </a:moveTo>
                  <a:cubicBezTo>
                    <a:pt x="6" y="45"/>
                    <a:pt x="0" y="86"/>
                    <a:pt x="22" y="116"/>
                  </a:cubicBezTo>
                  <a:cubicBezTo>
                    <a:pt x="45" y="145"/>
                    <a:pt x="87" y="151"/>
                    <a:pt x="116" y="128"/>
                  </a:cubicBezTo>
                  <a:cubicBezTo>
                    <a:pt x="145" y="106"/>
                    <a:pt x="151" y="64"/>
                    <a:pt x="129" y="35"/>
                  </a:cubicBezTo>
                  <a:cubicBezTo>
                    <a:pt x="106" y="5"/>
                    <a:pt x="64" y="0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39" y="1614"/>
              <a:ext cx="163" cy="164"/>
            </a:xfrm>
            <a:custGeom>
              <a:avLst/>
              <a:gdLst>
                <a:gd name="T0" fmla="*/ 32 w 139"/>
                <a:gd name="T1" fmla="*/ 21 h 140"/>
                <a:gd name="T2" fmla="*/ 20 w 139"/>
                <a:gd name="T3" fmla="*/ 108 h 140"/>
                <a:gd name="T4" fmla="*/ 107 w 139"/>
                <a:gd name="T5" fmla="*/ 119 h 140"/>
                <a:gd name="T6" fmla="*/ 119 w 139"/>
                <a:gd name="T7" fmla="*/ 33 h 140"/>
                <a:gd name="T8" fmla="*/ 32 w 139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40">
                  <a:moveTo>
                    <a:pt x="32" y="21"/>
                  </a:moveTo>
                  <a:cubicBezTo>
                    <a:pt x="5" y="42"/>
                    <a:pt x="0" y="81"/>
                    <a:pt x="20" y="108"/>
                  </a:cubicBezTo>
                  <a:cubicBezTo>
                    <a:pt x="41" y="135"/>
                    <a:pt x="80" y="140"/>
                    <a:pt x="107" y="119"/>
                  </a:cubicBezTo>
                  <a:cubicBezTo>
                    <a:pt x="134" y="98"/>
                    <a:pt x="139" y="60"/>
                    <a:pt x="119" y="33"/>
                  </a:cubicBezTo>
                  <a:cubicBezTo>
                    <a:pt x="98" y="5"/>
                    <a:pt x="59" y="0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46" y="1371"/>
              <a:ext cx="249" cy="249"/>
            </a:xfrm>
            <a:custGeom>
              <a:avLst/>
              <a:gdLst>
                <a:gd name="T0" fmla="*/ 49 w 212"/>
                <a:gd name="T1" fmla="*/ 32 h 213"/>
                <a:gd name="T2" fmla="*/ 31 w 212"/>
                <a:gd name="T3" fmla="*/ 163 h 213"/>
                <a:gd name="T4" fmla="*/ 163 w 212"/>
                <a:gd name="T5" fmla="*/ 181 h 213"/>
                <a:gd name="T6" fmla="*/ 181 w 212"/>
                <a:gd name="T7" fmla="*/ 49 h 213"/>
                <a:gd name="T8" fmla="*/ 49 w 212"/>
                <a:gd name="T9" fmla="*/ 3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13">
                  <a:moveTo>
                    <a:pt x="49" y="32"/>
                  </a:moveTo>
                  <a:cubicBezTo>
                    <a:pt x="8" y="63"/>
                    <a:pt x="0" y="122"/>
                    <a:pt x="31" y="163"/>
                  </a:cubicBezTo>
                  <a:cubicBezTo>
                    <a:pt x="63" y="205"/>
                    <a:pt x="122" y="213"/>
                    <a:pt x="163" y="181"/>
                  </a:cubicBezTo>
                  <a:cubicBezTo>
                    <a:pt x="204" y="149"/>
                    <a:pt x="212" y="91"/>
                    <a:pt x="181" y="49"/>
                  </a:cubicBezTo>
                  <a:cubicBezTo>
                    <a:pt x="149" y="8"/>
                    <a:pt x="90" y="0"/>
                    <a:pt x="4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428" y="1228"/>
              <a:ext cx="272" cy="622"/>
            </a:xfrm>
            <a:custGeom>
              <a:avLst/>
              <a:gdLst>
                <a:gd name="T0" fmla="*/ 0 w 232"/>
                <a:gd name="T1" fmla="*/ 0 h 531"/>
                <a:gd name="T2" fmla="*/ 0 w 232"/>
                <a:gd name="T3" fmla="*/ 447 h 531"/>
                <a:gd name="T4" fmla="*/ 232 w 232"/>
                <a:gd name="T5" fmla="*/ 531 h 531"/>
                <a:gd name="T6" fmla="*/ 232 w 232"/>
                <a:gd name="T7" fmla="*/ 0 h 531"/>
                <a:gd name="T8" fmla="*/ 0 w 232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31">
                  <a:moveTo>
                    <a:pt x="0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93"/>
                    <a:pt x="104" y="531"/>
                    <a:pt x="232" y="531"/>
                  </a:cubicBezTo>
                  <a:cubicBezTo>
                    <a:pt x="232" y="0"/>
                    <a:pt x="232" y="0"/>
                    <a:pt x="2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697" y="1228"/>
              <a:ext cx="275" cy="622"/>
            </a:xfrm>
            <a:custGeom>
              <a:avLst/>
              <a:gdLst>
                <a:gd name="T0" fmla="*/ 0 w 235"/>
                <a:gd name="T1" fmla="*/ 531 h 531"/>
                <a:gd name="T2" fmla="*/ 3 w 235"/>
                <a:gd name="T3" fmla="*/ 531 h 531"/>
                <a:gd name="T4" fmla="*/ 235 w 235"/>
                <a:gd name="T5" fmla="*/ 447 h 531"/>
                <a:gd name="T6" fmla="*/ 235 w 235"/>
                <a:gd name="T7" fmla="*/ 0 h 531"/>
                <a:gd name="T8" fmla="*/ 0 w 235"/>
                <a:gd name="T9" fmla="*/ 0 h 531"/>
                <a:gd name="T10" fmla="*/ 0 w 235"/>
                <a:gd name="T11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531">
                  <a:moveTo>
                    <a:pt x="0" y="531"/>
                  </a:moveTo>
                  <a:cubicBezTo>
                    <a:pt x="3" y="531"/>
                    <a:pt x="3" y="531"/>
                    <a:pt x="3" y="531"/>
                  </a:cubicBezTo>
                  <a:cubicBezTo>
                    <a:pt x="131" y="531"/>
                    <a:pt x="235" y="493"/>
                    <a:pt x="235" y="44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1"/>
                  </a:ln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428" y="1130"/>
              <a:ext cx="544" cy="1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483" y="1156"/>
              <a:ext cx="434" cy="130"/>
            </a:xfrm>
            <a:prstGeom prst="ellipse">
              <a:avLst/>
            </a:prstGeom>
            <a:solidFill>
              <a:srgbClr val="85B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483" y="1156"/>
              <a:ext cx="434" cy="106"/>
            </a:xfrm>
            <a:custGeom>
              <a:avLst/>
              <a:gdLst>
                <a:gd name="T0" fmla="*/ 331 w 370"/>
                <a:gd name="T1" fmla="*/ 90 h 90"/>
                <a:gd name="T2" fmla="*/ 370 w 370"/>
                <a:gd name="T3" fmla="*/ 56 h 90"/>
                <a:gd name="T4" fmla="*/ 185 w 370"/>
                <a:gd name="T5" fmla="*/ 0 h 90"/>
                <a:gd name="T6" fmla="*/ 0 w 370"/>
                <a:gd name="T7" fmla="*/ 56 h 90"/>
                <a:gd name="T8" fmla="*/ 39 w 370"/>
                <a:gd name="T9" fmla="*/ 90 h 90"/>
                <a:gd name="T10" fmla="*/ 185 w 370"/>
                <a:gd name="T11" fmla="*/ 68 h 90"/>
                <a:gd name="T12" fmla="*/ 331 w 37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90">
                  <a:moveTo>
                    <a:pt x="331" y="90"/>
                  </a:moveTo>
                  <a:cubicBezTo>
                    <a:pt x="355" y="80"/>
                    <a:pt x="370" y="69"/>
                    <a:pt x="370" y="56"/>
                  </a:cubicBezTo>
                  <a:cubicBezTo>
                    <a:pt x="370" y="25"/>
                    <a:pt x="287" y="0"/>
                    <a:pt x="185" y="0"/>
                  </a:cubicBezTo>
                  <a:cubicBezTo>
                    <a:pt x="83" y="0"/>
                    <a:pt x="0" y="25"/>
                    <a:pt x="0" y="56"/>
                  </a:cubicBezTo>
                  <a:cubicBezTo>
                    <a:pt x="0" y="69"/>
                    <a:pt x="15" y="80"/>
                    <a:pt x="39" y="90"/>
                  </a:cubicBezTo>
                  <a:cubicBezTo>
                    <a:pt x="73" y="77"/>
                    <a:pt x="125" y="68"/>
                    <a:pt x="185" y="68"/>
                  </a:cubicBezTo>
                  <a:cubicBezTo>
                    <a:pt x="244" y="68"/>
                    <a:pt x="297" y="77"/>
                    <a:pt x="331" y="90"/>
                  </a:cubicBezTo>
                  <a:close/>
                </a:path>
              </a:pathLst>
            </a:cu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2502" y="1448"/>
              <a:ext cx="396" cy="223"/>
            </a:xfrm>
            <a:custGeom>
              <a:avLst/>
              <a:gdLst>
                <a:gd name="T0" fmla="*/ 319 w 338"/>
                <a:gd name="T1" fmla="*/ 174 h 190"/>
                <a:gd name="T2" fmla="*/ 268 w 338"/>
                <a:gd name="T3" fmla="*/ 190 h 190"/>
                <a:gd name="T4" fmla="*/ 195 w 338"/>
                <a:gd name="T5" fmla="*/ 190 h 190"/>
                <a:gd name="T6" fmla="*/ 195 w 338"/>
                <a:gd name="T7" fmla="*/ 0 h 190"/>
                <a:gd name="T8" fmla="*/ 264 w 338"/>
                <a:gd name="T9" fmla="*/ 0 h 190"/>
                <a:gd name="T10" fmla="*/ 314 w 338"/>
                <a:gd name="T11" fmla="*/ 12 h 190"/>
                <a:gd name="T12" fmla="*/ 330 w 338"/>
                <a:gd name="T13" fmla="*/ 44 h 190"/>
                <a:gd name="T14" fmla="*/ 318 w 338"/>
                <a:gd name="T15" fmla="*/ 73 h 190"/>
                <a:gd name="T16" fmla="*/ 293 w 338"/>
                <a:gd name="T17" fmla="*/ 87 h 190"/>
                <a:gd name="T18" fmla="*/ 293 w 338"/>
                <a:gd name="T19" fmla="*/ 87 h 190"/>
                <a:gd name="T20" fmla="*/ 326 w 338"/>
                <a:gd name="T21" fmla="*/ 103 h 190"/>
                <a:gd name="T22" fmla="*/ 338 w 338"/>
                <a:gd name="T23" fmla="*/ 133 h 190"/>
                <a:gd name="T24" fmla="*/ 319 w 338"/>
                <a:gd name="T25" fmla="*/ 174 h 190"/>
                <a:gd name="T26" fmla="*/ 141 w 338"/>
                <a:gd name="T27" fmla="*/ 163 h 190"/>
                <a:gd name="T28" fmla="*/ 68 w 338"/>
                <a:gd name="T29" fmla="*/ 190 h 190"/>
                <a:gd name="T30" fmla="*/ 0 w 338"/>
                <a:gd name="T31" fmla="*/ 190 h 190"/>
                <a:gd name="T32" fmla="*/ 0 w 338"/>
                <a:gd name="T33" fmla="*/ 0 h 190"/>
                <a:gd name="T34" fmla="*/ 68 w 338"/>
                <a:gd name="T35" fmla="*/ 0 h 190"/>
                <a:gd name="T36" fmla="*/ 169 w 338"/>
                <a:gd name="T37" fmla="*/ 92 h 190"/>
                <a:gd name="T38" fmla="*/ 141 w 338"/>
                <a:gd name="T39" fmla="*/ 16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8" h="190">
                  <a:moveTo>
                    <a:pt x="319" y="174"/>
                  </a:moveTo>
                  <a:cubicBezTo>
                    <a:pt x="306" y="185"/>
                    <a:pt x="290" y="190"/>
                    <a:pt x="268" y="190"/>
                  </a:cubicBezTo>
                  <a:cubicBezTo>
                    <a:pt x="195" y="190"/>
                    <a:pt x="195" y="190"/>
                    <a:pt x="195" y="1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6" y="0"/>
                    <a:pt x="302" y="3"/>
                    <a:pt x="314" y="12"/>
                  </a:cubicBezTo>
                  <a:cubicBezTo>
                    <a:pt x="325" y="19"/>
                    <a:pt x="330" y="30"/>
                    <a:pt x="330" y="44"/>
                  </a:cubicBezTo>
                  <a:cubicBezTo>
                    <a:pt x="330" y="55"/>
                    <a:pt x="326" y="64"/>
                    <a:pt x="318" y="73"/>
                  </a:cubicBezTo>
                  <a:cubicBezTo>
                    <a:pt x="311" y="79"/>
                    <a:pt x="303" y="84"/>
                    <a:pt x="293" y="87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307" y="89"/>
                    <a:pt x="318" y="94"/>
                    <a:pt x="326" y="103"/>
                  </a:cubicBezTo>
                  <a:cubicBezTo>
                    <a:pt x="334" y="111"/>
                    <a:pt x="338" y="121"/>
                    <a:pt x="338" y="133"/>
                  </a:cubicBezTo>
                  <a:cubicBezTo>
                    <a:pt x="338" y="150"/>
                    <a:pt x="331" y="164"/>
                    <a:pt x="319" y="174"/>
                  </a:cubicBezTo>
                  <a:close/>
                  <a:moveTo>
                    <a:pt x="141" y="163"/>
                  </a:moveTo>
                  <a:cubicBezTo>
                    <a:pt x="123" y="181"/>
                    <a:pt x="98" y="190"/>
                    <a:pt x="68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5" y="0"/>
                    <a:pt x="169" y="30"/>
                    <a:pt x="169" y="92"/>
                  </a:cubicBezTo>
                  <a:cubicBezTo>
                    <a:pt x="169" y="122"/>
                    <a:pt x="160" y="145"/>
                    <a:pt x="14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552" y="1488"/>
              <a:ext cx="95" cy="142"/>
            </a:xfrm>
            <a:custGeom>
              <a:avLst/>
              <a:gdLst>
                <a:gd name="T0" fmla="*/ 21 w 81"/>
                <a:gd name="T1" fmla="*/ 0 h 121"/>
                <a:gd name="T2" fmla="*/ 0 w 81"/>
                <a:gd name="T3" fmla="*/ 0 h 121"/>
                <a:gd name="T4" fmla="*/ 0 w 81"/>
                <a:gd name="T5" fmla="*/ 121 h 121"/>
                <a:gd name="T6" fmla="*/ 21 w 81"/>
                <a:gd name="T7" fmla="*/ 121 h 121"/>
                <a:gd name="T8" fmla="*/ 65 w 81"/>
                <a:gd name="T9" fmla="*/ 104 h 121"/>
                <a:gd name="T10" fmla="*/ 81 w 81"/>
                <a:gd name="T11" fmla="*/ 59 h 121"/>
                <a:gd name="T12" fmla="*/ 66 w 81"/>
                <a:gd name="T13" fmla="*/ 16 h 121"/>
                <a:gd name="T14" fmla="*/ 21 w 81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21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40" y="121"/>
                    <a:pt x="55" y="115"/>
                    <a:pt x="65" y="104"/>
                  </a:cubicBezTo>
                  <a:cubicBezTo>
                    <a:pt x="76" y="93"/>
                    <a:pt x="81" y="78"/>
                    <a:pt x="81" y="59"/>
                  </a:cubicBezTo>
                  <a:cubicBezTo>
                    <a:pt x="81" y="41"/>
                    <a:pt x="76" y="27"/>
                    <a:pt x="66" y="16"/>
                  </a:cubicBezTo>
                  <a:cubicBezTo>
                    <a:pt x="55" y="6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781" y="1484"/>
              <a:ext cx="55" cy="53"/>
            </a:xfrm>
            <a:custGeom>
              <a:avLst/>
              <a:gdLst>
                <a:gd name="T0" fmla="*/ 39 w 47"/>
                <a:gd name="T1" fmla="*/ 39 h 45"/>
                <a:gd name="T2" fmla="*/ 47 w 47"/>
                <a:gd name="T3" fmla="*/ 21 h 45"/>
                <a:gd name="T4" fmla="*/ 16 w 47"/>
                <a:gd name="T5" fmla="*/ 0 h 45"/>
                <a:gd name="T6" fmla="*/ 0 w 47"/>
                <a:gd name="T7" fmla="*/ 0 h 45"/>
                <a:gd name="T8" fmla="*/ 0 w 47"/>
                <a:gd name="T9" fmla="*/ 45 h 45"/>
                <a:gd name="T10" fmla="*/ 19 w 47"/>
                <a:gd name="T11" fmla="*/ 45 h 45"/>
                <a:gd name="T12" fmla="*/ 39 w 47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39" y="39"/>
                  </a:moveTo>
                  <a:cubicBezTo>
                    <a:pt x="44" y="34"/>
                    <a:pt x="47" y="28"/>
                    <a:pt x="47" y="21"/>
                  </a:cubicBezTo>
                  <a:cubicBezTo>
                    <a:pt x="47" y="7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45"/>
                    <a:pt x="34" y="43"/>
                    <a:pt x="39" y="39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780" y="1575"/>
              <a:ext cx="65" cy="58"/>
            </a:xfrm>
            <a:custGeom>
              <a:avLst/>
              <a:gdLst>
                <a:gd name="T0" fmla="*/ 47 w 56"/>
                <a:gd name="T1" fmla="*/ 6 h 50"/>
                <a:gd name="T2" fmla="*/ 24 w 56"/>
                <a:gd name="T3" fmla="*/ 0 h 50"/>
                <a:gd name="T4" fmla="*/ 0 w 56"/>
                <a:gd name="T5" fmla="*/ 0 h 50"/>
                <a:gd name="T6" fmla="*/ 0 w 56"/>
                <a:gd name="T7" fmla="*/ 50 h 50"/>
                <a:gd name="T8" fmla="*/ 24 w 56"/>
                <a:gd name="T9" fmla="*/ 50 h 50"/>
                <a:gd name="T10" fmla="*/ 47 w 56"/>
                <a:gd name="T11" fmla="*/ 43 h 50"/>
                <a:gd name="T12" fmla="*/ 56 w 56"/>
                <a:gd name="T13" fmla="*/ 24 h 50"/>
                <a:gd name="T14" fmla="*/ 47 w 56"/>
                <a:gd name="T1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7" y="6"/>
                  </a:moveTo>
                  <a:cubicBezTo>
                    <a:pt x="42" y="2"/>
                    <a:pt x="3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4" y="50"/>
                    <a:pt x="42" y="48"/>
                    <a:pt x="47" y="43"/>
                  </a:cubicBezTo>
                  <a:cubicBezTo>
                    <a:pt x="53" y="38"/>
                    <a:pt x="56" y="32"/>
                    <a:pt x="56" y="24"/>
                  </a:cubicBezTo>
                  <a:cubicBezTo>
                    <a:pt x="56" y="17"/>
                    <a:pt x="53" y="11"/>
                    <a:pt x="47" y="6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460" y="2814"/>
              <a:ext cx="479" cy="140"/>
            </a:xfrm>
            <a:custGeom>
              <a:avLst/>
              <a:gdLst>
                <a:gd name="T0" fmla="*/ 298 w 409"/>
                <a:gd name="T1" fmla="*/ 0 h 120"/>
                <a:gd name="T2" fmla="*/ 283 w 409"/>
                <a:gd name="T3" fmla="*/ 0 h 120"/>
                <a:gd name="T4" fmla="*/ 135 w 409"/>
                <a:gd name="T5" fmla="*/ 0 h 120"/>
                <a:gd name="T6" fmla="*/ 128 w 409"/>
                <a:gd name="T7" fmla="*/ 0 h 120"/>
                <a:gd name="T8" fmla="*/ 0 w 409"/>
                <a:gd name="T9" fmla="*/ 82 h 120"/>
                <a:gd name="T10" fmla="*/ 0 w 409"/>
                <a:gd name="T11" fmla="*/ 120 h 120"/>
                <a:gd name="T12" fmla="*/ 153 w 409"/>
                <a:gd name="T13" fmla="*/ 120 h 120"/>
                <a:gd name="T14" fmla="*/ 265 w 409"/>
                <a:gd name="T15" fmla="*/ 120 h 120"/>
                <a:gd name="T16" fmla="*/ 409 w 409"/>
                <a:gd name="T17" fmla="*/ 120 h 120"/>
                <a:gd name="T18" fmla="*/ 409 w 409"/>
                <a:gd name="T19" fmla="*/ 82 h 120"/>
                <a:gd name="T20" fmla="*/ 298 w 409"/>
                <a:gd name="T2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9" h="120">
                  <a:moveTo>
                    <a:pt x="298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8" y="72"/>
                    <a:pt x="121" y="82"/>
                    <a:pt x="0" y="8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289" y="82"/>
                    <a:pt x="277" y="72"/>
                    <a:pt x="298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334" y="2278"/>
              <a:ext cx="733" cy="536"/>
            </a:xfrm>
            <a:custGeom>
              <a:avLst/>
              <a:gdLst>
                <a:gd name="T0" fmla="*/ 588 w 626"/>
                <a:gd name="T1" fmla="*/ 0 h 457"/>
                <a:gd name="T2" fmla="*/ 34 w 626"/>
                <a:gd name="T3" fmla="*/ 0 h 457"/>
                <a:gd name="T4" fmla="*/ 0 w 626"/>
                <a:gd name="T5" fmla="*/ 35 h 457"/>
                <a:gd name="T6" fmla="*/ 0 w 626"/>
                <a:gd name="T7" fmla="*/ 422 h 457"/>
                <a:gd name="T8" fmla="*/ 34 w 626"/>
                <a:gd name="T9" fmla="*/ 457 h 457"/>
                <a:gd name="T10" fmla="*/ 588 w 626"/>
                <a:gd name="T11" fmla="*/ 457 h 457"/>
                <a:gd name="T12" fmla="*/ 626 w 626"/>
                <a:gd name="T13" fmla="*/ 422 h 457"/>
                <a:gd name="T14" fmla="*/ 626 w 626"/>
                <a:gd name="T15" fmla="*/ 35 h 457"/>
                <a:gd name="T16" fmla="*/ 588 w 626"/>
                <a:gd name="T17" fmla="*/ 0 h 457"/>
                <a:gd name="T18" fmla="*/ 578 w 626"/>
                <a:gd name="T19" fmla="*/ 48 h 457"/>
                <a:gd name="T20" fmla="*/ 578 w 626"/>
                <a:gd name="T21" fmla="*/ 409 h 457"/>
                <a:gd name="T22" fmla="*/ 48 w 626"/>
                <a:gd name="T23" fmla="*/ 409 h 457"/>
                <a:gd name="T24" fmla="*/ 48 w 626"/>
                <a:gd name="T25" fmla="*/ 48 h 457"/>
                <a:gd name="T26" fmla="*/ 579 w 626"/>
                <a:gd name="T27" fmla="*/ 47 h 457"/>
                <a:gd name="T28" fmla="*/ 578 w 626"/>
                <a:gd name="T29" fmla="*/ 4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6" h="457">
                  <a:moveTo>
                    <a:pt x="58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40"/>
                    <a:pt x="15" y="457"/>
                    <a:pt x="34" y="457"/>
                  </a:cubicBezTo>
                  <a:cubicBezTo>
                    <a:pt x="588" y="457"/>
                    <a:pt x="588" y="457"/>
                    <a:pt x="588" y="457"/>
                  </a:cubicBezTo>
                  <a:cubicBezTo>
                    <a:pt x="607" y="457"/>
                    <a:pt x="626" y="440"/>
                    <a:pt x="626" y="422"/>
                  </a:cubicBezTo>
                  <a:cubicBezTo>
                    <a:pt x="626" y="35"/>
                    <a:pt x="626" y="35"/>
                    <a:pt x="626" y="35"/>
                  </a:cubicBezTo>
                  <a:cubicBezTo>
                    <a:pt x="626" y="16"/>
                    <a:pt x="607" y="0"/>
                    <a:pt x="588" y="0"/>
                  </a:cubicBezTo>
                  <a:close/>
                  <a:moveTo>
                    <a:pt x="578" y="48"/>
                  </a:moveTo>
                  <a:cubicBezTo>
                    <a:pt x="578" y="409"/>
                    <a:pt x="578" y="409"/>
                    <a:pt x="578" y="409"/>
                  </a:cubicBezTo>
                  <a:cubicBezTo>
                    <a:pt x="48" y="409"/>
                    <a:pt x="48" y="409"/>
                    <a:pt x="48" y="40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9" y="47"/>
                    <a:pt x="579" y="47"/>
                    <a:pt x="579" y="47"/>
                  </a:cubicBezTo>
                  <a:lnTo>
                    <a:pt x="578" y="48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389" y="2334"/>
              <a:ext cx="621" cy="423"/>
            </a:xfrm>
            <a:custGeom>
              <a:avLst/>
              <a:gdLst>
                <a:gd name="T0" fmla="*/ 620 w 621"/>
                <a:gd name="T1" fmla="*/ 1 h 423"/>
                <a:gd name="T2" fmla="*/ 620 w 621"/>
                <a:gd name="T3" fmla="*/ 423 h 423"/>
                <a:gd name="T4" fmla="*/ 0 w 621"/>
                <a:gd name="T5" fmla="*/ 423 h 423"/>
                <a:gd name="T6" fmla="*/ 0 w 621"/>
                <a:gd name="T7" fmla="*/ 1 h 423"/>
                <a:gd name="T8" fmla="*/ 621 w 621"/>
                <a:gd name="T9" fmla="*/ 0 h 423"/>
                <a:gd name="T10" fmla="*/ 620 w 621"/>
                <a:gd name="T11" fmla="*/ 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423">
                  <a:moveTo>
                    <a:pt x="620" y="1"/>
                  </a:moveTo>
                  <a:lnTo>
                    <a:pt x="620" y="423"/>
                  </a:lnTo>
                  <a:lnTo>
                    <a:pt x="0" y="423"/>
                  </a:lnTo>
                  <a:lnTo>
                    <a:pt x="0" y="1"/>
                  </a:lnTo>
                  <a:lnTo>
                    <a:pt x="621" y="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389" y="2334"/>
              <a:ext cx="621" cy="423"/>
            </a:xfrm>
            <a:custGeom>
              <a:avLst/>
              <a:gdLst>
                <a:gd name="T0" fmla="*/ 620 w 621"/>
                <a:gd name="T1" fmla="*/ 1 h 423"/>
                <a:gd name="T2" fmla="*/ 620 w 621"/>
                <a:gd name="T3" fmla="*/ 423 h 423"/>
                <a:gd name="T4" fmla="*/ 0 w 621"/>
                <a:gd name="T5" fmla="*/ 423 h 423"/>
                <a:gd name="T6" fmla="*/ 0 w 621"/>
                <a:gd name="T7" fmla="*/ 1 h 423"/>
                <a:gd name="T8" fmla="*/ 621 w 621"/>
                <a:gd name="T9" fmla="*/ 0 h 423"/>
                <a:gd name="T10" fmla="*/ 620 w 621"/>
                <a:gd name="T11" fmla="*/ 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423">
                  <a:moveTo>
                    <a:pt x="620" y="1"/>
                  </a:moveTo>
                  <a:lnTo>
                    <a:pt x="620" y="423"/>
                  </a:lnTo>
                  <a:lnTo>
                    <a:pt x="0" y="423"/>
                  </a:lnTo>
                  <a:lnTo>
                    <a:pt x="0" y="1"/>
                  </a:lnTo>
                  <a:lnTo>
                    <a:pt x="621" y="0"/>
                  </a:lnTo>
                  <a:lnTo>
                    <a:pt x="62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334" y="2278"/>
              <a:ext cx="688" cy="536"/>
            </a:xfrm>
            <a:custGeom>
              <a:avLst/>
              <a:gdLst>
                <a:gd name="T0" fmla="*/ 48 w 588"/>
                <a:gd name="T1" fmla="*/ 409 h 457"/>
                <a:gd name="T2" fmla="*/ 47 w 588"/>
                <a:gd name="T3" fmla="*/ 409 h 457"/>
                <a:gd name="T4" fmla="*/ 47 w 588"/>
                <a:gd name="T5" fmla="*/ 48 h 457"/>
                <a:gd name="T6" fmla="*/ 532 w 588"/>
                <a:gd name="T7" fmla="*/ 47 h 457"/>
                <a:gd name="T8" fmla="*/ 588 w 588"/>
                <a:gd name="T9" fmla="*/ 0 h 457"/>
                <a:gd name="T10" fmla="*/ 588 w 588"/>
                <a:gd name="T11" fmla="*/ 0 h 457"/>
                <a:gd name="T12" fmla="*/ 34 w 588"/>
                <a:gd name="T13" fmla="*/ 0 h 457"/>
                <a:gd name="T14" fmla="*/ 0 w 588"/>
                <a:gd name="T15" fmla="*/ 35 h 457"/>
                <a:gd name="T16" fmla="*/ 0 w 588"/>
                <a:gd name="T17" fmla="*/ 422 h 457"/>
                <a:gd name="T18" fmla="*/ 34 w 588"/>
                <a:gd name="T19" fmla="*/ 457 h 457"/>
                <a:gd name="T20" fmla="*/ 47 w 588"/>
                <a:gd name="T21" fmla="*/ 457 h 457"/>
                <a:gd name="T22" fmla="*/ 104 w 588"/>
                <a:gd name="T23" fmla="*/ 409 h 457"/>
                <a:gd name="T24" fmla="*/ 48 w 588"/>
                <a:gd name="T25" fmla="*/ 40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8" h="457">
                  <a:moveTo>
                    <a:pt x="48" y="409"/>
                  </a:moveTo>
                  <a:cubicBezTo>
                    <a:pt x="47" y="409"/>
                    <a:pt x="47" y="409"/>
                    <a:pt x="47" y="40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532" y="47"/>
                    <a:pt x="532" y="47"/>
                    <a:pt x="532" y="47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40"/>
                    <a:pt x="15" y="457"/>
                    <a:pt x="34" y="457"/>
                  </a:cubicBezTo>
                  <a:cubicBezTo>
                    <a:pt x="47" y="457"/>
                    <a:pt x="47" y="457"/>
                    <a:pt x="47" y="457"/>
                  </a:cubicBezTo>
                  <a:cubicBezTo>
                    <a:pt x="104" y="409"/>
                    <a:pt x="104" y="409"/>
                    <a:pt x="104" y="409"/>
                  </a:cubicBezTo>
                  <a:lnTo>
                    <a:pt x="48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389" y="2334"/>
              <a:ext cx="568" cy="423"/>
            </a:xfrm>
            <a:custGeom>
              <a:avLst/>
              <a:gdLst>
                <a:gd name="T0" fmla="*/ 0 w 568"/>
                <a:gd name="T1" fmla="*/ 423 h 423"/>
                <a:gd name="T2" fmla="*/ 1 w 568"/>
                <a:gd name="T3" fmla="*/ 423 h 423"/>
                <a:gd name="T4" fmla="*/ 1 w 568"/>
                <a:gd name="T5" fmla="*/ 1 h 423"/>
                <a:gd name="T6" fmla="*/ 568 w 568"/>
                <a:gd name="T7" fmla="*/ 0 h 423"/>
                <a:gd name="T8" fmla="*/ 568 w 568"/>
                <a:gd name="T9" fmla="*/ 0 h 423"/>
                <a:gd name="T10" fmla="*/ 0 w 568"/>
                <a:gd name="T11" fmla="*/ 1 h 423"/>
                <a:gd name="T12" fmla="*/ 0 w 568"/>
                <a:gd name="T1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8" h="423">
                  <a:moveTo>
                    <a:pt x="0" y="423"/>
                  </a:moveTo>
                  <a:lnTo>
                    <a:pt x="1" y="423"/>
                  </a:lnTo>
                  <a:lnTo>
                    <a:pt x="1" y="1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0" y="1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460" y="2910"/>
              <a:ext cx="479" cy="4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687" y="2298"/>
              <a:ext cx="20" cy="21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567" y="2383"/>
              <a:ext cx="264" cy="155"/>
            </a:xfrm>
            <a:custGeom>
              <a:avLst/>
              <a:gdLst>
                <a:gd name="T0" fmla="*/ 113 w 226"/>
                <a:gd name="T1" fmla="*/ 0 h 133"/>
                <a:gd name="T2" fmla="*/ 111 w 226"/>
                <a:gd name="T3" fmla="*/ 0 h 133"/>
                <a:gd name="T4" fmla="*/ 2 w 226"/>
                <a:gd name="T5" fmla="*/ 63 h 133"/>
                <a:gd name="T6" fmla="*/ 0 w 226"/>
                <a:gd name="T7" fmla="*/ 66 h 133"/>
                <a:gd name="T8" fmla="*/ 2 w 226"/>
                <a:gd name="T9" fmla="*/ 69 h 133"/>
                <a:gd name="T10" fmla="*/ 112 w 226"/>
                <a:gd name="T11" fmla="*/ 133 h 133"/>
                <a:gd name="T12" fmla="*/ 114 w 226"/>
                <a:gd name="T13" fmla="*/ 133 h 133"/>
                <a:gd name="T14" fmla="*/ 115 w 226"/>
                <a:gd name="T15" fmla="*/ 133 h 133"/>
                <a:gd name="T16" fmla="*/ 225 w 226"/>
                <a:gd name="T17" fmla="*/ 69 h 133"/>
                <a:gd name="T18" fmla="*/ 226 w 226"/>
                <a:gd name="T19" fmla="*/ 67 h 133"/>
                <a:gd name="T20" fmla="*/ 225 w 226"/>
                <a:gd name="T21" fmla="*/ 64 h 133"/>
                <a:gd name="T22" fmla="*/ 115 w 226"/>
                <a:gd name="T23" fmla="*/ 0 h 133"/>
                <a:gd name="T24" fmla="*/ 113 w 226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33">
                  <a:moveTo>
                    <a:pt x="113" y="0"/>
                  </a:moveTo>
                  <a:cubicBezTo>
                    <a:pt x="112" y="0"/>
                    <a:pt x="112" y="0"/>
                    <a:pt x="111" y="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4"/>
                    <a:pt x="0" y="65"/>
                    <a:pt x="0" y="66"/>
                  </a:cubicBezTo>
                  <a:cubicBezTo>
                    <a:pt x="0" y="67"/>
                    <a:pt x="1" y="68"/>
                    <a:pt x="2" y="69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33"/>
                    <a:pt x="113" y="133"/>
                    <a:pt x="114" y="133"/>
                  </a:cubicBezTo>
                  <a:cubicBezTo>
                    <a:pt x="114" y="133"/>
                    <a:pt x="115" y="133"/>
                    <a:pt x="115" y="133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6" y="69"/>
                    <a:pt x="226" y="68"/>
                    <a:pt x="226" y="67"/>
                  </a:cubicBezTo>
                  <a:cubicBezTo>
                    <a:pt x="226" y="65"/>
                    <a:pt x="226" y="64"/>
                    <a:pt x="225" y="6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</a:path>
              </a:pathLst>
            </a:custGeom>
            <a:solidFill>
              <a:srgbClr val="E5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549" y="2488"/>
              <a:ext cx="136" cy="232"/>
            </a:xfrm>
            <a:custGeom>
              <a:avLst/>
              <a:gdLst>
                <a:gd name="T0" fmla="*/ 3 w 116"/>
                <a:gd name="T1" fmla="*/ 0 h 198"/>
                <a:gd name="T2" fmla="*/ 1 w 116"/>
                <a:gd name="T3" fmla="*/ 1 h 198"/>
                <a:gd name="T4" fmla="*/ 0 w 116"/>
                <a:gd name="T5" fmla="*/ 4 h 198"/>
                <a:gd name="T6" fmla="*/ 0 w 116"/>
                <a:gd name="T7" fmla="*/ 131 h 198"/>
                <a:gd name="T8" fmla="*/ 1 w 116"/>
                <a:gd name="T9" fmla="*/ 134 h 198"/>
                <a:gd name="T10" fmla="*/ 111 w 116"/>
                <a:gd name="T11" fmla="*/ 197 h 198"/>
                <a:gd name="T12" fmla="*/ 113 w 116"/>
                <a:gd name="T13" fmla="*/ 198 h 198"/>
                <a:gd name="T14" fmla="*/ 114 w 116"/>
                <a:gd name="T15" fmla="*/ 197 h 198"/>
                <a:gd name="T16" fmla="*/ 116 w 116"/>
                <a:gd name="T17" fmla="*/ 194 h 198"/>
                <a:gd name="T18" fmla="*/ 116 w 116"/>
                <a:gd name="T19" fmla="*/ 67 h 198"/>
                <a:gd name="T20" fmla="*/ 114 w 116"/>
                <a:gd name="T21" fmla="*/ 64 h 198"/>
                <a:gd name="T22" fmla="*/ 5 w 116"/>
                <a:gd name="T23" fmla="*/ 1 h 198"/>
                <a:gd name="T24" fmla="*/ 3 w 116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98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0" y="133"/>
                    <a:pt x="1" y="134"/>
                  </a:cubicBezTo>
                  <a:cubicBezTo>
                    <a:pt x="111" y="197"/>
                    <a:pt x="111" y="197"/>
                    <a:pt x="111" y="197"/>
                  </a:cubicBezTo>
                  <a:cubicBezTo>
                    <a:pt x="112" y="197"/>
                    <a:pt x="112" y="198"/>
                    <a:pt x="113" y="198"/>
                  </a:cubicBezTo>
                  <a:cubicBezTo>
                    <a:pt x="113" y="198"/>
                    <a:pt x="114" y="197"/>
                    <a:pt x="114" y="197"/>
                  </a:cubicBezTo>
                  <a:cubicBezTo>
                    <a:pt x="115" y="197"/>
                    <a:pt x="116" y="196"/>
                    <a:pt x="116" y="194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6"/>
                    <a:pt x="115" y="65"/>
                    <a:pt x="114" y="6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714" y="2489"/>
              <a:ext cx="136" cy="231"/>
            </a:xfrm>
            <a:custGeom>
              <a:avLst/>
              <a:gdLst>
                <a:gd name="T0" fmla="*/ 113 w 116"/>
                <a:gd name="T1" fmla="*/ 0 h 197"/>
                <a:gd name="T2" fmla="*/ 111 w 116"/>
                <a:gd name="T3" fmla="*/ 1 h 197"/>
                <a:gd name="T4" fmla="*/ 1 w 116"/>
                <a:gd name="T5" fmla="*/ 64 h 197"/>
                <a:gd name="T6" fmla="*/ 0 w 116"/>
                <a:gd name="T7" fmla="*/ 67 h 197"/>
                <a:gd name="T8" fmla="*/ 0 w 116"/>
                <a:gd name="T9" fmla="*/ 193 h 197"/>
                <a:gd name="T10" fmla="*/ 1 w 116"/>
                <a:gd name="T11" fmla="*/ 196 h 197"/>
                <a:gd name="T12" fmla="*/ 3 w 116"/>
                <a:gd name="T13" fmla="*/ 197 h 197"/>
                <a:gd name="T14" fmla="*/ 5 w 116"/>
                <a:gd name="T15" fmla="*/ 196 h 197"/>
                <a:gd name="T16" fmla="*/ 114 w 116"/>
                <a:gd name="T17" fmla="*/ 133 h 197"/>
                <a:gd name="T18" fmla="*/ 116 w 116"/>
                <a:gd name="T19" fmla="*/ 130 h 197"/>
                <a:gd name="T20" fmla="*/ 116 w 116"/>
                <a:gd name="T21" fmla="*/ 3 h 197"/>
                <a:gd name="T22" fmla="*/ 114 w 116"/>
                <a:gd name="T23" fmla="*/ 1 h 197"/>
                <a:gd name="T24" fmla="*/ 113 w 11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97">
                  <a:moveTo>
                    <a:pt x="113" y="0"/>
                  </a:moveTo>
                  <a:cubicBezTo>
                    <a:pt x="112" y="0"/>
                    <a:pt x="112" y="0"/>
                    <a:pt x="111" y="1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5"/>
                    <a:pt x="0" y="196"/>
                    <a:pt x="1" y="196"/>
                  </a:cubicBezTo>
                  <a:cubicBezTo>
                    <a:pt x="2" y="196"/>
                    <a:pt x="2" y="197"/>
                    <a:pt x="3" y="197"/>
                  </a:cubicBezTo>
                  <a:cubicBezTo>
                    <a:pt x="3" y="197"/>
                    <a:pt x="4" y="196"/>
                    <a:pt x="5" y="196"/>
                  </a:cubicBezTo>
                  <a:cubicBezTo>
                    <a:pt x="114" y="133"/>
                    <a:pt x="114" y="133"/>
                    <a:pt x="114" y="133"/>
                  </a:cubicBezTo>
                  <a:cubicBezTo>
                    <a:pt x="115" y="132"/>
                    <a:pt x="116" y="131"/>
                    <a:pt x="116" y="13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2"/>
                    <a:pt x="115" y="1"/>
                    <a:pt x="114" y="1"/>
                  </a:cubicBezTo>
                  <a:cubicBezTo>
                    <a:pt x="114" y="0"/>
                    <a:pt x="113" y="0"/>
                    <a:pt x="113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818" y="2424"/>
              <a:ext cx="702" cy="492"/>
            </a:xfrm>
            <a:custGeom>
              <a:avLst/>
              <a:gdLst>
                <a:gd name="T0" fmla="*/ 0 w 599"/>
                <a:gd name="T1" fmla="*/ 398 h 420"/>
                <a:gd name="T2" fmla="*/ 22 w 599"/>
                <a:gd name="T3" fmla="*/ 420 h 420"/>
                <a:gd name="T4" fmla="*/ 577 w 599"/>
                <a:gd name="T5" fmla="*/ 420 h 420"/>
                <a:gd name="T6" fmla="*/ 599 w 599"/>
                <a:gd name="T7" fmla="*/ 398 h 420"/>
                <a:gd name="T8" fmla="*/ 599 w 599"/>
                <a:gd name="T9" fmla="*/ 0 h 420"/>
                <a:gd name="T10" fmla="*/ 0 w 599"/>
                <a:gd name="T11" fmla="*/ 0 h 420"/>
                <a:gd name="T12" fmla="*/ 0 w 599"/>
                <a:gd name="T13" fmla="*/ 39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420">
                  <a:moveTo>
                    <a:pt x="0" y="398"/>
                  </a:moveTo>
                  <a:cubicBezTo>
                    <a:pt x="0" y="410"/>
                    <a:pt x="10" y="420"/>
                    <a:pt x="22" y="420"/>
                  </a:cubicBezTo>
                  <a:cubicBezTo>
                    <a:pt x="577" y="420"/>
                    <a:pt x="577" y="420"/>
                    <a:pt x="577" y="420"/>
                  </a:cubicBezTo>
                  <a:cubicBezTo>
                    <a:pt x="589" y="420"/>
                    <a:pt x="599" y="410"/>
                    <a:pt x="599" y="398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8"/>
                    <a:pt x="0" y="398"/>
                    <a:pt x="0" y="398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818" y="2317"/>
              <a:ext cx="702" cy="107"/>
            </a:xfrm>
            <a:custGeom>
              <a:avLst/>
              <a:gdLst>
                <a:gd name="T0" fmla="*/ 577 w 599"/>
                <a:gd name="T1" fmla="*/ 0 h 91"/>
                <a:gd name="T2" fmla="*/ 22 w 599"/>
                <a:gd name="T3" fmla="*/ 0 h 91"/>
                <a:gd name="T4" fmla="*/ 0 w 599"/>
                <a:gd name="T5" fmla="*/ 22 h 91"/>
                <a:gd name="T6" fmla="*/ 0 w 599"/>
                <a:gd name="T7" fmla="*/ 91 h 91"/>
                <a:gd name="T8" fmla="*/ 599 w 599"/>
                <a:gd name="T9" fmla="*/ 91 h 91"/>
                <a:gd name="T10" fmla="*/ 599 w 599"/>
                <a:gd name="T11" fmla="*/ 22 h 91"/>
                <a:gd name="T12" fmla="*/ 577 w 599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91">
                  <a:moveTo>
                    <a:pt x="57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99" y="91"/>
                    <a:pt x="599" y="91"/>
                    <a:pt x="599" y="91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025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025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025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025" y="2681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181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181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181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181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181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870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870" y="2786"/>
              <a:ext cx="13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025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181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338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338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338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338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840" y="2317"/>
              <a:ext cx="591" cy="0"/>
            </a:xfrm>
            <a:custGeom>
              <a:avLst/>
              <a:gdLst>
                <a:gd name="T0" fmla="*/ 140 w 504"/>
                <a:gd name="T1" fmla="*/ 5 w 504"/>
                <a:gd name="T2" fmla="*/ 0 w 504"/>
                <a:gd name="T3" fmla="*/ 3 w 504"/>
                <a:gd name="T4" fmla="*/ 140 w 504"/>
                <a:gd name="T5" fmla="*/ 140 w 504"/>
                <a:gd name="T6" fmla="*/ 504 w 504"/>
                <a:gd name="T7" fmla="*/ 159 w 504"/>
                <a:gd name="T8" fmla="*/ 159 w 504"/>
                <a:gd name="T9" fmla="*/ 503 w 504"/>
                <a:gd name="T10" fmla="*/ 504 w 50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504">
                  <a:moveTo>
                    <a:pt x="1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moveTo>
                    <a:pt x="504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4" y="0"/>
                    <a:pt x="504" y="0"/>
                    <a:pt x="504" y="0"/>
                  </a:cubicBezTo>
                </a:path>
              </a:pathLst>
            </a:custGeom>
            <a:solidFill>
              <a:srgbClr val="1C4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04" y="2317"/>
              <a:ext cx="23" cy="0"/>
            </a:xfrm>
            <a:custGeom>
              <a:avLst/>
              <a:gdLst>
                <a:gd name="T0" fmla="*/ 19 w 19"/>
                <a:gd name="T1" fmla="*/ 0 w 19"/>
                <a:gd name="T2" fmla="*/ 0 w 19"/>
                <a:gd name="T3" fmla="*/ 19 w 19"/>
                <a:gd name="T4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89C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842" y="2916"/>
              <a:ext cx="35" cy="0"/>
            </a:xfrm>
            <a:custGeom>
              <a:avLst/>
              <a:gdLst>
                <a:gd name="T0" fmla="*/ 0 w 30"/>
                <a:gd name="T1" fmla="*/ 4 w 30"/>
                <a:gd name="T2" fmla="*/ 30 w 30"/>
                <a:gd name="T3" fmla="*/ 30 w 30"/>
                <a:gd name="T4" fmla="*/ 2 w 30"/>
                <a:gd name="T5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1C4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818" y="2424"/>
              <a:ext cx="513" cy="492"/>
            </a:xfrm>
            <a:custGeom>
              <a:avLst/>
              <a:gdLst>
                <a:gd name="T0" fmla="*/ 44 w 438"/>
                <a:gd name="T1" fmla="*/ 287 h 420"/>
                <a:gd name="T2" fmla="*/ 44 w 438"/>
                <a:gd name="T3" fmla="*/ 220 h 420"/>
                <a:gd name="T4" fmla="*/ 155 w 438"/>
                <a:gd name="T5" fmla="*/ 220 h 420"/>
                <a:gd name="T6" fmla="*/ 155 w 438"/>
                <a:gd name="T7" fmla="*/ 287 h 420"/>
                <a:gd name="T8" fmla="*/ 44 w 438"/>
                <a:gd name="T9" fmla="*/ 287 h 420"/>
                <a:gd name="T10" fmla="*/ 44 w 438"/>
                <a:gd name="T11" fmla="*/ 198 h 420"/>
                <a:gd name="T12" fmla="*/ 44 w 438"/>
                <a:gd name="T13" fmla="*/ 131 h 420"/>
                <a:gd name="T14" fmla="*/ 155 w 438"/>
                <a:gd name="T15" fmla="*/ 131 h 420"/>
                <a:gd name="T16" fmla="*/ 155 w 438"/>
                <a:gd name="T17" fmla="*/ 198 h 420"/>
                <a:gd name="T18" fmla="*/ 44 w 438"/>
                <a:gd name="T19" fmla="*/ 198 h 420"/>
                <a:gd name="T20" fmla="*/ 44 w 438"/>
                <a:gd name="T21" fmla="*/ 109 h 420"/>
                <a:gd name="T22" fmla="*/ 44 w 438"/>
                <a:gd name="T23" fmla="*/ 42 h 420"/>
                <a:gd name="T24" fmla="*/ 155 w 438"/>
                <a:gd name="T25" fmla="*/ 42 h 420"/>
                <a:gd name="T26" fmla="*/ 155 w 438"/>
                <a:gd name="T27" fmla="*/ 109 h 420"/>
                <a:gd name="T28" fmla="*/ 44 w 438"/>
                <a:gd name="T29" fmla="*/ 109 h 420"/>
                <a:gd name="T30" fmla="*/ 177 w 438"/>
                <a:gd name="T31" fmla="*/ 109 h 420"/>
                <a:gd name="T32" fmla="*/ 177 w 438"/>
                <a:gd name="T33" fmla="*/ 42 h 420"/>
                <a:gd name="T34" fmla="*/ 288 w 438"/>
                <a:gd name="T35" fmla="*/ 42 h 420"/>
                <a:gd name="T36" fmla="*/ 288 w 438"/>
                <a:gd name="T37" fmla="*/ 109 h 420"/>
                <a:gd name="T38" fmla="*/ 177 w 438"/>
                <a:gd name="T39" fmla="*/ 109 h 420"/>
                <a:gd name="T40" fmla="*/ 438 w 438"/>
                <a:gd name="T41" fmla="*/ 0 h 420"/>
                <a:gd name="T42" fmla="*/ 0 w 438"/>
                <a:gd name="T43" fmla="*/ 0 h 420"/>
                <a:gd name="T44" fmla="*/ 0 w 438"/>
                <a:gd name="T45" fmla="*/ 20 h 420"/>
                <a:gd name="T46" fmla="*/ 0 w 438"/>
                <a:gd name="T47" fmla="*/ 60 h 420"/>
                <a:gd name="T48" fmla="*/ 0 w 438"/>
                <a:gd name="T49" fmla="*/ 396 h 420"/>
                <a:gd name="T50" fmla="*/ 20 w 438"/>
                <a:gd name="T51" fmla="*/ 420 h 420"/>
                <a:gd name="T52" fmla="*/ 22 w 438"/>
                <a:gd name="T53" fmla="*/ 420 h 420"/>
                <a:gd name="T54" fmla="*/ 50 w 438"/>
                <a:gd name="T55" fmla="*/ 420 h 420"/>
                <a:gd name="T56" fmla="*/ 91 w 438"/>
                <a:gd name="T57" fmla="*/ 375 h 420"/>
                <a:gd name="T58" fmla="*/ 44 w 438"/>
                <a:gd name="T59" fmla="*/ 375 h 420"/>
                <a:gd name="T60" fmla="*/ 44 w 438"/>
                <a:gd name="T61" fmla="*/ 309 h 420"/>
                <a:gd name="T62" fmla="*/ 153 w 438"/>
                <a:gd name="T63" fmla="*/ 309 h 420"/>
                <a:gd name="T64" fmla="*/ 177 w 438"/>
                <a:gd name="T65" fmla="*/ 282 h 420"/>
                <a:gd name="T66" fmla="*/ 177 w 438"/>
                <a:gd name="T67" fmla="*/ 220 h 420"/>
                <a:gd name="T68" fmla="*/ 235 w 438"/>
                <a:gd name="T69" fmla="*/ 220 h 420"/>
                <a:gd name="T70" fmla="*/ 255 w 438"/>
                <a:gd name="T71" fmla="*/ 198 h 420"/>
                <a:gd name="T72" fmla="*/ 177 w 438"/>
                <a:gd name="T73" fmla="*/ 198 h 420"/>
                <a:gd name="T74" fmla="*/ 177 w 438"/>
                <a:gd name="T75" fmla="*/ 131 h 420"/>
                <a:gd name="T76" fmla="*/ 288 w 438"/>
                <a:gd name="T77" fmla="*/ 131 h 420"/>
                <a:gd name="T78" fmla="*/ 288 w 438"/>
                <a:gd name="T79" fmla="*/ 162 h 420"/>
                <a:gd name="T80" fmla="*/ 310 w 438"/>
                <a:gd name="T81" fmla="*/ 138 h 420"/>
                <a:gd name="T82" fmla="*/ 310 w 438"/>
                <a:gd name="T83" fmla="*/ 131 h 420"/>
                <a:gd name="T84" fmla="*/ 317 w 438"/>
                <a:gd name="T85" fmla="*/ 131 h 420"/>
                <a:gd name="T86" fmla="*/ 338 w 438"/>
                <a:gd name="T87" fmla="*/ 109 h 420"/>
                <a:gd name="T88" fmla="*/ 310 w 438"/>
                <a:gd name="T89" fmla="*/ 109 h 420"/>
                <a:gd name="T90" fmla="*/ 310 w 438"/>
                <a:gd name="T91" fmla="*/ 42 h 420"/>
                <a:gd name="T92" fmla="*/ 399 w 438"/>
                <a:gd name="T93" fmla="*/ 42 h 420"/>
                <a:gd name="T94" fmla="*/ 438 w 438"/>
                <a:gd name="T9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8" h="420">
                  <a:moveTo>
                    <a:pt x="44" y="287"/>
                  </a:moveTo>
                  <a:cubicBezTo>
                    <a:pt x="44" y="220"/>
                    <a:pt x="44" y="220"/>
                    <a:pt x="44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5" y="287"/>
                    <a:pt x="155" y="287"/>
                    <a:pt x="155" y="287"/>
                  </a:cubicBezTo>
                  <a:cubicBezTo>
                    <a:pt x="44" y="287"/>
                    <a:pt x="44" y="287"/>
                    <a:pt x="44" y="287"/>
                  </a:cubicBezTo>
                  <a:moveTo>
                    <a:pt x="44" y="198"/>
                  </a:moveTo>
                  <a:cubicBezTo>
                    <a:pt x="44" y="131"/>
                    <a:pt x="44" y="131"/>
                    <a:pt x="44" y="131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98"/>
                    <a:pt x="155" y="198"/>
                    <a:pt x="155" y="198"/>
                  </a:cubicBezTo>
                  <a:cubicBezTo>
                    <a:pt x="44" y="198"/>
                    <a:pt x="44" y="198"/>
                    <a:pt x="44" y="198"/>
                  </a:cubicBezTo>
                  <a:moveTo>
                    <a:pt x="44" y="109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44" y="109"/>
                    <a:pt x="44" y="109"/>
                    <a:pt x="44" y="109"/>
                  </a:cubicBezTo>
                  <a:moveTo>
                    <a:pt x="177" y="109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288" y="109"/>
                    <a:pt x="288" y="109"/>
                    <a:pt x="288" y="109"/>
                  </a:cubicBezTo>
                  <a:cubicBezTo>
                    <a:pt x="177" y="109"/>
                    <a:pt x="177" y="109"/>
                    <a:pt x="177" y="109"/>
                  </a:cubicBezTo>
                  <a:moveTo>
                    <a:pt x="4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408"/>
                    <a:pt x="8" y="418"/>
                    <a:pt x="20" y="420"/>
                  </a:cubicBezTo>
                  <a:cubicBezTo>
                    <a:pt x="20" y="420"/>
                    <a:pt x="21" y="420"/>
                    <a:pt x="22" y="420"/>
                  </a:cubicBezTo>
                  <a:cubicBezTo>
                    <a:pt x="50" y="420"/>
                    <a:pt x="50" y="420"/>
                    <a:pt x="50" y="420"/>
                  </a:cubicBezTo>
                  <a:cubicBezTo>
                    <a:pt x="91" y="375"/>
                    <a:pt x="91" y="375"/>
                    <a:pt x="91" y="375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77" y="282"/>
                    <a:pt x="177" y="282"/>
                    <a:pt x="177" y="282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235" y="220"/>
                    <a:pt x="235" y="220"/>
                    <a:pt x="235" y="220"/>
                  </a:cubicBezTo>
                  <a:cubicBezTo>
                    <a:pt x="255" y="198"/>
                    <a:pt x="255" y="198"/>
                    <a:pt x="255" y="198"/>
                  </a:cubicBezTo>
                  <a:cubicBezTo>
                    <a:pt x="177" y="198"/>
                    <a:pt x="177" y="198"/>
                    <a:pt x="177" y="198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310" y="138"/>
                    <a:pt x="310" y="138"/>
                    <a:pt x="310" y="138"/>
                  </a:cubicBezTo>
                  <a:cubicBezTo>
                    <a:pt x="310" y="131"/>
                    <a:pt x="310" y="131"/>
                    <a:pt x="310" y="131"/>
                  </a:cubicBezTo>
                  <a:cubicBezTo>
                    <a:pt x="317" y="131"/>
                    <a:pt x="317" y="131"/>
                    <a:pt x="317" y="131"/>
                  </a:cubicBezTo>
                  <a:cubicBezTo>
                    <a:pt x="338" y="109"/>
                    <a:pt x="338" y="109"/>
                    <a:pt x="338" y="109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10" y="42"/>
                    <a:pt x="310" y="42"/>
                    <a:pt x="310" y="42"/>
                  </a:cubicBezTo>
                  <a:cubicBezTo>
                    <a:pt x="399" y="42"/>
                    <a:pt x="399" y="42"/>
                    <a:pt x="399" y="42"/>
                  </a:cubicBezTo>
                  <a:cubicBezTo>
                    <a:pt x="438" y="0"/>
                    <a:pt x="438" y="0"/>
                    <a:pt x="438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818" y="2317"/>
              <a:ext cx="611" cy="107"/>
            </a:xfrm>
            <a:custGeom>
              <a:avLst/>
              <a:gdLst>
                <a:gd name="T0" fmla="*/ 522 w 522"/>
                <a:gd name="T1" fmla="*/ 0 h 91"/>
                <a:gd name="T2" fmla="*/ 178 w 522"/>
                <a:gd name="T3" fmla="*/ 0 h 91"/>
                <a:gd name="T4" fmla="*/ 159 w 522"/>
                <a:gd name="T5" fmla="*/ 0 h 91"/>
                <a:gd name="T6" fmla="*/ 22 w 522"/>
                <a:gd name="T7" fmla="*/ 0 h 91"/>
                <a:gd name="T8" fmla="*/ 19 w 522"/>
                <a:gd name="T9" fmla="*/ 0 h 91"/>
                <a:gd name="T10" fmla="*/ 0 w 522"/>
                <a:gd name="T11" fmla="*/ 24 h 91"/>
                <a:gd name="T12" fmla="*/ 0 w 522"/>
                <a:gd name="T13" fmla="*/ 91 h 91"/>
                <a:gd name="T14" fmla="*/ 438 w 522"/>
                <a:gd name="T15" fmla="*/ 91 h 91"/>
                <a:gd name="T16" fmla="*/ 522 w 522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2" h="91">
                  <a:moveTo>
                    <a:pt x="522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8" y="3"/>
                    <a:pt x="0" y="12"/>
                    <a:pt x="0" y="24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38" y="91"/>
                    <a:pt x="438" y="91"/>
                    <a:pt x="438" y="91"/>
                  </a:cubicBezTo>
                  <a:cubicBezTo>
                    <a:pt x="522" y="0"/>
                    <a:pt x="522" y="0"/>
                    <a:pt x="522" y="0"/>
                  </a:cubicBezTo>
                </a:path>
              </a:pathLst>
            </a:cu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25" y="2577"/>
              <a:ext cx="130" cy="79"/>
            </a:xfrm>
            <a:custGeom>
              <a:avLst/>
              <a:gdLst>
                <a:gd name="T0" fmla="*/ 130 w 130"/>
                <a:gd name="T1" fmla="*/ 0 h 79"/>
                <a:gd name="T2" fmla="*/ 0 w 130"/>
                <a:gd name="T3" fmla="*/ 0 h 79"/>
                <a:gd name="T4" fmla="*/ 0 w 130"/>
                <a:gd name="T5" fmla="*/ 79 h 79"/>
                <a:gd name="T6" fmla="*/ 92 w 130"/>
                <a:gd name="T7" fmla="*/ 79 h 79"/>
                <a:gd name="T8" fmla="*/ 130 w 130"/>
                <a:gd name="T9" fmla="*/ 36 h 79"/>
                <a:gd name="T10" fmla="*/ 130 w 130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9">
                  <a:moveTo>
                    <a:pt x="130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92" y="79"/>
                  </a:lnTo>
                  <a:lnTo>
                    <a:pt x="130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25" y="2577"/>
              <a:ext cx="130" cy="79"/>
            </a:xfrm>
            <a:custGeom>
              <a:avLst/>
              <a:gdLst>
                <a:gd name="T0" fmla="*/ 130 w 130"/>
                <a:gd name="T1" fmla="*/ 0 h 79"/>
                <a:gd name="T2" fmla="*/ 0 w 130"/>
                <a:gd name="T3" fmla="*/ 0 h 79"/>
                <a:gd name="T4" fmla="*/ 0 w 130"/>
                <a:gd name="T5" fmla="*/ 79 h 79"/>
                <a:gd name="T6" fmla="*/ 92 w 130"/>
                <a:gd name="T7" fmla="*/ 79 h 79"/>
                <a:gd name="T8" fmla="*/ 130 w 130"/>
                <a:gd name="T9" fmla="*/ 36 h 79"/>
                <a:gd name="T10" fmla="*/ 130 w 130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9">
                  <a:moveTo>
                    <a:pt x="130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92" y="79"/>
                  </a:lnTo>
                  <a:lnTo>
                    <a:pt x="130" y="36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1025" y="2681"/>
              <a:ext cx="68" cy="73"/>
            </a:xfrm>
            <a:custGeom>
              <a:avLst/>
              <a:gdLst>
                <a:gd name="T0" fmla="*/ 68 w 68"/>
                <a:gd name="T1" fmla="*/ 0 h 73"/>
                <a:gd name="T2" fmla="*/ 0 w 68"/>
                <a:gd name="T3" fmla="*/ 0 h 73"/>
                <a:gd name="T4" fmla="*/ 0 w 68"/>
                <a:gd name="T5" fmla="*/ 73 h 73"/>
                <a:gd name="T6" fmla="*/ 68 w 6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3">
                  <a:moveTo>
                    <a:pt x="68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1025" y="2681"/>
              <a:ext cx="68" cy="73"/>
            </a:xfrm>
            <a:custGeom>
              <a:avLst/>
              <a:gdLst>
                <a:gd name="T0" fmla="*/ 68 w 68"/>
                <a:gd name="T1" fmla="*/ 0 h 73"/>
                <a:gd name="T2" fmla="*/ 0 w 68"/>
                <a:gd name="T3" fmla="*/ 0 h 73"/>
                <a:gd name="T4" fmla="*/ 0 w 68"/>
                <a:gd name="T5" fmla="*/ 73 h 73"/>
                <a:gd name="T6" fmla="*/ 68 w 6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3">
                  <a:moveTo>
                    <a:pt x="68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1181" y="2577"/>
              <a:ext cx="8" cy="8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181" y="2577"/>
              <a:ext cx="8" cy="8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1181" y="2473"/>
              <a:ext cx="104" cy="78"/>
            </a:xfrm>
            <a:custGeom>
              <a:avLst/>
              <a:gdLst>
                <a:gd name="T0" fmla="*/ 104 w 104"/>
                <a:gd name="T1" fmla="*/ 0 h 78"/>
                <a:gd name="T2" fmla="*/ 0 w 104"/>
                <a:gd name="T3" fmla="*/ 0 h 78"/>
                <a:gd name="T4" fmla="*/ 0 w 104"/>
                <a:gd name="T5" fmla="*/ 78 h 78"/>
                <a:gd name="T6" fmla="*/ 33 w 104"/>
                <a:gd name="T7" fmla="*/ 78 h 78"/>
                <a:gd name="T8" fmla="*/ 104 w 10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8">
                  <a:moveTo>
                    <a:pt x="104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33" y="78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181" y="2473"/>
              <a:ext cx="104" cy="78"/>
            </a:xfrm>
            <a:custGeom>
              <a:avLst/>
              <a:gdLst>
                <a:gd name="T0" fmla="*/ 104 w 104"/>
                <a:gd name="T1" fmla="*/ 0 h 78"/>
                <a:gd name="T2" fmla="*/ 0 w 104"/>
                <a:gd name="T3" fmla="*/ 0 h 78"/>
                <a:gd name="T4" fmla="*/ 0 w 104"/>
                <a:gd name="T5" fmla="*/ 78 h 78"/>
                <a:gd name="T6" fmla="*/ 33 w 104"/>
                <a:gd name="T7" fmla="*/ 78 h 78"/>
                <a:gd name="T8" fmla="*/ 104 w 10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8">
                  <a:moveTo>
                    <a:pt x="104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33" y="78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70" y="2786"/>
              <a:ext cx="127" cy="77"/>
            </a:xfrm>
            <a:custGeom>
              <a:avLst/>
              <a:gdLst>
                <a:gd name="T0" fmla="*/ 127 w 127"/>
                <a:gd name="T1" fmla="*/ 0 h 77"/>
                <a:gd name="T2" fmla="*/ 0 w 127"/>
                <a:gd name="T3" fmla="*/ 0 h 77"/>
                <a:gd name="T4" fmla="*/ 0 w 127"/>
                <a:gd name="T5" fmla="*/ 77 h 77"/>
                <a:gd name="T6" fmla="*/ 55 w 127"/>
                <a:gd name="T7" fmla="*/ 77 h 77"/>
                <a:gd name="T8" fmla="*/ 127 w 12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7">
                  <a:moveTo>
                    <a:pt x="127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55" y="7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870" y="2786"/>
              <a:ext cx="127" cy="77"/>
            </a:xfrm>
            <a:custGeom>
              <a:avLst/>
              <a:gdLst>
                <a:gd name="T0" fmla="*/ 127 w 127"/>
                <a:gd name="T1" fmla="*/ 0 h 77"/>
                <a:gd name="T2" fmla="*/ 0 w 127"/>
                <a:gd name="T3" fmla="*/ 0 h 77"/>
                <a:gd name="T4" fmla="*/ 0 w 127"/>
                <a:gd name="T5" fmla="*/ 77 h 77"/>
                <a:gd name="T6" fmla="*/ 55 w 127"/>
                <a:gd name="T7" fmla="*/ 77 h 77"/>
                <a:gd name="T8" fmla="*/ 127 w 12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7">
                  <a:moveTo>
                    <a:pt x="127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55" y="77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315" y="1999"/>
              <a:ext cx="136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/>
              <a:r>
                <a:rPr lang="en-US" altLang="en-US" sz="1428" b="1" dirty="0" smtClean="0">
                  <a:solidFill>
                    <a:srgbClr val="FFFFFF"/>
                  </a:solidFill>
                  <a:latin typeface="Segoe UI Semibold" panose="020B0702040204020203" pitchFamily="34" charset="0"/>
                </a:rPr>
                <a:t>RESOURCE GROUP</a:t>
              </a:r>
              <a:endParaRPr lang="en-US" alt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906" y="1780"/>
              <a:ext cx="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/>
              <a:endParaRPr lang="en-US" alt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2142" y="2092"/>
              <a:ext cx="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/>
              <a:endParaRPr lang="en-US" alt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210" y="2092"/>
              <a:ext cx="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/>
              <a:endParaRPr lang="en-US" altLang="en-US" sz="1836" dirty="0">
                <a:solidFill>
                  <a:srgbClr val="00B0F0"/>
                </a:solidFill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1735" y="1276"/>
              <a:ext cx="90" cy="16"/>
            </a:xfrm>
            <a:custGeom>
              <a:avLst/>
              <a:gdLst>
                <a:gd name="T0" fmla="*/ 7 w 77"/>
                <a:gd name="T1" fmla="*/ 14 h 14"/>
                <a:gd name="T2" fmla="*/ 0 w 77"/>
                <a:gd name="T3" fmla="*/ 7 h 14"/>
                <a:gd name="T4" fmla="*/ 7 w 77"/>
                <a:gd name="T5" fmla="*/ 0 h 14"/>
                <a:gd name="T6" fmla="*/ 70 w 77"/>
                <a:gd name="T7" fmla="*/ 0 h 14"/>
                <a:gd name="T8" fmla="*/ 77 w 77"/>
                <a:gd name="T9" fmla="*/ 7 h 14"/>
                <a:gd name="T10" fmla="*/ 70 w 77"/>
                <a:gd name="T11" fmla="*/ 14 h 14"/>
                <a:gd name="T12" fmla="*/ 7 w 7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4" y="0"/>
                    <a:pt x="77" y="3"/>
                    <a:pt x="77" y="7"/>
                  </a:cubicBezTo>
                  <a:cubicBezTo>
                    <a:pt x="77" y="11"/>
                    <a:pt x="74" y="14"/>
                    <a:pt x="70" y="1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1735" y="1276"/>
              <a:ext cx="28" cy="16"/>
            </a:xfrm>
            <a:custGeom>
              <a:avLst/>
              <a:gdLst>
                <a:gd name="T0" fmla="*/ 22 w 24"/>
                <a:gd name="T1" fmla="*/ 0 h 14"/>
                <a:gd name="T2" fmla="*/ 7 w 24"/>
                <a:gd name="T3" fmla="*/ 0 h 14"/>
                <a:gd name="T4" fmla="*/ 0 w 24"/>
                <a:gd name="T5" fmla="*/ 7 h 14"/>
                <a:gd name="T6" fmla="*/ 7 w 24"/>
                <a:gd name="T7" fmla="*/ 14 h 14"/>
                <a:gd name="T8" fmla="*/ 22 w 24"/>
                <a:gd name="T9" fmla="*/ 14 h 14"/>
                <a:gd name="T10" fmla="*/ 24 w 24"/>
                <a:gd name="T11" fmla="*/ 7 h 14"/>
                <a:gd name="T12" fmla="*/ 22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2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2"/>
                    <a:pt x="24" y="10"/>
                    <a:pt x="24" y="7"/>
                  </a:cubicBezTo>
                  <a:cubicBezTo>
                    <a:pt x="24" y="5"/>
                    <a:pt x="23" y="2"/>
                    <a:pt x="22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1776" y="1276"/>
              <a:ext cx="8" cy="16"/>
            </a:xfrm>
            <a:custGeom>
              <a:avLst/>
              <a:gdLst>
                <a:gd name="T0" fmla="*/ 7 w 7"/>
                <a:gd name="T1" fmla="*/ 0 h 14"/>
                <a:gd name="T2" fmla="*/ 0 w 7"/>
                <a:gd name="T3" fmla="*/ 0 h 14"/>
                <a:gd name="T4" fmla="*/ 1 w 7"/>
                <a:gd name="T5" fmla="*/ 7 h 14"/>
                <a:gd name="T6" fmla="*/ 0 w 7"/>
                <a:gd name="T7" fmla="*/ 14 h 14"/>
                <a:gd name="T8" fmla="*/ 7 w 7"/>
                <a:gd name="T9" fmla="*/ 14 h 14"/>
                <a:gd name="T10" fmla="*/ 6 w 7"/>
                <a:gd name="T11" fmla="*/ 7 h 14"/>
                <a:gd name="T12" fmla="*/ 7 w 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5"/>
                    <a:pt x="1" y="7"/>
                  </a:cubicBezTo>
                  <a:cubicBezTo>
                    <a:pt x="1" y="10"/>
                    <a:pt x="1" y="12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2"/>
                    <a:pt x="6" y="10"/>
                    <a:pt x="6" y="7"/>
                  </a:cubicBezTo>
                  <a:cubicBezTo>
                    <a:pt x="6" y="5"/>
                    <a:pt x="6" y="2"/>
                    <a:pt x="7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797" y="1276"/>
              <a:ext cx="28" cy="16"/>
            </a:xfrm>
            <a:custGeom>
              <a:avLst/>
              <a:gdLst>
                <a:gd name="T0" fmla="*/ 24 w 24"/>
                <a:gd name="T1" fmla="*/ 7 h 14"/>
                <a:gd name="T2" fmla="*/ 17 w 24"/>
                <a:gd name="T3" fmla="*/ 0 h 14"/>
                <a:gd name="T4" fmla="*/ 2 w 24"/>
                <a:gd name="T5" fmla="*/ 0 h 14"/>
                <a:gd name="T6" fmla="*/ 0 w 24"/>
                <a:gd name="T7" fmla="*/ 7 h 14"/>
                <a:gd name="T8" fmla="*/ 2 w 24"/>
                <a:gd name="T9" fmla="*/ 14 h 14"/>
                <a:gd name="T10" fmla="*/ 17 w 24"/>
                <a:gd name="T11" fmla="*/ 14 h 14"/>
                <a:gd name="T12" fmla="*/ 24 w 24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24" y="7"/>
                  </a:moveTo>
                  <a:cubicBezTo>
                    <a:pt x="24" y="3"/>
                    <a:pt x="21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1" y="14"/>
                    <a:pt x="24" y="11"/>
                    <a:pt x="24" y="7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761" y="1276"/>
              <a:ext cx="16" cy="16"/>
            </a:xfrm>
            <a:custGeom>
              <a:avLst/>
              <a:gdLst>
                <a:gd name="T0" fmla="*/ 13 w 14"/>
                <a:gd name="T1" fmla="*/ 0 h 14"/>
                <a:gd name="T2" fmla="*/ 0 w 14"/>
                <a:gd name="T3" fmla="*/ 0 h 14"/>
                <a:gd name="T4" fmla="*/ 2 w 14"/>
                <a:gd name="T5" fmla="*/ 7 h 14"/>
                <a:gd name="T6" fmla="*/ 0 w 14"/>
                <a:gd name="T7" fmla="*/ 14 h 14"/>
                <a:gd name="T8" fmla="*/ 13 w 14"/>
                <a:gd name="T9" fmla="*/ 14 h 14"/>
                <a:gd name="T10" fmla="*/ 14 w 14"/>
                <a:gd name="T11" fmla="*/ 7 h 14"/>
                <a:gd name="T12" fmla="*/ 13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2" y="7"/>
                  </a:cubicBezTo>
                  <a:cubicBezTo>
                    <a:pt x="2" y="10"/>
                    <a:pt x="1" y="12"/>
                    <a:pt x="0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2"/>
                    <a:pt x="14" y="10"/>
                    <a:pt x="14" y="7"/>
                  </a:cubicBezTo>
                  <a:cubicBezTo>
                    <a:pt x="14" y="5"/>
                    <a:pt x="14" y="2"/>
                    <a:pt x="13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698" y="1257"/>
              <a:ext cx="76" cy="55"/>
            </a:xfrm>
            <a:custGeom>
              <a:avLst/>
              <a:gdLst>
                <a:gd name="T0" fmla="*/ 45 w 65"/>
                <a:gd name="T1" fmla="*/ 35 h 47"/>
                <a:gd name="T2" fmla="*/ 23 w 65"/>
                <a:gd name="T3" fmla="*/ 35 h 47"/>
                <a:gd name="T4" fmla="*/ 12 w 65"/>
                <a:gd name="T5" fmla="*/ 23 h 47"/>
                <a:gd name="T6" fmla="*/ 23 w 65"/>
                <a:gd name="T7" fmla="*/ 12 h 47"/>
                <a:gd name="T8" fmla="*/ 45 w 65"/>
                <a:gd name="T9" fmla="*/ 12 h 47"/>
                <a:gd name="T10" fmla="*/ 46 w 65"/>
                <a:gd name="T11" fmla="*/ 12 h 47"/>
                <a:gd name="T12" fmla="*/ 65 w 65"/>
                <a:gd name="T13" fmla="*/ 12 h 47"/>
                <a:gd name="T14" fmla="*/ 45 w 65"/>
                <a:gd name="T15" fmla="*/ 0 h 47"/>
                <a:gd name="T16" fmla="*/ 23 w 65"/>
                <a:gd name="T17" fmla="*/ 0 h 47"/>
                <a:gd name="T18" fmla="*/ 0 w 65"/>
                <a:gd name="T19" fmla="*/ 23 h 47"/>
                <a:gd name="T20" fmla="*/ 23 w 65"/>
                <a:gd name="T21" fmla="*/ 47 h 47"/>
                <a:gd name="T22" fmla="*/ 45 w 65"/>
                <a:gd name="T23" fmla="*/ 47 h 47"/>
                <a:gd name="T24" fmla="*/ 65 w 65"/>
                <a:gd name="T25" fmla="*/ 35 h 47"/>
                <a:gd name="T26" fmla="*/ 46 w 65"/>
                <a:gd name="T27" fmla="*/ 35 h 47"/>
                <a:gd name="T28" fmla="*/ 45 w 65"/>
                <a:gd name="T29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7">
                  <a:moveTo>
                    <a:pt x="45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17" y="35"/>
                    <a:pt x="12" y="30"/>
                    <a:pt x="12" y="23"/>
                  </a:cubicBezTo>
                  <a:cubicBezTo>
                    <a:pt x="12" y="17"/>
                    <a:pt x="17" y="12"/>
                    <a:pt x="23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6" y="12"/>
                    <a:pt x="46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1" y="5"/>
                    <a:pt x="54" y="0"/>
                    <a:pt x="4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4" y="47"/>
                    <a:pt x="61" y="42"/>
                    <a:pt x="6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5" y="35"/>
                    <a:pt x="45" y="35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1783" y="1276"/>
              <a:ext cx="17" cy="16"/>
            </a:xfrm>
            <a:custGeom>
              <a:avLst/>
              <a:gdLst>
                <a:gd name="T0" fmla="*/ 14 w 14"/>
                <a:gd name="T1" fmla="*/ 0 h 14"/>
                <a:gd name="T2" fmla="*/ 1 w 14"/>
                <a:gd name="T3" fmla="*/ 0 h 14"/>
                <a:gd name="T4" fmla="*/ 0 w 14"/>
                <a:gd name="T5" fmla="*/ 7 h 14"/>
                <a:gd name="T6" fmla="*/ 1 w 14"/>
                <a:gd name="T7" fmla="*/ 14 h 14"/>
                <a:gd name="T8" fmla="*/ 14 w 14"/>
                <a:gd name="T9" fmla="*/ 14 h 14"/>
                <a:gd name="T10" fmla="*/ 12 w 14"/>
                <a:gd name="T11" fmla="*/ 7 h 14"/>
                <a:gd name="T12" fmla="*/ 14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2"/>
                    <a:pt x="12" y="10"/>
                    <a:pt x="12" y="7"/>
                  </a:cubicBezTo>
                  <a:cubicBezTo>
                    <a:pt x="12" y="5"/>
                    <a:pt x="13" y="2"/>
                    <a:pt x="14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1787" y="1257"/>
              <a:ext cx="77" cy="55"/>
            </a:xfrm>
            <a:custGeom>
              <a:avLst/>
              <a:gdLst>
                <a:gd name="T0" fmla="*/ 42 w 66"/>
                <a:gd name="T1" fmla="*/ 0 h 47"/>
                <a:gd name="T2" fmla="*/ 20 w 66"/>
                <a:gd name="T3" fmla="*/ 0 h 47"/>
                <a:gd name="T4" fmla="*/ 0 w 66"/>
                <a:gd name="T5" fmla="*/ 12 h 47"/>
                <a:gd name="T6" fmla="*/ 19 w 66"/>
                <a:gd name="T7" fmla="*/ 12 h 47"/>
                <a:gd name="T8" fmla="*/ 20 w 66"/>
                <a:gd name="T9" fmla="*/ 12 h 47"/>
                <a:gd name="T10" fmla="*/ 42 w 66"/>
                <a:gd name="T11" fmla="*/ 12 h 47"/>
                <a:gd name="T12" fmla="*/ 54 w 66"/>
                <a:gd name="T13" fmla="*/ 23 h 47"/>
                <a:gd name="T14" fmla="*/ 42 w 66"/>
                <a:gd name="T15" fmla="*/ 35 h 47"/>
                <a:gd name="T16" fmla="*/ 20 w 66"/>
                <a:gd name="T17" fmla="*/ 35 h 47"/>
                <a:gd name="T18" fmla="*/ 19 w 66"/>
                <a:gd name="T19" fmla="*/ 35 h 47"/>
                <a:gd name="T20" fmla="*/ 0 w 66"/>
                <a:gd name="T21" fmla="*/ 35 h 47"/>
                <a:gd name="T22" fmla="*/ 20 w 66"/>
                <a:gd name="T23" fmla="*/ 47 h 47"/>
                <a:gd name="T24" fmla="*/ 42 w 66"/>
                <a:gd name="T25" fmla="*/ 47 h 47"/>
                <a:gd name="T26" fmla="*/ 66 w 66"/>
                <a:gd name="T27" fmla="*/ 23 h 47"/>
                <a:gd name="T28" fmla="*/ 42 w 66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7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8" y="12"/>
                    <a:pt x="54" y="17"/>
                    <a:pt x="54" y="23"/>
                  </a:cubicBezTo>
                  <a:cubicBezTo>
                    <a:pt x="54" y="30"/>
                    <a:pt x="48" y="35"/>
                    <a:pt x="42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19" y="35"/>
                    <a:pt x="1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42"/>
                    <a:pt x="11" y="47"/>
                    <a:pt x="20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55" y="47"/>
                    <a:pt x="66" y="36"/>
                    <a:pt x="66" y="23"/>
                  </a:cubicBezTo>
                  <a:cubicBezTo>
                    <a:pt x="66" y="10"/>
                    <a:pt x="55" y="0"/>
                    <a:pt x="42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1668" y="1172"/>
              <a:ext cx="225" cy="225"/>
            </a:xfrm>
            <a:custGeom>
              <a:avLst/>
              <a:gdLst>
                <a:gd name="T0" fmla="*/ 96 w 192"/>
                <a:gd name="T1" fmla="*/ 12 h 192"/>
                <a:gd name="T2" fmla="*/ 180 w 192"/>
                <a:gd name="T3" fmla="*/ 96 h 192"/>
                <a:gd name="T4" fmla="*/ 96 w 192"/>
                <a:gd name="T5" fmla="*/ 180 h 192"/>
                <a:gd name="T6" fmla="*/ 12 w 192"/>
                <a:gd name="T7" fmla="*/ 96 h 192"/>
                <a:gd name="T8" fmla="*/ 96 w 192"/>
                <a:gd name="T9" fmla="*/ 12 h 192"/>
                <a:gd name="T10" fmla="*/ 96 w 192"/>
                <a:gd name="T11" fmla="*/ 0 h 192"/>
                <a:gd name="T12" fmla="*/ 0 w 192"/>
                <a:gd name="T13" fmla="*/ 96 h 192"/>
                <a:gd name="T14" fmla="*/ 96 w 192"/>
                <a:gd name="T15" fmla="*/ 192 h 192"/>
                <a:gd name="T16" fmla="*/ 192 w 192"/>
                <a:gd name="T17" fmla="*/ 96 h 192"/>
                <a:gd name="T18" fmla="*/ 96 w 192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2"/>
                  </a:moveTo>
                  <a:cubicBezTo>
                    <a:pt x="142" y="12"/>
                    <a:pt x="180" y="50"/>
                    <a:pt x="180" y="96"/>
                  </a:cubicBezTo>
                  <a:cubicBezTo>
                    <a:pt x="180" y="143"/>
                    <a:pt x="142" y="180"/>
                    <a:pt x="96" y="180"/>
                  </a:cubicBezTo>
                  <a:cubicBezTo>
                    <a:pt x="49" y="180"/>
                    <a:pt x="12" y="143"/>
                    <a:pt x="12" y="96"/>
                  </a:cubicBezTo>
                  <a:cubicBezTo>
                    <a:pt x="12" y="50"/>
                    <a:pt x="49" y="12"/>
                    <a:pt x="96" y="12"/>
                  </a:cubicBezTo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47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Manager </a:t>
            </a:r>
            <a:r>
              <a:rPr lang="en-US" dirty="0" smtClean="0"/>
              <a:t>Example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7892739" y="3740906"/>
            <a:ext cx="716109" cy="242729"/>
            <a:chOff x="10995299" y="3736547"/>
            <a:chExt cx="975998" cy="315352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11476948" y="3315427"/>
              <a:ext cx="12700" cy="9759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028209" y="3736547"/>
              <a:ext cx="914124" cy="315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7571" tIns="67232" rIns="107571" bIns="67232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10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sz="772" dirty="0">
                  <a:solidFill>
                    <a:schemeClr val="accent1"/>
                  </a:solidFill>
                </a:rPr>
                <a:t>Reference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42105" y="3793234"/>
            <a:ext cx="1441143" cy="320741"/>
            <a:chOff x="7091310" y="3783044"/>
            <a:chExt cx="975997" cy="428427"/>
          </a:xfrm>
        </p:grpSpPr>
        <p:cxnSp>
          <p:nvCxnSpPr>
            <p:cNvPr id="8" name="Curved Connector 7"/>
            <p:cNvCxnSpPr/>
            <p:nvPr/>
          </p:nvCxnSpPr>
          <p:spPr>
            <a:xfrm rot="16200000" flipH="1">
              <a:off x="7572959" y="3301395"/>
              <a:ext cx="12700" cy="975997"/>
            </a:xfrm>
            <a:prstGeom prst="curvedConnector3">
              <a:avLst>
                <a:gd name="adj1" fmla="val 2917176"/>
              </a:avLst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93389" y="3887248"/>
              <a:ext cx="466675" cy="324223"/>
            </a:xfrm>
            <a:prstGeom prst="rect">
              <a:avLst/>
            </a:prstGeom>
            <a:noFill/>
          </p:spPr>
          <p:txBody>
            <a:bodyPr wrap="square" lIns="107571" tIns="67232" rIns="107571" bIns="67232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sz="772" dirty="0">
                  <a:solidFill>
                    <a:schemeClr val="accent1"/>
                  </a:solidFill>
                </a:rPr>
                <a:t>Reference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38811" y="3747575"/>
            <a:ext cx="687663" cy="242729"/>
            <a:chOff x="7805181" y="3930542"/>
            <a:chExt cx="935269" cy="330128"/>
          </a:xfrm>
        </p:grpSpPr>
        <p:sp>
          <p:nvSpPr>
            <p:cNvPr id="11" name="TextBox 10"/>
            <p:cNvSpPr txBox="1"/>
            <p:nvPr/>
          </p:nvSpPr>
          <p:spPr>
            <a:xfrm>
              <a:off x="7831290" y="3930542"/>
              <a:ext cx="892839" cy="330128"/>
            </a:xfrm>
            <a:prstGeom prst="rect">
              <a:avLst/>
            </a:prstGeom>
            <a:noFill/>
          </p:spPr>
          <p:txBody>
            <a:bodyPr wrap="none" lIns="107571" tIns="67232" rIns="107571" bIns="67232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sz="772" dirty="0">
                  <a:solidFill>
                    <a:schemeClr val="accent1"/>
                  </a:solidFill>
                </a:rPr>
                <a:t>Reference</a:t>
              </a:r>
            </a:p>
          </p:txBody>
        </p:sp>
        <p:cxnSp>
          <p:nvCxnSpPr>
            <p:cNvPr id="12" name="Curved Connector 11"/>
            <p:cNvCxnSpPr/>
            <p:nvPr/>
          </p:nvCxnSpPr>
          <p:spPr>
            <a:xfrm rot="16200000" flipH="1">
              <a:off x="8266279" y="3527447"/>
              <a:ext cx="13073" cy="935269"/>
            </a:xfrm>
            <a:prstGeom prst="curvedConnector3">
              <a:avLst>
                <a:gd name="adj1" fmla="val 1822864"/>
              </a:avLst>
            </a:prstGeom>
            <a:ln w="190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000316" y="3762335"/>
            <a:ext cx="688601" cy="242729"/>
            <a:chOff x="7091310" y="3736372"/>
            <a:chExt cx="975997" cy="324222"/>
          </a:xfrm>
          <a:noFill/>
        </p:grpSpPr>
        <p:cxnSp>
          <p:nvCxnSpPr>
            <p:cNvPr id="14" name="Curved Connector 13"/>
            <p:cNvCxnSpPr/>
            <p:nvPr/>
          </p:nvCxnSpPr>
          <p:spPr>
            <a:xfrm rot="16200000" flipH="1">
              <a:off x="7572959" y="3315427"/>
              <a:ext cx="12700" cy="975997"/>
            </a:xfrm>
            <a:prstGeom prst="curvedConnector3">
              <a:avLst>
                <a:gd name="adj1" fmla="val 1812273"/>
              </a:avLst>
            </a:prstGeom>
            <a:grpFill/>
            <a:ln w="190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09180" y="3736372"/>
              <a:ext cx="930450" cy="3242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7571" tIns="67232" rIns="107571" bIns="67232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sz="772" dirty="0">
                  <a:solidFill>
                    <a:schemeClr val="accent1"/>
                  </a:solidFill>
                </a:rPr>
                <a:t>Reference</a:t>
              </a:r>
            </a:p>
          </p:txBody>
        </p:sp>
      </p:grpSp>
      <p:grpSp>
        <p:nvGrpSpPr>
          <p:cNvPr id="16" name="Cloud service group"/>
          <p:cNvGrpSpPr/>
          <p:nvPr/>
        </p:nvGrpSpPr>
        <p:grpSpPr>
          <a:xfrm>
            <a:off x="201977" y="2411975"/>
            <a:ext cx="3563289" cy="3033976"/>
            <a:chOff x="457579" y="2114037"/>
            <a:chExt cx="4846320" cy="4126418"/>
          </a:xfrm>
        </p:grpSpPr>
        <p:sp>
          <p:nvSpPr>
            <p:cNvPr id="17" name="Rectangle 22"/>
            <p:cNvSpPr/>
            <p:nvPr/>
          </p:nvSpPr>
          <p:spPr bwMode="auto">
            <a:xfrm>
              <a:off x="457580" y="4228775"/>
              <a:ext cx="2377440" cy="2011680"/>
            </a:xfrm>
            <a:prstGeom prst="rect">
              <a:avLst/>
            </a:prstGeom>
            <a:solidFill>
              <a:srgbClr val="FFCC6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7571" tIns="67232" rIns="107571" bIns="67232" numCol="1" rtlCol="0" anchor="t" anchorCtr="0" compatLnSpc="1">
              <a:prstTxWarp prst="textNoShape">
                <a:avLst/>
              </a:prstTxWarp>
            </a:bodyPr>
            <a:lstStyle/>
            <a:p>
              <a:pPr defTabSz="685592">
                <a:lnSpc>
                  <a:spcPct val="90000"/>
                </a:lnSpc>
              </a:pPr>
              <a:r>
                <a:rPr lang="en-US" sz="1471" dirty="0">
                  <a:gradFill>
                    <a:gsLst>
                      <a:gs pos="35000">
                        <a:schemeClr val="tx1"/>
                      </a:gs>
                      <a:gs pos="78000">
                        <a:schemeClr val="tx1"/>
                      </a:gs>
                    </a:gsLst>
                    <a:lin ang="5400000" scaled="0"/>
                  </a:gradFill>
                </a:rPr>
                <a:t>Storage account</a:t>
              </a:r>
            </a:p>
          </p:txBody>
        </p:sp>
        <p:sp>
          <p:nvSpPr>
            <p:cNvPr id="18" name="Rectangle 23"/>
            <p:cNvSpPr/>
            <p:nvPr/>
          </p:nvSpPr>
          <p:spPr bwMode="auto">
            <a:xfrm>
              <a:off x="2926407" y="4228774"/>
              <a:ext cx="2377440" cy="2011680"/>
            </a:xfrm>
            <a:prstGeom prst="rect">
              <a:avLst/>
            </a:prstGeom>
            <a:solidFill>
              <a:srgbClr val="FFCC6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7571" tIns="67232" rIns="107571" bIns="67232" numCol="1" rtlCol="0" anchor="t" anchorCtr="0" compatLnSpc="1">
              <a:prstTxWarp prst="textNoShape">
                <a:avLst/>
              </a:prstTxWarp>
            </a:bodyPr>
            <a:lstStyle/>
            <a:p>
              <a:pPr defTabSz="685592">
                <a:lnSpc>
                  <a:spcPct val="90000"/>
                </a:lnSpc>
              </a:pPr>
              <a:r>
                <a:rPr lang="en-US" sz="1471" dirty="0">
                  <a:gradFill>
                    <a:gsLst>
                      <a:gs pos="35000">
                        <a:schemeClr val="tx1"/>
                      </a:gs>
                      <a:gs pos="78000">
                        <a:schemeClr val="tx1"/>
                      </a:gs>
                    </a:gsLst>
                    <a:lin ang="5400000" scaled="0"/>
                  </a:gradFill>
                </a:rPr>
                <a:t>Virtual network</a:t>
              </a:r>
            </a:p>
          </p:txBody>
        </p:sp>
        <p:sp>
          <p:nvSpPr>
            <p:cNvPr id="19" name="Rectangle 24"/>
            <p:cNvSpPr/>
            <p:nvPr/>
          </p:nvSpPr>
          <p:spPr bwMode="auto">
            <a:xfrm>
              <a:off x="457579" y="2114037"/>
              <a:ext cx="4846320" cy="2011680"/>
            </a:xfrm>
            <a:prstGeom prst="rect">
              <a:avLst/>
            </a:prstGeom>
            <a:solidFill>
              <a:srgbClr val="FFCC6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7571" tIns="67232" rIns="107571" bIns="67232" numCol="1" rtlCol="0" anchor="t" anchorCtr="0" compatLnSpc="1">
              <a:prstTxWarp prst="textNoShape">
                <a:avLst/>
              </a:prstTxWarp>
            </a:bodyPr>
            <a:lstStyle/>
            <a:p>
              <a:pPr defTabSz="685592">
                <a:lnSpc>
                  <a:spcPct val="90000"/>
                </a:lnSpc>
              </a:pPr>
              <a:r>
                <a:rPr lang="en-US" sz="1471" dirty="0">
                  <a:gradFill>
                    <a:gsLst>
                      <a:gs pos="35000">
                        <a:schemeClr val="tx1"/>
                      </a:gs>
                      <a:gs pos="78000">
                        <a:schemeClr val="tx1"/>
                      </a:gs>
                    </a:gsLst>
                    <a:lin ang="5400000" scaled="0"/>
                  </a:gradFill>
                </a:rPr>
                <a:t>Cloud service </a:t>
              </a:r>
            </a:p>
          </p:txBody>
        </p:sp>
      </p:grpSp>
      <p:sp>
        <p:nvSpPr>
          <p:cNvPr id="20" name="Subnet-1"/>
          <p:cNvSpPr/>
          <p:nvPr/>
        </p:nvSpPr>
        <p:spPr bwMode="auto">
          <a:xfrm>
            <a:off x="2386974" y="4571936"/>
            <a:ext cx="1008478" cy="3025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defTabSz="685592">
              <a:lnSpc>
                <a:spcPct val="90000"/>
              </a:lnSpc>
            </a:pPr>
            <a:r>
              <a:rPr lang="en-US" sz="1176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Subnet-1</a:t>
            </a:r>
          </a:p>
        </p:txBody>
      </p:sp>
      <p:sp>
        <p:nvSpPr>
          <p:cNvPr id="21" name="Disk (blob)"/>
          <p:cNvSpPr/>
          <p:nvPr/>
        </p:nvSpPr>
        <p:spPr bwMode="auto">
          <a:xfrm>
            <a:off x="571753" y="4571936"/>
            <a:ext cx="1008478" cy="3025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defTabSz="685592">
              <a:lnSpc>
                <a:spcPct val="90000"/>
              </a:lnSpc>
            </a:pPr>
            <a:r>
              <a:rPr lang="en-US" sz="1176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Disk (blob)</a:t>
            </a: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 flipH="1">
            <a:off x="1075992" y="3370447"/>
            <a:ext cx="672297" cy="1201489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0" idx="0"/>
          </p:cNvCxnSpPr>
          <p:nvPr/>
        </p:nvCxnSpPr>
        <p:spPr>
          <a:xfrm>
            <a:off x="1765492" y="3370447"/>
            <a:ext cx="1125721" cy="1201489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Virtual network overlay"/>
          <p:cNvSpPr/>
          <p:nvPr/>
        </p:nvSpPr>
        <p:spPr bwMode="auto">
          <a:xfrm>
            <a:off x="2017199" y="3966849"/>
            <a:ext cx="1748028" cy="336159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defTabSz="685592">
              <a:lnSpc>
                <a:spcPct val="90000"/>
              </a:lnSpc>
            </a:pPr>
            <a:r>
              <a:rPr lang="en-US" sz="1471" dirty="0">
                <a:gradFill>
                  <a:gsLst>
                    <a:gs pos="18750">
                      <a:schemeClr val="tx1"/>
                    </a:gs>
                    <a:gs pos="42000">
                      <a:schemeClr val="tx1"/>
                    </a:gs>
                  </a:gsLst>
                  <a:lin ang="5400000" scaled="0"/>
                </a:gradFill>
              </a:rPr>
              <a:t>Virtual network</a:t>
            </a:r>
          </a:p>
        </p:txBody>
      </p:sp>
      <p:sp>
        <p:nvSpPr>
          <p:cNvPr id="25" name="Storage account overlay"/>
          <p:cNvSpPr/>
          <p:nvPr/>
        </p:nvSpPr>
        <p:spPr bwMode="auto">
          <a:xfrm>
            <a:off x="201978" y="3966850"/>
            <a:ext cx="1748028" cy="336159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defTabSz="685592">
              <a:lnSpc>
                <a:spcPct val="90000"/>
              </a:lnSpc>
            </a:pPr>
            <a:r>
              <a:rPr lang="en-US" sz="1471" dirty="0">
                <a:gradFill>
                  <a:gsLst>
                    <a:gs pos="18750">
                      <a:schemeClr val="tx1"/>
                    </a:gs>
                    <a:gs pos="42000">
                      <a:schemeClr val="tx1"/>
                    </a:gs>
                  </a:gsLst>
                  <a:lin ang="5400000" scaled="0"/>
                </a:gradFill>
              </a:rPr>
              <a:t>Storage account</a:t>
            </a:r>
          </a:p>
        </p:txBody>
      </p:sp>
      <p:sp>
        <p:nvSpPr>
          <p:cNvPr id="26" name="VM with IP address"/>
          <p:cNvSpPr/>
          <p:nvPr/>
        </p:nvSpPr>
        <p:spPr bwMode="auto">
          <a:xfrm>
            <a:off x="1277665" y="3092838"/>
            <a:ext cx="941246" cy="60508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defTabSz="685592">
              <a:lnSpc>
                <a:spcPct val="90000"/>
              </a:lnSpc>
            </a:pPr>
            <a:r>
              <a:rPr lang="en-US" sz="1176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VM with IP address</a:t>
            </a:r>
          </a:p>
        </p:txBody>
      </p:sp>
      <p:sp>
        <p:nvSpPr>
          <p:cNvPr id="27" name="Network Security Group ACLS"/>
          <p:cNvSpPr/>
          <p:nvPr/>
        </p:nvSpPr>
        <p:spPr bwMode="auto">
          <a:xfrm>
            <a:off x="3966918" y="4908079"/>
            <a:ext cx="2910317" cy="53785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4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Network Security </a:t>
            </a:r>
            <a:r>
              <a:rPr lang="en-US" sz="1400" dirty="0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Group</a:t>
            </a:r>
            <a:endParaRPr lang="en-US" sz="14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685592">
              <a:lnSpc>
                <a:spcPct val="90000"/>
              </a:lnSpc>
            </a:pPr>
            <a:r>
              <a:rPr lang="en-US" sz="12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(deployed to VM, NIC, or </a:t>
            </a:r>
            <a:r>
              <a:rPr lang="en-US" sz="1200" dirty="0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subnet</a:t>
            </a:r>
            <a:r>
              <a:rPr lang="en-US" sz="12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)</a:t>
            </a:r>
          </a:p>
        </p:txBody>
      </p:sp>
      <p:grpSp>
        <p:nvGrpSpPr>
          <p:cNvPr id="28" name="Depends on"/>
          <p:cNvGrpSpPr/>
          <p:nvPr/>
        </p:nvGrpSpPr>
        <p:grpSpPr>
          <a:xfrm>
            <a:off x="4193241" y="3721741"/>
            <a:ext cx="941246" cy="714053"/>
            <a:chOff x="5703098" y="3771572"/>
            <a:chExt cx="1280160" cy="97116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703098" y="4369176"/>
              <a:ext cx="1280160" cy="37355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07571" tIns="67232" rIns="107571" bIns="67232" numCol="1" rtlCol="0" anchor="t" anchorCtr="0" compatLnSpc="1">
              <a:prstTxWarp prst="textNoShape">
                <a:avLst/>
              </a:prstTxWarp>
            </a:bodyPr>
            <a:lstStyle/>
            <a:p>
              <a:pPr defTabSz="685592">
                <a:lnSpc>
                  <a:spcPct val="90000"/>
                </a:lnSpc>
              </a:pPr>
              <a:r>
                <a:rPr lang="en-US" sz="1029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Depends on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 flipV="1">
              <a:off x="6340166" y="3771572"/>
              <a:ext cx="1" cy="64008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 flipV="1">
              <a:off x="6370644" y="3451755"/>
              <a:ext cx="1" cy="64008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LB IP address"/>
          <p:cNvSpPr/>
          <p:nvPr/>
        </p:nvSpPr>
        <p:spPr bwMode="auto">
          <a:xfrm>
            <a:off x="8269759" y="3128917"/>
            <a:ext cx="672319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67232" tIns="0" rIns="67232" bIns="67232" numCol="1" rtlCol="0" anchor="ctr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LB IP address</a:t>
            </a:r>
            <a:endParaRPr lang="en-US" sz="205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Load Balance Endpoint"/>
          <p:cNvSpPr/>
          <p:nvPr/>
        </p:nvSpPr>
        <p:spPr bwMode="auto">
          <a:xfrm>
            <a:off x="2420591" y="2756689"/>
            <a:ext cx="1210174" cy="60508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defTabSz="685592">
              <a:lnSpc>
                <a:spcPct val="90000"/>
              </a:lnSpc>
            </a:pPr>
            <a:r>
              <a:rPr lang="en-US" sz="1176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Load balanced</a:t>
            </a:r>
          </a:p>
          <a:p>
            <a:pPr defTabSz="685592">
              <a:lnSpc>
                <a:spcPct val="90000"/>
              </a:lnSpc>
            </a:pPr>
            <a:r>
              <a:rPr lang="en-US" sz="1176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endpoint with IP address</a:t>
            </a:r>
          </a:p>
        </p:txBody>
      </p:sp>
      <p:sp>
        <p:nvSpPr>
          <p:cNvPr id="34" name="Load Balancer"/>
          <p:cNvSpPr/>
          <p:nvPr/>
        </p:nvSpPr>
        <p:spPr bwMode="auto">
          <a:xfrm>
            <a:off x="7552619" y="3128917"/>
            <a:ext cx="672319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67232" tIns="0" rIns="67232" bIns="67232" numCol="1" rtlCol="0" anchor="ctr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Load Balancer</a:t>
            </a:r>
            <a:endParaRPr lang="en-US" sz="205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5" name="VNet subnet"/>
          <p:cNvGrpSpPr/>
          <p:nvPr/>
        </p:nvGrpSpPr>
        <p:grpSpPr>
          <a:xfrm>
            <a:off x="6835479" y="3128917"/>
            <a:ext cx="672319" cy="672319"/>
            <a:chOff x="9296726" y="3089129"/>
            <a:chExt cx="914400" cy="914400"/>
          </a:xfrm>
        </p:grpSpPr>
        <p:sp>
          <p:nvSpPr>
            <p:cNvPr id="36" name="Rounded Rectangle 32"/>
            <p:cNvSpPr/>
            <p:nvPr/>
          </p:nvSpPr>
          <p:spPr bwMode="auto">
            <a:xfrm>
              <a:off x="9296726" y="3089129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7232" tIns="0" rIns="67232" bIns="6723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92">
                <a:lnSpc>
                  <a:spcPct val="90000"/>
                </a:lnSpc>
              </a:pPr>
              <a:r>
                <a:rPr lang="en-US" sz="1029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VNet</a:t>
              </a:r>
              <a:endParaRPr lang="en-US" sz="205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Rounded Rectangle 143"/>
            <p:cNvSpPr/>
            <p:nvPr/>
          </p:nvSpPr>
          <p:spPr bwMode="auto">
            <a:xfrm>
              <a:off x="9296726" y="3709048"/>
              <a:ext cx="914400" cy="18263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107571" tIns="67232" rIns="107571" bIns="6723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92">
                <a:lnSpc>
                  <a:spcPct val="90000"/>
                </a:lnSpc>
              </a:pPr>
              <a:r>
                <a:rPr lang="en-US" sz="735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Subnet</a:t>
              </a:r>
            </a:p>
          </p:txBody>
        </p:sp>
      </p:grpSp>
      <p:sp>
        <p:nvSpPr>
          <p:cNvPr id="38" name="VM IP address"/>
          <p:cNvSpPr/>
          <p:nvPr/>
        </p:nvSpPr>
        <p:spPr bwMode="auto">
          <a:xfrm>
            <a:off x="6118339" y="3128917"/>
            <a:ext cx="672319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67232" tIns="0" rIns="67232" bIns="67232" numCol="1" rtlCol="0" anchor="ctr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VM IP address</a:t>
            </a:r>
            <a:endParaRPr lang="en-US" sz="205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NIC"/>
          <p:cNvSpPr/>
          <p:nvPr/>
        </p:nvSpPr>
        <p:spPr bwMode="auto">
          <a:xfrm>
            <a:off x="5401199" y="3128917"/>
            <a:ext cx="672319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67232" tIns="0" rIns="67232" bIns="67232" numCol="1" rtlCol="0" anchor="ctr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NIC</a:t>
            </a:r>
            <a:endParaRPr lang="en-US" sz="205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0" name="VM"/>
          <p:cNvSpPr/>
          <p:nvPr/>
        </p:nvSpPr>
        <p:spPr bwMode="auto">
          <a:xfrm>
            <a:off x="4684060" y="3128917"/>
            <a:ext cx="672319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67232" tIns="0" rIns="67232" bIns="67232" numCol="1" rtlCol="0" anchor="ctr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02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VM</a:t>
            </a:r>
            <a:endParaRPr lang="en-US" sz="205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1" name="Storage account"/>
          <p:cNvGrpSpPr/>
          <p:nvPr/>
        </p:nvGrpSpPr>
        <p:grpSpPr>
          <a:xfrm>
            <a:off x="3966920" y="3128917"/>
            <a:ext cx="672319" cy="672319"/>
            <a:chOff x="5395286" y="3089129"/>
            <a:chExt cx="914401" cy="914400"/>
          </a:xfrm>
        </p:grpSpPr>
        <p:sp>
          <p:nvSpPr>
            <p:cNvPr id="42" name="Rounded Rectangle 31"/>
            <p:cNvSpPr/>
            <p:nvPr/>
          </p:nvSpPr>
          <p:spPr bwMode="auto">
            <a:xfrm>
              <a:off x="5395286" y="3089129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7232" tIns="0" rIns="67232" bIns="6723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92">
                <a:lnSpc>
                  <a:spcPct val="90000"/>
                </a:lnSpc>
              </a:pPr>
              <a:r>
                <a:rPr lang="en-US" sz="1029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Storage account</a:t>
              </a:r>
              <a:endParaRPr lang="en-US" sz="2059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Rounded Rectangle 146"/>
            <p:cNvSpPr/>
            <p:nvPr/>
          </p:nvSpPr>
          <p:spPr bwMode="auto">
            <a:xfrm>
              <a:off x="5395287" y="3709048"/>
              <a:ext cx="914400" cy="18263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107571" tIns="67232" rIns="107571" bIns="6723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92">
                <a:lnSpc>
                  <a:spcPct val="90000"/>
                </a:lnSpc>
              </a:pPr>
              <a:r>
                <a:rPr lang="en-US" sz="735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Disk (blob)</a:t>
              </a:r>
            </a:p>
          </p:txBody>
        </p:sp>
      </p:grpSp>
      <p:sp>
        <p:nvSpPr>
          <p:cNvPr id="44" name="Resource group"/>
          <p:cNvSpPr/>
          <p:nvPr/>
        </p:nvSpPr>
        <p:spPr bwMode="auto">
          <a:xfrm>
            <a:off x="3966920" y="2411974"/>
            <a:ext cx="4975158" cy="403391"/>
          </a:xfrm>
          <a:prstGeom prst="rect">
            <a:avLst/>
          </a:prstGeom>
          <a:solidFill>
            <a:srgbClr val="23238D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571" tIns="67232" rIns="107571" bIns="67232" numCol="1" rtlCol="0" anchor="t" anchorCtr="0" compatLnSpc="1">
            <a:prstTxWarp prst="textNoShape">
              <a:avLst/>
            </a:prstTxWarp>
          </a:bodyPr>
          <a:lstStyle/>
          <a:p>
            <a:pPr algn="ctr" defTabSz="685592">
              <a:lnSpc>
                <a:spcPct val="90000"/>
              </a:lnSpc>
            </a:pPr>
            <a:r>
              <a:rPr lang="en-US" sz="1471" dirty="0">
                <a:gradFill>
                  <a:gsLst>
                    <a:gs pos="5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Resource group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14930" y="2900842"/>
            <a:ext cx="2151396" cy="257926"/>
            <a:chOff x="8067307" y="2578831"/>
            <a:chExt cx="2927991" cy="350797"/>
          </a:xfrm>
        </p:grpSpPr>
        <p:cxnSp>
          <p:nvCxnSpPr>
            <p:cNvPr id="46" name="Curved Connector 45"/>
            <p:cNvCxnSpPr/>
            <p:nvPr/>
          </p:nvCxnSpPr>
          <p:spPr>
            <a:xfrm rot="5400000" flipH="1" flipV="1">
              <a:off x="9524953" y="1425031"/>
              <a:ext cx="12700" cy="2927991"/>
            </a:xfrm>
            <a:prstGeom prst="curvedConnector3">
              <a:avLst>
                <a:gd name="adj1" fmla="val 2893669"/>
              </a:avLst>
            </a:prstGeom>
            <a:ln w="190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689523" y="2578831"/>
              <a:ext cx="1742091" cy="350797"/>
            </a:xfrm>
            <a:prstGeom prst="rect">
              <a:avLst/>
            </a:prstGeom>
            <a:noFill/>
          </p:spPr>
          <p:txBody>
            <a:bodyPr wrap="none" lIns="107571" tIns="67232" rIns="107571" bIns="67232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82" dirty="0">
                  <a:solidFill>
                    <a:schemeClr val="accent1"/>
                  </a:solidFill>
                </a:rPr>
                <a:t>Back-end pool (NICs)</a:t>
              </a:r>
            </a:p>
          </p:txBody>
        </p:sp>
      </p:grpSp>
      <p:cxnSp>
        <p:nvCxnSpPr>
          <p:cNvPr id="48" name="Straight Connector 47"/>
          <p:cNvCxnSpPr>
            <a:endCxn id="33" idx="1"/>
          </p:cNvCxnSpPr>
          <p:nvPr/>
        </p:nvCxnSpPr>
        <p:spPr>
          <a:xfrm flipV="1">
            <a:off x="2118305" y="3059232"/>
            <a:ext cx="302286" cy="474899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62490" y="3458564"/>
            <a:ext cx="134464" cy="0"/>
          </a:xfrm>
          <a:prstGeom prst="straightConnector1">
            <a:avLst/>
          </a:prstGeom>
          <a:ln>
            <a:noFill/>
            <a:headEnd type="triangl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0" name="Text Placeholder 5"/>
          <p:cNvSpPr txBox="1">
            <a:spLocks/>
          </p:cNvSpPr>
          <p:nvPr/>
        </p:nvSpPr>
        <p:spPr bwMode="auto">
          <a:xfrm>
            <a:off x="201930" y="1680991"/>
            <a:ext cx="3697759" cy="54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effectLst/>
              </a:rPr>
              <a:t>Classic model (v1)</a:t>
            </a:r>
            <a:endParaRPr lang="en-US" kern="0" dirty="0">
              <a:effectLst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 bwMode="auto">
          <a:xfrm>
            <a:off x="4773693" y="1680991"/>
            <a:ext cx="4033912" cy="54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effectLst/>
              </a:rPr>
              <a:t>Resource Manager (v2)</a:t>
            </a:r>
            <a:endParaRPr lang="en-US" kern="0" dirty="0">
              <a:effectLst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422085" y="3795984"/>
            <a:ext cx="742487" cy="1112095"/>
            <a:chOff x="7374393" y="3996386"/>
            <a:chExt cx="1009831" cy="1512526"/>
          </a:xfrm>
        </p:grpSpPr>
        <p:cxnSp>
          <p:nvCxnSpPr>
            <p:cNvPr id="53" name="Straight Arrow Connector 52"/>
            <p:cNvCxnSpPr>
              <a:endCxn id="27" idx="0"/>
            </p:cNvCxnSpPr>
            <p:nvPr/>
          </p:nvCxnSpPr>
          <p:spPr>
            <a:xfrm flipH="1">
              <a:off x="7374393" y="3996386"/>
              <a:ext cx="425835" cy="151252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1384" y="4636172"/>
              <a:ext cx="892840" cy="330128"/>
            </a:xfrm>
            <a:prstGeom prst="rect">
              <a:avLst/>
            </a:prstGeom>
            <a:noFill/>
          </p:spPr>
          <p:txBody>
            <a:bodyPr wrap="none" lIns="107571" tIns="67232" rIns="107571" bIns="67232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sz="772" dirty="0">
                  <a:solidFill>
                    <a:schemeClr val="accent1"/>
                  </a:solidFill>
                </a:rPr>
                <a:t>Reference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34745" y="2353302"/>
            <a:ext cx="3725994" cy="31799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4" grpId="0" animBg="1"/>
      <p:bldP spid="50" grpId="0" build="p"/>
      <p:bldP spid="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6512" y="1916832"/>
            <a:ext cx="9289032" cy="439248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service that supplies the resources you can deploy and </a:t>
            </a:r>
            <a:r>
              <a:rPr lang="en-US" dirty="0" smtClean="0"/>
              <a:t>manage</a:t>
            </a:r>
          </a:p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esource </a:t>
            </a:r>
            <a:r>
              <a:rPr lang="en-US" dirty="0">
                <a:effectLst/>
              </a:rPr>
              <a:t>provider must be registered with your </a:t>
            </a:r>
            <a:r>
              <a:rPr lang="en-US" dirty="0" smtClean="0">
                <a:effectLst/>
              </a:rPr>
              <a:t>account</a:t>
            </a:r>
          </a:p>
          <a:p>
            <a:r>
              <a:rPr lang="nl-NL" dirty="0" smtClean="0"/>
              <a:t>Resource types</a:t>
            </a:r>
          </a:p>
          <a:p>
            <a:pPr lvl="1"/>
            <a:r>
              <a:rPr lang="nl-NL" dirty="0" smtClean="0"/>
              <a:t>Supported regions</a:t>
            </a:r>
          </a:p>
          <a:p>
            <a:pPr lvl="1"/>
            <a:r>
              <a:rPr lang="nl-NL" dirty="0" smtClean="0"/>
              <a:t>Supported API versions</a:t>
            </a:r>
          </a:p>
          <a:p>
            <a:pPr lvl="1"/>
            <a:r>
              <a:rPr lang="nl-NL" dirty="0" smtClean="0"/>
              <a:t>Schema</a:t>
            </a:r>
          </a:p>
          <a:p>
            <a:r>
              <a:rPr lang="en-US" dirty="0"/>
              <a:t>REST API, </a:t>
            </a:r>
            <a:r>
              <a:rPr lang="en-US" dirty="0">
                <a:solidFill>
                  <a:srgbClr val="FFCC66"/>
                </a:solidFill>
              </a:rPr>
              <a:t>Azure PowerShell</a:t>
            </a:r>
            <a:r>
              <a:rPr lang="en-US" dirty="0"/>
              <a:t>, or Azure CLI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Providers and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27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get </a:t>
            </a:r>
            <a:r>
              <a:rPr lang="en-US" sz="3600" dirty="0" err="1" smtClean="0"/>
              <a:t>AzureRM</a:t>
            </a:r>
            <a:r>
              <a:rPr lang="en-US" sz="3600" dirty="0" smtClean="0"/>
              <a:t> cmdlets?</a:t>
            </a:r>
          </a:p>
        </p:txBody>
      </p:sp>
    </p:spTree>
    <p:extLst>
      <p:ext uri="{BB962C8B-B14F-4D97-AF65-F5344CB8AC3E}">
        <p14:creationId xmlns:p14="http://schemas.microsoft.com/office/powerpoint/2010/main" val="35962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 a VM in Azure and Azure Stack using </a:t>
            </a:r>
            <a:r>
              <a:rPr lang="en-US" sz="3600" dirty="0" err="1" smtClean="0"/>
              <a:t>AzureRM</a:t>
            </a:r>
            <a:r>
              <a:rPr lang="en-US" sz="3600" dirty="0" smtClean="0"/>
              <a:t> cmdlets</a:t>
            </a:r>
          </a:p>
        </p:txBody>
      </p:sp>
    </p:spTree>
    <p:extLst>
      <p:ext uri="{BB962C8B-B14F-4D97-AF65-F5344CB8AC3E}">
        <p14:creationId xmlns:p14="http://schemas.microsoft.com/office/powerpoint/2010/main" val="9289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1225</TotalTime>
  <Words>660</Words>
  <Application>Microsoft Office PowerPoint</Application>
  <PresentationFormat>On-screen Show (4:3)</PresentationFormat>
  <Paragraphs>144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Consolas</vt:lpstr>
      <vt:lpstr>Roboto</vt:lpstr>
      <vt:lpstr>Roboto Black</vt:lpstr>
      <vt:lpstr>Roboto Condensed</vt:lpstr>
      <vt:lpstr>Segoe UI</vt:lpstr>
      <vt:lpstr>Segoe UI Semibold</vt:lpstr>
      <vt:lpstr>Tahoma</vt:lpstr>
      <vt:lpstr>Ubuntu Mono</vt:lpstr>
      <vt:lpstr>www.IT-Visions.de</vt:lpstr>
      <vt:lpstr>Custom Design</vt:lpstr>
      <vt:lpstr>Azure Resource Manager (ARM)</vt:lpstr>
      <vt:lpstr>Get-MyInfo</vt:lpstr>
      <vt:lpstr>Agenda</vt:lpstr>
      <vt:lpstr>What is ARM?</vt:lpstr>
      <vt:lpstr>Resource Groups</vt:lpstr>
      <vt:lpstr>Resource Manager Example</vt:lpstr>
      <vt:lpstr>Resource Providers and Types</vt:lpstr>
      <vt:lpstr>DEMO</vt:lpstr>
      <vt:lpstr>DEMO</vt:lpstr>
      <vt:lpstr>ARM Templates</vt:lpstr>
      <vt:lpstr>Tooling for ARM Templates</vt:lpstr>
      <vt:lpstr>DEMO</vt:lpstr>
      <vt:lpstr>DEMO</vt:lpstr>
      <vt:lpstr>DEMO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Aleksandar Nikolic</cp:lastModifiedBy>
  <cp:revision>203</cp:revision>
  <dcterms:created xsi:type="dcterms:W3CDTF">2007-07-20T07:41:41Z</dcterms:created>
  <dcterms:modified xsi:type="dcterms:W3CDTF">2016-04-21T12:53:35Z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