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09" r:id="rId2"/>
  </p:sldMasterIdLst>
  <p:notesMasterIdLst>
    <p:notesMasterId r:id="rId16"/>
  </p:notesMasterIdLst>
  <p:handoutMasterIdLst>
    <p:handoutMasterId r:id="rId17"/>
  </p:handoutMasterIdLst>
  <p:sldIdLst>
    <p:sldId id="309" r:id="rId3"/>
    <p:sldId id="312" r:id="rId4"/>
    <p:sldId id="305" r:id="rId5"/>
    <p:sldId id="320" r:id="rId6"/>
    <p:sldId id="315" r:id="rId7"/>
    <p:sldId id="321" r:id="rId8"/>
    <p:sldId id="316" r:id="rId9"/>
    <p:sldId id="318" r:id="rId10"/>
    <p:sldId id="319" r:id="rId11"/>
    <p:sldId id="322" r:id="rId12"/>
    <p:sldId id="302" r:id="rId13"/>
    <p:sldId id="313" r:id="rId14"/>
    <p:sldId id="314" r:id="rId15"/>
  </p:sldIdLst>
  <p:sldSz cx="9144000" cy="6858000" type="screen4x3"/>
  <p:notesSz cx="7099300" cy="10234613"/>
  <p:defaultTextStyle>
    <a:defPPr>
      <a:defRPr lang="de-DE"/>
    </a:defPPr>
    <a:lvl1pPr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1pPr>
    <a:lvl2pPr marL="4572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2pPr>
    <a:lvl3pPr marL="9144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3pPr>
    <a:lvl4pPr marL="13716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4pPr>
    <a:lvl5pPr marL="1828800" algn="l" rtl="0" fontAlgn="base">
      <a:spcBef>
        <a:spcPct val="0"/>
      </a:spcBef>
      <a:spcAft>
        <a:spcPct val="0"/>
      </a:spcAft>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5pPr>
    <a:lvl6pPr marL="22860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6pPr>
    <a:lvl7pPr marL="27432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7pPr>
    <a:lvl8pPr marL="32004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8pPr>
    <a:lvl9pPr marL="3657600" algn="l" defTabSz="914400" rtl="0" eaLnBrk="1" latinLnBrk="0" hangingPunct="1">
      <a:defRPr sz="2800" kern="1200">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17175D"/>
    <a:srgbClr val="23238D"/>
    <a:srgbClr val="12124A"/>
    <a:srgbClr val="011F51"/>
    <a:srgbClr val="C8E8F7"/>
    <a:srgbClr val="82CEEF"/>
    <a:srgbClr val="FF3300"/>
    <a:srgbClr val="00B4E7"/>
    <a:srgbClr val="009D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70233" autoAdjust="0"/>
  </p:normalViewPr>
  <p:slideViewPr>
    <p:cSldViewPr>
      <p:cViewPr varScale="1">
        <p:scale>
          <a:sx n="81" d="100"/>
          <a:sy n="81" d="100"/>
        </p:scale>
        <p:origin x="223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88"/>
    </p:cViewPr>
  </p:sorterViewPr>
  <p:notesViewPr>
    <p:cSldViewPr>
      <p:cViewPr varScale="1">
        <p:scale>
          <a:sx n="53" d="100"/>
          <a:sy n="53" d="100"/>
        </p:scale>
        <p:origin x="-2640" y="-90"/>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r>
              <a:rPr lang="de-DE" dirty="0" smtClean="0"/>
              <a:t>Weitergabe </a:t>
            </a:r>
            <a:r>
              <a:rPr lang="de-DE" dirty="0"/>
              <a:t>oder Vervielfältigung nur mit Genehmigung des Autors</a:t>
            </a:r>
          </a:p>
        </p:txBody>
      </p:sp>
      <p:sp>
        <p:nvSpPr>
          <p:cNvPr id="118788" name="Rectangle 4"/>
          <p:cNvSpPr>
            <a:spLocks noGrp="1" noChangeArrowheads="1"/>
          </p:cNvSpPr>
          <p:nvPr>
            <p:ph type="ftr" sz="quarter" idx="2"/>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18789" name="Rectangle 5"/>
          <p:cNvSpPr>
            <a:spLocks noGrp="1" noChangeArrowheads="1"/>
          </p:cNvSpPr>
          <p:nvPr>
            <p:ph type="sldNum" sz="quarter" idx="3"/>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89F6080D-010B-4BB8-A880-C44531D4C9AB}" type="slidenum">
              <a:rPr lang="de-DE"/>
              <a:pPr>
                <a:defRPr/>
              </a:pPr>
              <a:t>‹#›</a:t>
            </a:fld>
            <a:endParaRPr lang="de-DE"/>
          </a:p>
        </p:txBody>
      </p:sp>
      <p:pic>
        <p:nvPicPr>
          <p:cNvPr id="23557" name="Picture 6" descr="logo_v6-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5713" y="61913"/>
            <a:ext cx="1844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007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3" name="Rectangle 3"/>
          <p:cNvSpPr>
            <a:spLocks noGrp="1" noChangeArrowheads="1"/>
          </p:cNvSpPr>
          <p:nvPr>
            <p:ph type="dt" idx="1"/>
          </p:nvPr>
        </p:nvSpPr>
        <p:spPr bwMode="auto">
          <a:xfrm>
            <a:off x="4019550" y="0"/>
            <a:ext cx="3078163" cy="511175"/>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lvl1pPr algn="r" defTabSz="965200">
              <a:defRPr sz="1300">
                <a:solidFill>
                  <a:schemeClr val="tx1"/>
                </a:solidFill>
                <a:effectLst/>
                <a:latin typeface="Arial" charset="0"/>
              </a:defRPr>
            </a:lvl1pPr>
          </a:lstStyle>
          <a:p>
            <a:pPr>
              <a:defRPr/>
            </a:pPr>
            <a:endParaRPr lang="de-DE"/>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6493" tIns="48247" rIns="96493" bIns="48247"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0246"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defTabSz="965200">
              <a:defRPr sz="1300">
                <a:solidFill>
                  <a:schemeClr val="tx1"/>
                </a:solidFill>
                <a:effectLst/>
                <a:latin typeface="Arial" charset="0"/>
              </a:defRPr>
            </a:lvl1pPr>
          </a:lstStyle>
          <a:p>
            <a:pPr>
              <a:defRPr/>
            </a:pPr>
            <a:endParaRPr lang="de-DE"/>
          </a:p>
        </p:txBody>
      </p:sp>
      <p:sp>
        <p:nvSpPr>
          <p:cNvPr id="10247" name="Rectangle 7"/>
          <p:cNvSpPr>
            <a:spLocks noGrp="1" noChangeArrowheads="1"/>
          </p:cNvSpPr>
          <p:nvPr>
            <p:ph type="sldNum" sz="quarter" idx="5"/>
          </p:nvPr>
        </p:nvSpPr>
        <p:spPr bwMode="auto">
          <a:xfrm>
            <a:off x="4019550" y="9721850"/>
            <a:ext cx="3078163" cy="511175"/>
          </a:xfrm>
          <a:prstGeom prst="rect">
            <a:avLst/>
          </a:prstGeom>
          <a:noFill/>
          <a:ln w="9525">
            <a:noFill/>
            <a:miter lim="800000"/>
            <a:headEnd/>
            <a:tailEnd/>
          </a:ln>
          <a:effectLst/>
        </p:spPr>
        <p:txBody>
          <a:bodyPr vert="horz" wrap="square" lIns="96493" tIns="48247" rIns="96493" bIns="48247" numCol="1" anchor="b" anchorCtr="0" compatLnSpc="1">
            <a:prstTxWarp prst="textNoShape">
              <a:avLst/>
            </a:prstTxWarp>
          </a:bodyPr>
          <a:lstStyle>
            <a:lvl1pPr algn="r" defTabSz="965200">
              <a:defRPr sz="1300">
                <a:solidFill>
                  <a:schemeClr val="tx1"/>
                </a:solidFill>
                <a:effectLst/>
                <a:latin typeface="Arial" charset="0"/>
              </a:defRPr>
            </a:lvl1pPr>
          </a:lstStyle>
          <a:p>
            <a:pPr>
              <a:defRPr/>
            </a:pPr>
            <a:fld id="{0C6D6275-D5B4-459A-B2A3-212CA60D2300}" type="slidenum">
              <a:rPr lang="de-DE"/>
              <a:pPr>
                <a:defRPr/>
              </a:pPr>
              <a:t>‹#›</a:t>
            </a:fld>
            <a:endParaRPr lang="de-DE"/>
          </a:p>
        </p:txBody>
      </p:sp>
    </p:spTree>
    <p:extLst>
      <p:ext uri="{BB962C8B-B14F-4D97-AF65-F5344CB8AC3E}">
        <p14:creationId xmlns:p14="http://schemas.microsoft.com/office/powerpoint/2010/main" val="3437197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a:t>
            </a:fld>
            <a:endParaRPr lang="de-DE"/>
          </a:p>
        </p:txBody>
      </p:sp>
    </p:spTree>
    <p:extLst>
      <p:ext uri="{BB962C8B-B14F-4D97-AF65-F5344CB8AC3E}">
        <p14:creationId xmlns:p14="http://schemas.microsoft.com/office/powerpoint/2010/main" val="126418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everyone</a:t>
            </a:r>
            <a:r>
              <a:rPr lang="en-US" baseline="0" dirty="0" smtClean="0"/>
              <a:t> knows basic DSC concepts (e.g. Push and Pull model, resources, MOF compile, etc</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3</a:t>
            </a:fld>
            <a:endParaRPr lang="de-DE"/>
          </a:p>
        </p:txBody>
      </p:sp>
    </p:spTree>
    <p:extLst>
      <p:ext uri="{BB962C8B-B14F-4D97-AF65-F5344CB8AC3E}">
        <p14:creationId xmlns:p14="http://schemas.microsoft.com/office/powerpoint/2010/main" val="65239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Automation DSC is a Pull Server as a Service solution.</a:t>
            </a:r>
            <a:endParaRPr lang="en-US" baseline="0" dirty="0" smtClean="0"/>
          </a:p>
          <a:p>
            <a:r>
              <a:rPr lang="en-US" baseline="0" dirty="0" smtClean="0"/>
              <a:t>You create an Azure Automation account which, as you might know, enables you to run PowerShell Workflow, native PowerShell and Graphical Workflow Runbooks.</a:t>
            </a:r>
          </a:p>
          <a:p>
            <a:r>
              <a:rPr lang="en-US" baseline="0" dirty="0" smtClean="0"/>
              <a:t>These Runbooks can be scheduled and make use of shared assets like PowerShell modules and stored Credentials.</a:t>
            </a:r>
          </a:p>
          <a:p>
            <a:endParaRPr lang="en-US" baseline="0" dirty="0" smtClean="0"/>
          </a:p>
          <a:p>
            <a:r>
              <a:rPr lang="en-US" baseline="0" dirty="0" smtClean="0"/>
              <a:t>Recently DSC is added as a new service to the Automation Account offering.</a:t>
            </a:r>
          </a:p>
          <a:p>
            <a:r>
              <a:rPr lang="en-US" baseline="0" dirty="0" smtClean="0"/>
              <a:t>Azure Automation DSC is a highly available and secure DSC Pull Server as a Service hosted in Azure. Which means:</a:t>
            </a:r>
          </a:p>
          <a:p>
            <a:pPr marL="171450" indent="-171450">
              <a:buFont typeface="Arial" panose="020B0604020202020204" pitchFamily="34" charset="0"/>
              <a:buChar char="•"/>
            </a:pPr>
            <a:r>
              <a:rPr lang="en-US" baseline="0" dirty="0" smtClean="0"/>
              <a:t>you don’t have to deal with setting up a Pull Server and reporting infrastructure anymore</a:t>
            </a:r>
          </a:p>
          <a:p>
            <a:pPr marL="171450" indent="-171450">
              <a:buFont typeface="Arial" panose="020B0604020202020204" pitchFamily="34" charset="0"/>
              <a:buChar char="•"/>
            </a:pPr>
            <a:r>
              <a:rPr lang="en-US" baseline="0" dirty="0" smtClean="0"/>
              <a:t>You don’t have to deal with certificates. This is all handled for you</a:t>
            </a:r>
          </a:p>
          <a:p>
            <a:pPr marL="171450" indent="-171450">
              <a:buFont typeface="Arial" panose="020B0604020202020204" pitchFamily="34" charset="0"/>
              <a:buChar char="•"/>
            </a:pPr>
            <a:r>
              <a:rPr lang="en-US" baseline="0" dirty="0" smtClean="0"/>
              <a:t>placing MOF files</a:t>
            </a:r>
          </a:p>
          <a:p>
            <a:pPr marL="171450" indent="-171450">
              <a:buFont typeface="Arial" panose="020B0604020202020204" pitchFamily="34" charset="0"/>
              <a:buChar char="•"/>
            </a:pPr>
            <a:r>
              <a:rPr lang="en-US" baseline="0" dirty="0" smtClean="0"/>
              <a:t>generating checksums</a:t>
            </a:r>
          </a:p>
          <a:p>
            <a:pPr marL="171450" indent="-171450">
              <a:buFont typeface="Arial" panose="020B0604020202020204" pitchFamily="34" charset="0"/>
              <a:buChar char="•"/>
            </a:pPr>
            <a:r>
              <a:rPr lang="en-US" baseline="0" dirty="0" err="1" smtClean="0"/>
              <a:t>Etc</a:t>
            </a:r>
            <a:endParaRPr lang="en-US" baseline="0" dirty="0" smtClean="0"/>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It’s all made easy </a:t>
            </a:r>
            <a:r>
              <a:rPr lang="en-US" baseline="0" dirty="0" smtClean="0">
                <a:sym typeface="Wingdings" panose="05000000000000000000" pitchFamily="2" charset="2"/>
              </a:rPr>
              <a:t> And we are just a couple of minutes away from showing you just how easy this is.</a:t>
            </a:r>
            <a:endParaRPr lang="en-US" baseline="0" dirty="0" smtClean="0"/>
          </a:p>
          <a:p>
            <a:endParaRPr lang="en-US" baseline="0" dirty="0" smtClean="0"/>
          </a:p>
          <a:p>
            <a:r>
              <a:rPr lang="en-US" baseline="0" dirty="0" smtClean="0"/>
              <a:t>AA DSC is build on top of what the Automation Account already had existing and therefore can leverage the shared assets and modules just as with the Runbooks.</a:t>
            </a:r>
          </a:p>
          <a:p>
            <a:r>
              <a:rPr lang="en-US" baseline="0" dirty="0" smtClean="0"/>
              <a:t>DSC resource modules can be imported and Nodes which are </a:t>
            </a:r>
            <a:r>
              <a:rPr lang="en-US" baseline="0" dirty="0" err="1" smtClean="0"/>
              <a:t>onboarded</a:t>
            </a:r>
            <a:r>
              <a:rPr lang="en-US" baseline="0" dirty="0" smtClean="0"/>
              <a:t> can download them directly.</a:t>
            </a:r>
          </a:p>
          <a:p>
            <a:endParaRPr lang="en-US" baseline="0" dirty="0" smtClean="0"/>
          </a:p>
          <a:p>
            <a:r>
              <a:rPr lang="en-US" baseline="0" dirty="0" smtClean="0"/>
              <a:t>AA DSC’s offering is not limited to Azure VMs. It hosts a public and secure REST endpoint which is available for any internet capable node.</a:t>
            </a:r>
          </a:p>
          <a:p>
            <a:r>
              <a:rPr lang="en-US" baseline="0" dirty="0" smtClean="0"/>
              <a:t>It could be running in Azure, Amazon, Google Cloud, Azure Stack, or just be a physical machine. It doesn’t matter as long as they are running WMF5 RTM or the Linux DSC1.1 packages.</a:t>
            </a:r>
            <a:endParaRPr lang="nl-NL"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5</a:t>
            </a:fld>
            <a:endParaRPr lang="de-DE"/>
          </a:p>
        </p:txBody>
      </p:sp>
    </p:spTree>
    <p:extLst>
      <p:ext uri="{BB962C8B-B14F-4D97-AF65-F5344CB8AC3E}">
        <p14:creationId xmlns:p14="http://schemas.microsoft.com/office/powerpoint/2010/main" val="154276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Setting up the AA Account. Telling about REST endpoint and authorization keys (UI).</a:t>
            </a:r>
          </a:p>
          <a:p>
            <a:pPr marL="228600" indent="-228600">
              <a:buAutoNum type="arabicPeriod"/>
            </a:pPr>
            <a:endParaRPr lang="en-US" baseline="0" dirty="0" smtClean="0"/>
          </a:p>
          <a:p>
            <a:pPr marL="228600" indent="-228600">
              <a:buAutoNum type="arabicPeriod"/>
            </a:pPr>
            <a:endParaRPr lang="en-US" baseline="0" dirty="0" smtClean="0"/>
          </a:p>
          <a:p>
            <a:endParaRPr lang="nl-NL"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7</a:t>
            </a:fld>
            <a:endParaRPr lang="de-DE"/>
          </a:p>
        </p:txBody>
      </p:sp>
    </p:spTree>
    <p:extLst>
      <p:ext uri="{BB962C8B-B14F-4D97-AF65-F5344CB8AC3E}">
        <p14:creationId xmlns:p14="http://schemas.microsoft.com/office/powerpoint/2010/main" val="3350327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Azure Linux VMs are not supported for in-portal onboarding, though they may appear in the list below. Azure Classic VMs will not appear in the list below but can be </a:t>
            </a:r>
            <a:r>
              <a:rPr lang="en-US" sz="1200" b="0" i="0" kern="1200" dirty="0" err="1" smtClean="0">
                <a:solidFill>
                  <a:schemeClr val="tx1"/>
                </a:solidFill>
                <a:effectLst/>
                <a:latin typeface="Arial" charset="0"/>
                <a:ea typeface="+mn-ea"/>
                <a:cs typeface="+mn-cs"/>
              </a:rPr>
              <a:t>onboarded</a:t>
            </a:r>
            <a:r>
              <a:rPr lang="en-US" sz="1200" b="0" i="0" kern="1200" dirty="0" smtClean="0">
                <a:solidFill>
                  <a:schemeClr val="tx1"/>
                </a:solidFill>
                <a:effectLst/>
                <a:latin typeface="Arial" charset="0"/>
                <a:ea typeface="+mn-ea"/>
                <a:cs typeface="+mn-cs"/>
              </a:rPr>
              <a:t> using the Azure Classic VMs experience, via All settings -&gt; Extensions -&gt; Add -&gt; Azure Automation DSC.</a:t>
            </a: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Azure Automation DSC brings the same management layer to PowerShell Desired State Configuration as Azure Automation offers for PowerShell Workflows today.</a:t>
            </a:r>
          </a:p>
          <a:p>
            <a:r>
              <a:rPr lang="en-US" sz="1200" b="0" i="0" kern="1200" dirty="0" smtClean="0">
                <a:solidFill>
                  <a:schemeClr val="tx1"/>
                </a:solidFill>
                <a:effectLst/>
                <a:latin typeface="Arial" charset="0"/>
                <a:ea typeface="+mn-ea"/>
                <a:cs typeface="+mn-cs"/>
              </a:rPr>
              <a:t>Azure Automation DSC allows you to author and manage PowerShell Desired State Configurations, import DSC Resources, and generate DSC Node Configurations (MOF documents), all in the cloud. These DSC items will be placed on the Azure Automation DSC pull server so that target nodes in the cloud or on-premises can pick them up, automatically conform to the desired state they specify, and report back on their compliance with the desired state to Azure Automation.</a:t>
            </a:r>
          </a:p>
          <a:p>
            <a:r>
              <a:rPr lang="en-US" sz="1200" b="0" i="0" kern="1200" dirty="0" smtClean="0">
                <a:solidFill>
                  <a:schemeClr val="tx1"/>
                </a:solidFill>
                <a:effectLst/>
                <a:latin typeface="Arial" charset="0"/>
                <a:ea typeface="+mn-ea"/>
                <a:cs typeface="+mn-cs"/>
              </a:rPr>
              <a:t>Adding the Azure Automation DSC extension to your Azure VM will automatically onboard the VM for configuration management using Azure Automation DSC.</a:t>
            </a:r>
          </a:p>
          <a:p>
            <a:endParaRPr lang="en-US"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8</a:t>
            </a:fld>
            <a:endParaRPr lang="de-DE"/>
          </a:p>
        </p:txBody>
      </p:sp>
    </p:spTree>
    <p:extLst>
      <p:ext uri="{BB962C8B-B14F-4D97-AF65-F5344CB8AC3E}">
        <p14:creationId xmlns:p14="http://schemas.microsoft.com/office/powerpoint/2010/main" val="31164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baseline="0" dirty="0" smtClean="0"/>
              <a:t>Onboarding a Linux node. Use </a:t>
            </a:r>
            <a:r>
              <a:rPr lang="en-US" baseline="0" dirty="0" err="1" smtClean="0"/>
              <a:t>DSCForLinux</a:t>
            </a:r>
            <a:r>
              <a:rPr lang="en-US" baseline="0" dirty="0" smtClean="0"/>
              <a:t> extension (Azure Stack)</a:t>
            </a:r>
          </a:p>
          <a:p>
            <a:pPr marL="228600" indent="-228600">
              <a:buAutoNum type="arabicPeriod"/>
            </a:pPr>
            <a:r>
              <a:rPr lang="en-US" baseline="0" dirty="0" smtClean="0"/>
              <a:t>Manual </a:t>
            </a:r>
            <a:r>
              <a:rPr lang="en-US" baseline="0" dirty="0" smtClean="0"/>
              <a:t>onboarding using downloaded </a:t>
            </a:r>
            <a:r>
              <a:rPr lang="en-US" baseline="0" dirty="0" err="1" smtClean="0"/>
              <a:t>meta.mof</a:t>
            </a:r>
            <a:r>
              <a:rPr lang="en-US" baseline="0" dirty="0" smtClean="0"/>
              <a:t> / self-generated </a:t>
            </a:r>
            <a:r>
              <a:rPr lang="en-US" baseline="0" dirty="0" err="1" smtClean="0"/>
              <a:t>meta.mof</a:t>
            </a:r>
            <a:r>
              <a:rPr lang="en-US" baseline="0" dirty="0" smtClean="0"/>
              <a:t> (Local Hyper-V, Win2012R2 WMF5 RTM</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9</a:t>
            </a:fld>
            <a:endParaRPr lang="de-DE"/>
          </a:p>
        </p:txBody>
      </p:sp>
    </p:spTree>
    <p:extLst>
      <p:ext uri="{BB962C8B-B14F-4D97-AF65-F5344CB8AC3E}">
        <p14:creationId xmlns:p14="http://schemas.microsoft.com/office/powerpoint/2010/main" val="113546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a:defRPr/>
            </a:pPr>
            <a:fld id="{0C6D6275-D5B4-459A-B2A3-212CA60D2300}" type="slidenum">
              <a:rPr lang="de-DE" smtClean="0"/>
              <a:pPr>
                <a:defRPr/>
              </a:pPr>
              <a:t>10</a:t>
            </a:fld>
            <a:endParaRPr lang="de-DE"/>
          </a:p>
        </p:txBody>
      </p:sp>
    </p:spTree>
    <p:extLst>
      <p:ext uri="{BB962C8B-B14F-4D97-AF65-F5344CB8AC3E}">
        <p14:creationId xmlns:p14="http://schemas.microsoft.com/office/powerpoint/2010/main" val="137613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412776"/>
            <a:ext cx="7772400" cy="930027"/>
          </a:xfrm>
          <a:prstGeom prst="rect">
            <a:avLst/>
          </a:prstGeom>
        </p:spPr>
        <p:txBody>
          <a:bodyPr anchor="ctr"/>
          <a:lstStyle>
            <a:lvl1pPr algn="ctr">
              <a:defRPr sz="4400"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smtClean="0"/>
              <a:t>Presentation</a:t>
            </a:r>
            <a:r>
              <a:rPr lang="de-DE" dirty="0" smtClean="0"/>
              <a:t> Title</a:t>
            </a:r>
            <a:endParaRPr lang="de-DE" dirty="0"/>
          </a:p>
        </p:txBody>
      </p:sp>
      <p:sp>
        <p:nvSpPr>
          <p:cNvPr id="3" name="Textplatzhalter 2"/>
          <p:cNvSpPr>
            <a:spLocks noGrp="1"/>
          </p:cNvSpPr>
          <p:nvPr>
            <p:ph type="body" idx="1" hasCustomPrompt="1"/>
          </p:nvPr>
        </p:nvSpPr>
        <p:spPr>
          <a:xfrm>
            <a:off x="674440" y="6093296"/>
            <a:ext cx="4617640" cy="564083"/>
          </a:xfrm>
        </p:spPr>
        <p:txBody>
          <a:bodyPr anchor="t"/>
          <a:lstStyle>
            <a:lvl1pPr marL="0" indent="0" algn="l">
              <a:buNone/>
              <a:defRPr sz="2000"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err="1" smtClean="0"/>
              <a:t>Presenter</a:t>
            </a:r>
            <a:r>
              <a:rPr lang="de-DE" dirty="0" smtClean="0"/>
              <a:t> Name</a:t>
            </a:r>
          </a:p>
        </p:txBody>
      </p:sp>
      <p:sp>
        <p:nvSpPr>
          <p:cNvPr id="7" name="Textplatzhalter 6"/>
          <p:cNvSpPr>
            <a:spLocks noGrp="1"/>
          </p:cNvSpPr>
          <p:nvPr>
            <p:ph type="body" sz="quarter" idx="10" hasCustomPrompt="1"/>
          </p:nvPr>
        </p:nvSpPr>
        <p:spPr>
          <a:xfrm>
            <a:off x="684213" y="2781300"/>
            <a:ext cx="7772400" cy="935038"/>
          </a:xfrm>
        </p:spPr>
        <p:txBody>
          <a:bodyPr/>
          <a:lstStyle>
            <a:lvl1pPr marL="0" indent="0" algn="ctr">
              <a:buNone/>
              <a:defRPr baseline="0"/>
            </a:lvl1pPr>
          </a:lstStyle>
          <a:p>
            <a:pPr lvl="0"/>
            <a:r>
              <a:rPr lang="de-DE" dirty="0" err="1" smtClean="0"/>
              <a:t>Presentation</a:t>
            </a:r>
            <a:r>
              <a:rPr lang="de-DE" dirty="0" smtClean="0"/>
              <a:t> </a:t>
            </a:r>
            <a:r>
              <a:rPr lang="de-DE" dirty="0" err="1" smtClean="0"/>
              <a:t>Subtitle</a:t>
            </a:r>
            <a:endParaRPr lang="de-DE" dirty="0"/>
          </a:p>
        </p:txBody>
      </p:sp>
    </p:spTree>
    <p:extLst>
      <p:ext uri="{BB962C8B-B14F-4D97-AF65-F5344CB8AC3E}">
        <p14:creationId xmlns:p14="http://schemas.microsoft.com/office/powerpoint/2010/main" val="1945665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Zwischentitel">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rgbClr val="FFC000"/>
          </a:solidFill>
          <a:effectLst>
            <a:outerShdw blurRad="50800" dist="38100" dir="2700000" algn="tl" rotWithShape="0">
              <a:prstClr val="black">
                <a:alpha val="40000"/>
              </a:prstClr>
            </a:outerShdw>
          </a:effectLst>
        </p:spPr>
        <p:txBody>
          <a:bodyPr anchor="ctr"/>
          <a:lstStyle>
            <a:lvl1pPr algn="ctr">
              <a:defRPr sz="3600" b="1" cap="none" baseline="0">
                <a:solidFill>
                  <a:schemeClr val="bg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3568" y="4509120"/>
            <a:ext cx="7772400" cy="1500187"/>
          </a:xfrm>
        </p:spPr>
        <p:txBody>
          <a:bodyPr anchor="t"/>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Tree>
    <p:extLst>
      <p:ext uri="{BB962C8B-B14F-4D97-AF65-F5344CB8AC3E}">
        <p14:creationId xmlns:p14="http://schemas.microsoft.com/office/powerpoint/2010/main" val="36263689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2" name="Titel 1"/>
          <p:cNvSpPr>
            <a:spLocks noGrp="1"/>
          </p:cNvSpPr>
          <p:nvPr>
            <p:ph type="title"/>
          </p:nvPr>
        </p:nvSpPr>
        <p:spPr>
          <a:xfrm>
            <a:off x="611560" y="2498973"/>
            <a:ext cx="7772400" cy="1362075"/>
          </a:xfrm>
          <a:prstGeom prst="rect">
            <a:avLst/>
          </a:prstGeom>
          <a:solidFill>
            <a:schemeClr val="bg1"/>
          </a:solidFill>
          <a:ln w="76200">
            <a:noFill/>
          </a:ln>
          <a:effectLst>
            <a:outerShdw blurRad="228600" dist="101600" dir="2700000" sx="103000" sy="103000" algn="tl" rotWithShape="0">
              <a:prstClr val="black">
                <a:alpha val="40000"/>
              </a:prstClr>
            </a:outerShdw>
          </a:effectLst>
        </p:spPr>
        <p:txBody>
          <a:bodyPr anchor="ctr"/>
          <a:lstStyle>
            <a:lvl1pPr algn="ctr">
              <a:defRPr sz="4000" b="1" cap="none" baseline="0">
                <a:solidFill>
                  <a:schemeClr val="tx1"/>
                </a:solidFill>
                <a:effectLst>
                  <a:outerShdw blurRad="50800" dist="38100" dir="2700000" algn="tl" rotWithShape="0">
                    <a:prstClr val="black">
                      <a:alpha val="40000"/>
                    </a:prstClr>
                  </a:outerShdw>
                </a:effectLst>
                <a:latin typeface="Ubuntu Mono" panose="020B0509030602030204" pitchFamily="49" charset="0"/>
              </a:defRPr>
            </a:lvl1p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3568" y="4509120"/>
            <a:ext cx="7772400" cy="1500187"/>
          </a:xfrm>
        </p:spPr>
        <p:txBody>
          <a:bodyPr/>
          <a:lstStyle>
            <a:lvl1pPr marL="0" indent="0" algn="ctr">
              <a:buNone/>
              <a:defRPr sz="2000">
                <a:effectLst>
                  <a:outerShdw blurRad="50800" dist="38100" dir="2700000" algn="tl" rotWithShape="0">
                    <a:prstClr val="black">
                      <a:alpha val="40000"/>
                    </a:prstClr>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 bearbeiten</a:t>
            </a:r>
          </a:p>
        </p:txBody>
      </p:sp>
    </p:spTree>
    <p:extLst>
      <p:ext uri="{BB962C8B-B14F-4D97-AF65-F5344CB8AC3E}">
        <p14:creationId xmlns:p14="http://schemas.microsoft.com/office/powerpoint/2010/main" val="2057767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sole Standard">
    <p:spTree>
      <p:nvGrpSpPr>
        <p:cNvPr id="1" name=""/>
        <p:cNvGrpSpPr/>
        <p:nvPr/>
      </p:nvGrpSpPr>
      <p:grpSpPr>
        <a:xfrm>
          <a:off x="0" y="0"/>
          <a:ext cx="0" cy="0"/>
          <a:chOff x="0" y="0"/>
          <a:chExt cx="0" cy="0"/>
        </a:xfrm>
      </p:grpSpPr>
      <p:sp>
        <p:nvSpPr>
          <p:cNvPr id="3" name="Inhaltsplatzhalter 2"/>
          <p:cNvSpPr>
            <a:spLocks noGrp="1"/>
          </p:cNvSpPr>
          <p:nvPr>
            <p:ph idx="1"/>
          </p:nvPr>
        </p:nvSpPr>
        <p:spPr>
          <a:xfrm>
            <a:off x="251520" y="1916832"/>
            <a:ext cx="8640960" cy="4392488"/>
          </a:xfrm>
        </p:spPr>
        <p:txBody>
          <a:bodyPr/>
          <a:lstStyle>
            <a:lvl1pPr>
              <a:tabLst>
                <a:tab pos="355600" algn="l"/>
                <a:tab pos="723900" algn="l"/>
                <a:tab pos="1168400" algn="l"/>
                <a:tab pos="1612900" algn="l"/>
                <a:tab pos="2057400" algn="l"/>
              </a:tabLst>
              <a:defRPr sz="2800">
                <a:effectLst>
                  <a:outerShdw blurRad="50800" dist="38100" dir="2700000" algn="tl" rotWithShape="0">
                    <a:prstClr val="black">
                      <a:alpha val="40000"/>
                    </a:prstClr>
                  </a:outerShdw>
                </a:effectLst>
              </a:defRPr>
            </a:lvl1pPr>
            <a:lvl2pPr marL="742950" indent="-285750" defTabSz="444500">
              <a:buFont typeface="Arial" pitchFamily="34" charset="0"/>
              <a:buChar char="•"/>
              <a:tabLst>
                <a:tab pos="355600" algn="l"/>
                <a:tab pos="762000" algn="l"/>
                <a:tab pos="1168400" algn="l"/>
                <a:tab pos="1612900" algn="l"/>
                <a:tab pos="2057400" algn="l"/>
              </a:tabLst>
              <a:defRPr sz="2400">
                <a:effectLst>
                  <a:outerShdw blurRad="50800" dist="38100" dir="2700000" algn="tl" rotWithShape="0">
                    <a:prstClr val="black">
                      <a:alpha val="40000"/>
                    </a:prstClr>
                  </a:outerShdw>
                </a:effectLst>
              </a:defRPr>
            </a:lvl2pPr>
            <a:lvl3pPr marL="11430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3pPr>
            <a:lvl4pPr marL="16002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4pPr>
            <a:lvl5pPr marL="2057400" indent="-228600">
              <a:buFont typeface="Arial" pitchFamily="34" charset="0"/>
              <a:buChar char="•"/>
              <a:tabLst>
                <a:tab pos="355600" algn="l"/>
                <a:tab pos="723900" algn="l"/>
                <a:tab pos="1168400" algn="l"/>
                <a:tab pos="1612900" algn="l"/>
                <a:tab pos="2057400" algn="l"/>
              </a:tabLst>
              <a:defRPr sz="2400">
                <a:effectLst>
                  <a:outerShdw blurRad="50800" dist="38100" dir="2700000" algn="tl" rotWithShape="0">
                    <a:prstClr val="black">
                      <a:alpha val="40000"/>
                    </a:prstClr>
                  </a:outerShdw>
                </a:effectLs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smtClean="0"/>
              <a:t>Slide Headline</a:t>
            </a:r>
            <a:endParaRPr lang="de-DE" dirty="0"/>
          </a:p>
        </p:txBody>
      </p:sp>
    </p:spTree>
    <p:extLst>
      <p:ext uri="{BB962C8B-B14F-4D97-AF65-F5344CB8AC3E}">
        <p14:creationId xmlns:p14="http://schemas.microsoft.com/office/powerpoint/2010/main" val="2458965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4644008" y="1844824"/>
            <a:ext cx="4248472" cy="4464496"/>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smtClean="0"/>
              <a:t>Slide Headline</a:t>
            </a:r>
            <a:endParaRPr lang="de-DE" dirty="0"/>
          </a:p>
        </p:txBody>
      </p:sp>
    </p:spTree>
    <p:extLst>
      <p:ext uri="{BB962C8B-B14F-4D97-AF65-F5344CB8AC3E}">
        <p14:creationId xmlns:p14="http://schemas.microsoft.com/office/powerpoint/2010/main" val="2256678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1916832"/>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251520" y="4149080"/>
            <a:ext cx="8640960" cy="2160240"/>
          </a:xfrm>
        </p:spPr>
        <p:txBody>
          <a:bodyPr/>
          <a:lstStyle>
            <a:lvl1pPr>
              <a:defRPr sz="2800">
                <a:effectLst>
                  <a:outerShdw blurRad="50800" dist="38100" dir="2700000" algn="tl" rotWithShape="0">
                    <a:prstClr val="black">
                      <a:alpha val="40000"/>
                    </a:prstClr>
                  </a:outerShdw>
                </a:effectLst>
              </a:defRPr>
            </a:lvl1pPr>
            <a:lvl2pPr marL="742950" indent="-285750">
              <a:buFont typeface="Arial" pitchFamily="34" charset="0"/>
              <a:buChar char="•"/>
              <a:defRPr sz="2400">
                <a:effectLst>
                  <a:outerShdw blurRad="50800" dist="38100" dir="2700000" algn="tl" rotWithShape="0">
                    <a:prstClr val="black">
                      <a:alpha val="40000"/>
                    </a:prstClr>
                  </a:outerShdw>
                </a:effectLst>
              </a:defRPr>
            </a:lvl2pPr>
            <a:lvl3pPr marL="1143000" indent="-228600">
              <a:buFont typeface="Arial" pitchFamily="34" charset="0"/>
              <a:buChar char="•"/>
              <a:defRPr sz="2000">
                <a:effectLst>
                  <a:outerShdw blurRad="50800" dist="38100" dir="2700000" algn="tl" rotWithShape="0">
                    <a:prstClr val="black">
                      <a:alpha val="40000"/>
                    </a:prstClr>
                  </a:outerShdw>
                </a:effectLst>
              </a:defRPr>
            </a:lvl3pPr>
            <a:lvl4pPr marL="1600200" indent="-228600">
              <a:buFont typeface="Arial" pitchFamily="34" charset="0"/>
              <a:buChar char="•"/>
              <a:defRPr sz="1800">
                <a:effectLst>
                  <a:outerShdw blurRad="50800" dist="38100" dir="2700000" algn="tl" rotWithShape="0">
                    <a:prstClr val="black">
                      <a:alpha val="40000"/>
                    </a:prstClr>
                  </a:outerShdw>
                </a:effectLst>
              </a:defRPr>
            </a:lvl4pPr>
            <a:lvl5pPr marL="2057400" indent="-228600">
              <a:buFont typeface="Arial" pitchFamily="34" charset="0"/>
              <a:buChar char="•"/>
              <a:defRPr sz="1800">
                <a:effectLst>
                  <a:outerShdw blurRad="50800" dist="38100" dir="2700000" algn="tl" rotWithShape="0">
                    <a:prstClr val="black">
                      <a:alpha val="40000"/>
                    </a:prstClr>
                  </a:outerShdw>
                </a:effectLst>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smtClean="0"/>
              <a:t>Slide Headline</a:t>
            </a:r>
            <a:endParaRPr lang="de-DE" dirty="0"/>
          </a:p>
        </p:txBody>
      </p:sp>
    </p:spTree>
    <p:extLst>
      <p:ext uri="{BB962C8B-B14F-4D97-AF65-F5344CB8AC3E}">
        <p14:creationId xmlns:p14="http://schemas.microsoft.com/office/powerpoint/2010/main" val="28077311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Code">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0" y="476672"/>
            <a:ext cx="9144000" cy="792088"/>
          </a:xfrm>
          <a:prstGeom prst="rect">
            <a:avLst/>
          </a:prstGeom>
          <a:solidFill>
            <a:srgbClr val="008080"/>
          </a:solidFill>
        </p:spPr>
        <p:txBody>
          <a:bodyPr lIns="360000" anchor="ctr"/>
          <a:lstStyle>
            <a:lvl1pPr algn="l">
              <a:defRPr sz="3600" b="0">
                <a:solidFill>
                  <a:srgbClr val="FFFF00"/>
                </a:solidFill>
                <a:effectLst>
                  <a:outerShdw blurRad="50800" dist="38100" dir="2700000" algn="tl" rotWithShape="0">
                    <a:prstClr val="black">
                      <a:alpha val="40000"/>
                    </a:prstClr>
                  </a:outerShdw>
                </a:effectLst>
                <a:latin typeface="Ubuntu Mono" panose="020B0509030602030204" pitchFamily="49" charset="0"/>
                <a:cs typeface="Ubuntu Mono" panose="020B0509030602030204" pitchFamily="49" charset="0"/>
              </a:defRPr>
            </a:lvl1pPr>
          </a:lstStyle>
          <a:p>
            <a:r>
              <a:rPr lang="de-DE" dirty="0" smtClean="0"/>
              <a:t>Slide Headline</a:t>
            </a:r>
            <a:endParaRPr lang="de-DE" dirty="0"/>
          </a:p>
        </p:txBody>
      </p:sp>
    </p:spTree>
    <p:extLst>
      <p:ext uri="{BB962C8B-B14F-4D97-AF65-F5344CB8AC3E}">
        <p14:creationId xmlns:p14="http://schemas.microsoft.com/office/powerpoint/2010/main" val="39432032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werShell Code">
    <p:spTree>
      <p:nvGrpSpPr>
        <p:cNvPr id="1" name=""/>
        <p:cNvGrpSpPr/>
        <p:nvPr/>
      </p:nvGrpSpPr>
      <p:grpSpPr>
        <a:xfrm>
          <a:off x="0" y="0"/>
          <a:ext cx="0" cy="0"/>
          <a:chOff x="0" y="0"/>
          <a:chExt cx="0" cy="0"/>
        </a:xfrm>
      </p:grpSpPr>
      <p:sp>
        <p:nvSpPr>
          <p:cNvPr id="7" name="Text Placeholder 2"/>
          <p:cNvSpPr>
            <a:spLocks noGrp="1"/>
          </p:cNvSpPr>
          <p:nvPr>
            <p:ph idx="1"/>
          </p:nvPr>
        </p:nvSpPr>
        <p:spPr>
          <a:xfrm>
            <a:off x="0" y="908720"/>
            <a:ext cx="8892480" cy="56886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33594537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528" y="1700808"/>
            <a:ext cx="8229600" cy="2088232"/>
          </a:xfrm>
          <a:prstGeom prst="rect">
            <a:avLst/>
          </a:prstGeom>
        </p:spPr>
        <p:txBody>
          <a:bodyPr/>
          <a:lstStyle>
            <a:lvl1pPr>
              <a:defRPr sz="12000" b="1">
                <a:solidFill>
                  <a:srgbClr val="011F51"/>
                </a:solidFill>
                <a:effectLst>
                  <a:outerShdw blurRad="127000" dist="76200" dir="2700000" sx="104000" sy="104000" algn="tl" rotWithShape="0">
                    <a:prstClr val="black">
                      <a:alpha val="40000"/>
                    </a:prstClr>
                  </a:outerShdw>
                </a:effectLst>
                <a:latin typeface="Ubuntu Mono" panose="020B0509030602030204" pitchFamily="49" charset="0"/>
              </a:defRPr>
            </a:lvl1pPr>
          </a:lstStyle>
          <a:p>
            <a:r>
              <a:rPr lang="en-US" dirty="0" smtClean="0"/>
              <a:t>Demo</a:t>
            </a:r>
            <a:endParaRPr lang="de-DE" dirty="0"/>
          </a:p>
        </p:txBody>
      </p:sp>
      <p:sp>
        <p:nvSpPr>
          <p:cNvPr id="4" name="Textplatzhalter 3"/>
          <p:cNvSpPr>
            <a:spLocks noGrp="1"/>
          </p:cNvSpPr>
          <p:nvPr>
            <p:ph type="body" sz="quarter" idx="10" hasCustomPrompt="1"/>
          </p:nvPr>
        </p:nvSpPr>
        <p:spPr>
          <a:xfrm>
            <a:off x="323850" y="4221087"/>
            <a:ext cx="8208963" cy="2160241"/>
          </a:xfrm>
        </p:spPr>
        <p:txBody>
          <a:bodyPr/>
          <a:lstStyle>
            <a:lvl1pPr algn="ctr">
              <a:defRPr baseline="0">
                <a:solidFill>
                  <a:srgbClr val="17175D"/>
                </a:solidFill>
              </a:defRPr>
            </a:lvl1pPr>
          </a:lstStyle>
          <a:p>
            <a:pPr lvl="0"/>
            <a:r>
              <a:rPr lang="en-US" dirty="0" smtClean="0"/>
              <a:t>Description of demo</a:t>
            </a:r>
            <a:endParaRPr lang="de-DE" dirty="0"/>
          </a:p>
        </p:txBody>
      </p:sp>
    </p:spTree>
    <p:extLst>
      <p:ext uri="{BB962C8B-B14F-4D97-AF65-F5344CB8AC3E}">
        <p14:creationId xmlns:p14="http://schemas.microsoft.com/office/powerpoint/2010/main" val="256960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7000">
              <a:srgbClr val="23238D"/>
            </a:gs>
            <a:gs pos="100000">
              <a:srgbClr val="011F51"/>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2" name="Rechteck 21"/>
          <p:cNvSpPr/>
          <p:nvPr userDrawn="1"/>
        </p:nvSpPr>
        <p:spPr bwMode="auto">
          <a:xfrm>
            <a:off x="0" y="6000750"/>
            <a:ext cx="9144000" cy="857250"/>
          </a:xfrm>
          <a:prstGeom prst="rect">
            <a:avLst/>
          </a:prstGeom>
          <a:noFill/>
          <a:ln w="9525" cap="flat" cmpd="sng" algn="ctr">
            <a:noFill/>
            <a:prstDash val="solid"/>
            <a:round/>
            <a:headEnd type="none" w="med" len="med"/>
            <a:tailEnd type="none" w="med" len="med"/>
          </a:ln>
          <a:effectLst/>
        </p:spPr>
        <p:txBody>
          <a:bodyPr/>
          <a:lstStyle/>
          <a:p>
            <a:pPr>
              <a:defRPr/>
            </a:pPr>
            <a:endParaRPr lang="de-DE"/>
          </a:p>
        </p:txBody>
      </p:sp>
      <p:sp>
        <p:nvSpPr>
          <p:cNvPr id="126980" name="Text Box 4"/>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sp>
        <p:nvSpPr>
          <p:cNvPr id="126983" name="Rectangle 7"/>
          <p:cNvSpPr>
            <a:spLocks noChangeArrowheads="1"/>
          </p:cNvSpPr>
          <p:nvPr/>
        </p:nvSpPr>
        <p:spPr bwMode="auto">
          <a:xfrm>
            <a:off x="533400" y="76200"/>
            <a:ext cx="1905000" cy="457200"/>
          </a:xfrm>
          <a:prstGeom prst="rect">
            <a:avLst/>
          </a:prstGeom>
          <a:noFill/>
          <a:ln w="9525">
            <a:noFill/>
            <a:miter lim="800000"/>
            <a:headEnd/>
            <a:tailEnd/>
          </a:ln>
          <a:effectLst/>
        </p:spPr>
        <p:txBody>
          <a:bodyPr/>
          <a:lstStyle/>
          <a:p>
            <a:pPr eaLnBrk="0" hangingPunct="0">
              <a:defRPr/>
            </a:pPr>
            <a:endParaRPr lang="de-DE" sz="1200" i="1">
              <a:solidFill>
                <a:schemeClr val="tx1"/>
              </a:solidFill>
              <a:effectLst/>
            </a:endParaRPr>
          </a:p>
        </p:txBody>
      </p:sp>
      <p:sp>
        <p:nvSpPr>
          <p:cNvPr id="2055" name="Rectangle 10"/>
          <p:cNvSpPr>
            <a:spLocks noGrp="1" noChangeArrowheads="1"/>
          </p:cNvSpPr>
          <p:nvPr>
            <p:ph type="body" idx="1"/>
          </p:nvPr>
        </p:nvSpPr>
        <p:spPr bwMode="auto">
          <a:xfrm>
            <a:off x="220663" y="1268760"/>
            <a:ext cx="8694737" cy="442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26989" name="Text Box 13"/>
          <p:cNvSpPr txBox="1">
            <a:spLocks noChangeArrowheads="1"/>
          </p:cNvSpPr>
          <p:nvPr/>
        </p:nvSpPr>
        <p:spPr bwMode="auto">
          <a:xfrm>
            <a:off x="2362200" y="381000"/>
            <a:ext cx="5638800" cy="457200"/>
          </a:xfrm>
          <a:prstGeom prst="rect">
            <a:avLst/>
          </a:prstGeom>
          <a:noFill/>
          <a:ln w="9525">
            <a:noFill/>
            <a:miter lim="800000"/>
            <a:headEnd/>
            <a:tailEnd/>
          </a:ln>
          <a:effectLst/>
        </p:spPr>
        <p:txBody>
          <a:bodyPr>
            <a:spAutoFit/>
          </a:bodyPr>
          <a:lstStyle/>
          <a:p>
            <a:pPr eaLnBrk="0" hangingPunct="0">
              <a:spcBef>
                <a:spcPct val="50000"/>
              </a:spcBef>
              <a:defRPr/>
            </a:pPr>
            <a:endParaRPr lang="de-DE" sz="2400">
              <a:solidFill>
                <a:schemeClr val="tx1"/>
              </a:solidFill>
              <a:effectLst/>
            </a:endParaRPr>
          </a:p>
        </p:txBody>
      </p:sp>
      <p:pic>
        <p:nvPicPr>
          <p:cNvPr id="6" name="Grafik 5"/>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476940" y="6035434"/>
            <a:ext cx="3459487" cy="691897"/>
          </a:xfrm>
          <a:prstGeom prst="rect">
            <a:avLst/>
          </a:prstGeom>
        </p:spPr>
      </p:pic>
    </p:spTree>
  </p:cSld>
  <p:clrMap bg1="lt1" tx1="dk1" bg2="lt2" tx2="dk2" accent1="accent1" accent2="accent2" accent3="accent3" accent4="accent4" accent5="accent5" accent6="accent6" hlink="hlink" folHlink="folHlink"/>
  <p:sldLayoutIdLst>
    <p:sldLayoutId id="2147483802" r:id="rId1"/>
    <p:sldLayoutId id="2147483804" r:id="rId2"/>
    <p:sldLayoutId id="2147483807" r:id="rId3"/>
    <p:sldLayoutId id="2147483803" r:id="rId4"/>
    <p:sldLayoutId id="2147483801" r:id="rId5"/>
    <p:sldLayoutId id="2147483808" r:id="rId6"/>
    <p:sldLayoutId id="2147483799" r:id="rId7"/>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ahoma" pitchFamily="34" charset="0"/>
        </a:defRPr>
      </a:lvl2pPr>
      <a:lvl3pPr algn="ctr" rtl="0" eaLnBrk="0" fontAlgn="base" hangingPunct="0">
        <a:spcBef>
          <a:spcPct val="0"/>
        </a:spcBef>
        <a:spcAft>
          <a:spcPct val="0"/>
        </a:spcAft>
        <a:defRPr sz="2800">
          <a:solidFill>
            <a:schemeClr val="tx2"/>
          </a:solidFill>
          <a:latin typeface="Tahoma" pitchFamily="34" charset="0"/>
        </a:defRPr>
      </a:lvl3pPr>
      <a:lvl4pPr algn="ctr" rtl="0" eaLnBrk="0" fontAlgn="base" hangingPunct="0">
        <a:spcBef>
          <a:spcPct val="0"/>
        </a:spcBef>
        <a:spcAft>
          <a:spcPct val="0"/>
        </a:spcAft>
        <a:defRPr sz="2800">
          <a:solidFill>
            <a:schemeClr val="tx2"/>
          </a:solidFill>
          <a:latin typeface="Tahoma" pitchFamily="34" charset="0"/>
        </a:defRPr>
      </a:lvl4pPr>
      <a:lvl5pPr algn="ctr" rtl="0" eaLnBrk="0" fontAlgn="base" hangingPunct="0">
        <a:spcBef>
          <a:spcPct val="0"/>
        </a:spcBef>
        <a:spcAft>
          <a:spcPct val="0"/>
        </a:spcAft>
        <a:defRPr sz="2800">
          <a:solidFill>
            <a:schemeClr val="tx2"/>
          </a:solidFill>
          <a:latin typeface="Tahoma" pitchFamily="34" charset="0"/>
        </a:defRPr>
      </a:lvl5pPr>
      <a:lvl6pPr marL="457200" algn="ctr" rtl="0" eaLnBrk="1" fontAlgn="base" hangingPunct="1">
        <a:spcBef>
          <a:spcPct val="0"/>
        </a:spcBef>
        <a:spcAft>
          <a:spcPct val="0"/>
        </a:spcAft>
        <a:defRPr sz="2800">
          <a:solidFill>
            <a:schemeClr val="tx2"/>
          </a:solidFill>
          <a:latin typeface="Tahoma" pitchFamily="34" charset="0"/>
        </a:defRPr>
      </a:lvl6pPr>
      <a:lvl7pPr marL="914400" algn="ctr" rtl="0" eaLnBrk="1" fontAlgn="base" hangingPunct="1">
        <a:spcBef>
          <a:spcPct val="0"/>
        </a:spcBef>
        <a:spcAft>
          <a:spcPct val="0"/>
        </a:spcAft>
        <a:defRPr sz="2800">
          <a:solidFill>
            <a:schemeClr val="tx2"/>
          </a:solidFill>
          <a:latin typeface="Tahoma" pitchFamily="34" charset="0"/>
        </a:defRPr>
      </a:lvl7pPr>
      <a:lvl8pPr marL="1371600" algn="ctr" rtl="0" eaLnBrk="1" fontAlgn="base" hangingPunct="1">
        <a:spcBef>
          <a:spcPct val="0"/>
        </a:spcBef>
        <a:spcAft>
          <a:spcPct val="0"/>
        </a:spcAft>
        <a:defRPr sz="2800">
          <a:solidFill>
            <a:schemeClr val="tx2"/>
          </a:solidFill>
          <a:latin typeface="Tahoma" pitchFamily="34" charset="0"/>
        </a:defRPr>
      </a:lvl8pPr>
      <a:lvl9pPr marL="1828800" algn="ctr" rtl="0" eaLnBrk="1" fontAlgn="base" hangingPunct="1">
        <a:spcBef>
          <a:spcPct val="0"/>
        </a:spcBef>
        <a:spcAft>
          <a:spcPct val="0"/>
        </a:spcAft>
        <a:defRPr sz="28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bg1"/>
          </a:solidFill>
          <a:latin typeface="Ubuntu Mono" panose="020B0509030602030204" pitchFamily="49" charset="0"/>
          <a:ea typeface="Roboto" panose="02000000000000000000" pitchFamily="2" charset="0"/>
          <a:cs typeface="+mn-cs"/>
        </a:defRPr>
      </a:lvl1pPr>
      <a:lvl2pPr marL="742950" indent="-28575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2pPr>
      <a:lvl3pPr marL="11430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3pPr>
      <a:lvl4pPr marL="16002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4pPr>
      <a:lvl5pPr marL="2057400" indent="-228600" algn="l" rtl="0" eaLnBrk="0" fontAlgn="base" hangingPunct="0">
        <a:spcBef>
          <a:spcPct val="20000"/>
        </a:spcBef>
        <a:spcAft>
          <a:spcPct val="0"/>
        </a:spcAft>
        <a:buChar char="»"/>
        <a:defRPr sz="2000">
          <a:solidFill>
            <a:schemeClr val="bg1"/>
          </a:solidFill>
          <a:latin typeface="Ubuntu Mono" panose="020B0509030602030204" pitchFamily="49" charset="0"/>
          <a:ea typeface="Roboto" panose="02000000000000000000" pitchFamily="2"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44033"/>
          </a:xfrm>
          <a:prstGeom prst="rect">
            <a:avLst/>
          </a:prstGeom>
        </p:spPr>
      </p:pic>
      <p:sp>
        <p:nvSpPr>
          <p:cNvPr id="3" name="Text Placeholder 2"/>
          <p:cNvSpPr>
            <a:spLocks noGrp="1"/>
          </p:cNvSpPr>
          <p:nvPr>
            <p:ph type="body" idx="1"/>
          </p:nvPr>
        </p:nvSpPr>
        <p:spPr>
          <a:xfrm>
            <a:off x="0" y="980728"/>
            <a:ext cx="8892480" cy="56166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5" name="Grafik 4"/>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660233" y="6093296"/>
            <a:ext cx="2019326" cy="403865"/>
          </a:xfrm>
          <a:prstGeom prst="rect">
            <a:avLst/>
          </a:prstGeom>
        </p:spPr>
      </p:pic>
    </p:spTree>
    <p:extLst>
      <p:ext uri="{BB962C8B-B14F-4D97-AF65-F5344CB8AC3E}">
        <p14:creationId xmlns:p14="http://schemas.microsoft.com/office/powerpoint/2010/main" val="3181643712"/>
      </p:ext>
    </p:extLst>
  </p:cSld>
  <p:clrMap bg1="lt1" tx1="dk1" bg2="lt2" tx2="dk2" accent1="accent1" accent2="accent2" accent3="accent3" accent4="accent4" accent5="accent5" accent6="accent6" hlink="hlink" folHlink="folHlink"/>
  <p:sldLayoutIdLst>
    <p:sldLayoutId id="2147483810" r:id="rId1"/>
    <p:sldLayoutId id="2147483811" r:id="rId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000" kern="1200">
          <a:solidFill>
            <a:schemeClr val="tx1"/>
          </a:solidFill>
          <a:latin typeface="Ubuntu Mono" panose="020B0509030602030204" pitchFamily="49" charset="0"/>
          <a:ea typeface="+mn-ea"/>
          <a:cs typeface="Ubuntu Mono" panose="020B0509030602030204" pitchFamily="49"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Mono" panose="020B0509030602030204" pitchFamily="49" charset="0"/>
          <a:ea typeface="+mn-ea"/>
          <a:cs typeface="Ubuntu Mono" panose="020B0509030602030204" pitchFamily="49"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channel9.msdn.com/Niners/bgelen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Azure</a:t>
            </a:r>
            <a:r>
              <a:rPr lang="de-DE" dirty="0" smtClean="0"/>
              <a:t> Automation DSC</a:t>
            </a:r>
            <a:endParaRPr lang="de-DE" dirty="0"/>
          </a:p>
        </p:txBody>
      </p:sp>
      <p:sp>
        <p:nvSpPr>
          <p:cNvPr id="3" name="Textplatzhalter 2"/>
          <p:cNvSpPr>
            <a:spLocks noGrp="1"/>
          </p:cNvSpPr>
          <p:nvPr>
            <p:ph type="body" idx="1"/>
          </p:nvPr>
        </p:nvSpPr>
        <p:spPr/>
        <p:txBody>
          <a:bodyPr/>
          <a:lstStyle/>
          <a:p>
            <a:r>
              <a:rPr lang="de-DE" dirty="0" smtClean="0"/>
              <a:t>Aleksandar Nikoli</a:t>
            </a:r>
            <a:r>
              <a:rPr lang="sr-Latn-RS" dirty="0" smtClean="0"/>
              <a:t>ć</a:t>
            </a:r>
            <a:r>
              <a:rPr lang="de-DE" dirty="0" smtClean="0"/>
              <a:t> &amp; </a:t>
            </a:r>
            <a:r>
              <a:rPr lang="de-DE" dirty="0"/>
              <a:t>Ben </a:t>
            </a:r>
            <a:r>
              <a:rPr lang="de-DE" dirty="0" smtClean="0"/>
              <a:t>Gelens</a:t>
            </a:r>
            <a:endParaRPr lang="de-DE" dirty="0"/>
          </a:p>
        </p:txBody>
      </p:sp>
      <p:sp>
        <p:nvSpPr>
          <p:cNvPr id="4" name="Textplatzhalter 3"/>
          <p:cNvSpPr>
            <a:spLocks noGrp="1"/>
          </p:cNvSpPr>
          <p:nvPr>
            <p:ph type="body" sz="quarter" idx="10"/>
          </p:nvPr>
        </p:nvSpPr>
        <p:spPr/>
        <p:txBody>
          <a:bodyPr/>
          <a:lstStyle/>
          <a:p>
            <a:r>
              <a:rPr lang="de-DE" dirty="0" smtClean="0"/>
              <a:t>Pull-server (</a:t>
            </a:r>
            <a:r>
              <a:rPr lang="de-DE" dirty="0" err="1" smtClean="0"/>
              <a:t>and</a:t>
            </a:r>
            <a:r>
              <a:rPr lang="de-DE" dirty="0" smtClean="0"/>
              <a:t> </a:t>
            </a:r>
            <a:r>
              <a:rPr lang="de-DE" dirty="0" err="1" smtClean="0"/>
              <a:t>more</a:t>
            </a:r>
            <a:r>
              <a:rPr lang="de-DE" dirty="0" smtClean="0"/>
              <a:t>) </a:t>
            </a:r>
            <a:r>
              <a:rPr lang="de-DE" dirty="0" err="1" smtClean="0"/>
              <a:t>as</a:t>
            </a:r>
            <a:r>
              <a:rPr lang="de-DE" dirty="0" smtClean="0"/>
              <a:t> a Service</a:t>
            </a:r>
          </a:p>
        </p:txBody>
      </p:sp>
    </p:spTree>
    <p:extLst>
      <p:ext uri="{BB962C8B-B14F-4D97-AF65-F5344CB8AC3E}">
        <p14:creationId xmlns:p14="http://schemas.microsoft.com/office/powerpoint/2010/main" val="228805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nl-NL" dirty="0"/>
          </a:p>
        </p:txBody>
      </p:sp>
      <p:sp>
        <p:nvSpPr>
          <p:cNvPr id="5" name="Text Placeholder 4"/>
          <p:cNvSpPr>
            <a:spLocks noGrp="1"/>
          </p:cNvSpPr>
          <p:nvPr>
            <p:ph type="body" sz="quarter" idx="10"/>
          </p:nvPr>
        </p:nvSpPr>
        <p:spPr/>
        <p:txBody>
          <a:bodyPr>
            <a:normAutofit/>
          </a:bodyPr>
          <a:lstStyle/>
          <a:p>
            <a:r>
              <a:rPr lang="en-US" sz="3600" dirty="0" smtClean="0"/>
              <a:t>Configuring Hybrid Worker Server</a:t>
            </a:r>
          </a:p>
        </p:txBody>
      </p:sp>
    </p:spTree>
    <p:extLst>
      <p:ext uri="{BB962C8B-B14F-4D97-AF65-F5344CB8AC3E}">
        <p14:creationId xmlns:p14="http://schemas.microsoft.com/office/powerpoint/2010/main" val="17280370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08720"/>
            <a:ext cx="9144000" cy="792088"/>
          </a:xfrm>
          <a:prstGeom prst="rect">
            <a:avLst/>
          </a:prstGeom>
        </p:spPr>
        <p:txBody>
          <a:bodyPr/>
          <a:lstStyle/>
          <a:p>
            <a:r>
              <a:rPr lang="de-DE" dirty="0" smtClean="0"/>
              <a:t>Summary</a:t>
            </a:r>
            <a:endParaRPr lang="de-DE" dirty="0"/>
          </a:p>
        </p:txBody>
      </p:sp>
      <p:sp>
        <p:nvSpPr>
          <p:cNvPr id="3" name="Inhaltsplatzhalter 2"/>
          <p:cNvSpPr>
            <a:spLocks noGrp="1"/>
          </p:cNvSpPr>
          <p:nvPr>
            <p:ph idx="1"/>
          </p:nvPr>
        </p:nvSpPr>
        <p:spPr/>
        <p:txBody>
          <a:bodyPr/>
          <a:lstStyle/>
          <a:p>
            <a:r>
              <a:rPr lang="en-US" dirty="0" smtClean="0"/>
              <a:t>AA DSC makes hybrid heterogeneous configuration management a breeze!</a:t>
            </a:r>
          </a:p>
          <a:p>
            <a:r>
              <a:rPr lang="en-US" dirty="0" smtClean="0"/>
              <a:t>Want to learn more:</a:t>
            </a:r>
          </a:p>
          <a:p>
            <a:pPr lvl="1"/>
            <a:r>
              <a:rPr lang="en-US" dirty="0">
                <a:hlinkClick r:id="rId2"/>
              </a:rPr>
              <a:t>https://</a:t>
            </a:r>
            <a:r>
              <a:rPr lang="en-US" dirty="0" smtClean="0">
                <a:hlinkClick r:id="rId2"/>
              </a:rPr>
              <a:t>channel9.msdn.com/Niners/bgelens</a:t>
            </a:r>
            <a:r>
              <a:rPr lang="en-US" dirty="0" smtClean="0"/>
              <a:t> </a:t>
            </a:r>
          </a:p>
        </p:txBody>
      </p:sp>
    </p:spTree>
    <p:extLst>
      <p:ext uri="{BB962C8B-B14F-4D97-AF65-F5344CB8AC3E}">
        <p14:creationId xmlns:p14="http://schemas.microsoft.com/office/powerpoint/2010/main" val="310972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smtClean="0"/>
              <a:t>Now</a:t>
            </a:r>
            <a:r>
              <a:rPr lang="de-DE" dirty="0" smtClean="0"/>
              <a:t>: 15 min break</a:t>
            </a:r>
          </a:p>
          <a:p>
            <a:endParaRPr lang="de-DE" dirty="0" smtClean="0"/>
          </a:p>
          <a:p>
            <a:r>
              <a:rPr lang="de-DE" dirty="0" smtClean="0"/>
              <a:t>Grab a </a:t>
            </a:r>
            <a:r>
              <a:rPr lang="de-DE" dirty="0" err="1" smtClean="0"/>
              <a:t>coffee</a:t>
            </a:r>
            <a:endParaRPr lang="de-DE" dirty="0" smtClean="0"/>
          </a:p>
          <a:p>
            <a:r>
              <a:rPr lang="de-DE" dirty="0" err="1" smtClean="0"/>
              <a:t>Stay</a:t>
            </a:r>
            <a:r>
              <a:rPr lang="de-DE" dirty="0" smtClean="0"/>
              <a:t> </a:t>
            </a:r>
            <a:r>
              <a:rPr lang="de-DE" dirty="0" err="1" smtClean="0"/>
              <a:t>here</a:t>
            </a:r>
            <a:r>
              <a:rPr lang="de-DE" dirty="0" smtClean="0"/>
              <a:t> </a:t>
            </a:r>
            <a:r>
              <a:rPr lang="de-DE" dirty="0" err="1" smtClean="0"/>
              <a:t>to</a:t>
            </a:r>
            <a:r>
              <a:rPr lang="de-DE" dirty="0" smtClean="0"/>
              <a:t> </a:t>
            </a:r>
            <a:r>
              <a:rPr lang="de-DE" dirty="0" err="1" smtClean="0"/>
              <a:t>enjoy</a:t>
            </a:r>
            <a:r>
              <a:rPr lang="de-DE" dirty="0" smtClean="0"/>
              <a:t> </a:t>
            </a:r>
            <a:r>
              <a:rPr lang="de-DE" dirty="0" err="1" smtClean="0"/>
              <a:t>next</a:t>
            </a:r>
            <a:r>
              <a:rPr lang="de-DE" dirty="0" smtClean="0"/>
              <a:t> </a:t>
            </a:r>
            <a:r>
              <a:rPr lang="de-DE" dirty="0" err="1" smtClean="0"/>
              <a:t>presentation</a:t>
            </a:r>
            <a:endParaRPr lang="de-DE" dirty="0" smtClean="0"/>
          </a:p>
          <a:p>
            <a:r>
              <a:rPr lang="de-DE" dirty="0" smtClean="0"/>
              <a:t>Change </a:t>
            </a:r>
            <a:r>
              <a:rPr lang="de-DE" dirty="0" err="1" smtClean="0"/>
              <a:t>track</a:t>
            </a:r>
            <a:r>
              <a:rPr lang="de-DE" dirty="0" smtClean="0"/>
              <a:t> </a:t>
            </a:r>
            <a:r>
              <a:rPr lang="de-DE" dirty="0" err="1" smtClean="0"/>
              <a:t>and</a:t>
            </a:r>
            <a:r>
              <a:rPr lang="de-DE" dirty="0" smtClean="0"/>
              <a:t> </a:t>
            </a:r>
            <a:r>
              <a:rPr lang="de-DE" dirty="0" err="1" smtClean="0"/>
              <a:t>switch</a:t>
            </a:r>
            <a:r>
              <a:rPr lang="de-DE" dirty="0" smtClean="0"/>
              <a:t> </a:t>
            </a:r>
            <a:r>
              <a:rPr lang="de-DE" dirty="0" err="1" smtClean="0"/>
              <a:t>to</a:t>
            </a:r>
            <a:r>
              <a:rPr lang="de-DE" dirty="0" smtClean="0"/>
              <a:t> </a:t>
            </a:r>
            <a:r>
              <a:rPr lang="de-DE" dirty="0" err="1" smtClean="0"/>
              <a:t>another</a:t>
            </a:r>
            <a:r>
              <a:rPr lang="de-DE" dirty="0" smtClean="0"/>
              <a:t> </a:t>
            </a:r>
            <a:r>
              <a:rPr lang="de-DE" dirty="0" err="1" smtClean="0"/>
              <a:t>room</a:t>
            </a:r>
            <a:endParaRPr lang="de-DE" dirty="0" smtClean="0"/>
          </a:p>
          <a:p>
            <a:endParaRPr lang="de-DE" dirty="0"/>
          </a:p>
          <a:p>
            <a:r>
              <a:rPr lang="de-DE" dirty="0" err="1" smtClean="0"/>
              <a:t>Ask</a:t>
            </a:r>
            <a:r>
              <a:rPr lang="de-DE" dirty="0" smtClean="0"/>
              <a:t> </a:t>
            </a:r>
            <a:r>
              <a:rPr lang="de-DE" dirty="0" err="1" smtClean="0"/>
              <a:t>me</a:t>
            </a:r>
            <a:r>
              <a:rPr lang="de-DE" dirty="0" smtClean="0"/>
              <a:t> </a:t>
            </a:r>
            <a:r>
              <a:rPr lang="de-DE" dirty="0" err="1" smtClean="0"/>
              <a:t>questions</a:t>
            </a:r>
            <a:r>
              <a:rPr lang="de-DE" dirty="0" smtClean="0"/>
              <a:t> </a:t>
            </a:r>
            <a:r>
              <a:rPr lang="de-DE" dirty="0" err="1" smtClean="0"/>
              <a:t>or</a:t>
            </a:r>
            <a:r>
              <a:rPr lang="de-DE" dirty="0" smtClean="0"/>
              <a:t> </a:t>
            </a:r>
            <a:r>
              <a:rPr lang="de-DE" dirty="0" err="1" smtClean="0"/>
              <a:t>meet</a:t>
            </a:r>
            <a:r>
              <a:rPr lang="de-DE" dirty="0" smtClean="0"/>
              <a:t> </a:t>
            </a:r>
            <a:r>
              <a:rPr lang="de-DE" dirty="0" err="1" smtClean="0"/>
              <a:t>me</a:t>
            </a:r>
            <a:r>
              <a:rPr lang="de-DE" dirty="0" smtClean="0"/>
              <a:t> in a </a:t>
            </a:r>
            <a:r>
              <a:rPr lang="de-DE" dirty="0" err="1" smtClean="0"/>
              <a:t>breakout</a:t>
            </a:r>
            <a:r>
              <a:rPr lang="de-DE" dirty="0" smtClean="0"/>
              <a:t> </a:t>
            </a:r>
            <a:r>
              <a:rPr lang="de-DE" dirty="0" err="1" smtClean="0"/>
              <a:t>session</a:t>
            </a:r>
            <a:r>
              <a:rPr lang="de-DE" dirty="0" smtClean="0"/>
              <a:t> </a:t>
            </a:r>
            <a:r>
              <a:rPr lang="de-DE" dirty="0" err="1" smtClean="0"/>
              <a:t>room</a:t>
            </a:r>
            <a:r>
              <a:rPr lang="de-DE" dirty="0" smtClean="0"/>
              <a:t> </a:t>
            </a:r>
            <a:r>
              <a:rPr lang="de-DE" dirty="0" err="1" smtClean="0"/>
              <a:t>afterwards</a:t>
            </a:r>
            <a:endParaRPr lang="de-DE" dirty="0"/>
          </a:p>
        </p:txBody>
      </p:sp>
      <p:sp>
        <p:nvSpPr>
          <p:cNvPr id="3" name="Titel 2"/>
          <p:cNvSpPr>
            <a:spLocks noGrp="1"/>
          </p:cNvSpPr>
          <p:nvPr>
            <p:ph type="title"/>
          </p:nvPr>
        </p:nvSpPr>
        <p:spPr/>
        <p:txBody>
          <a:bodyPr/>
          <a:lstStyle/>
          <a:p>
            <a:r>
              <a:rPr lang="de-DE" dirty="0" smtClean="0"/>
              <a:t>Next </a:t>
            </a:r>
            <a:r>
              <a:rPr lang="de-DE" dirty="0" err="1" smtClean="0"/>
              <a:t>Steps</a:t>
            </a:r>
            <a:r>
              <a:rPr lang="de-DE" dirty="0" smtClean="0"/>
              <a:t>...</a:t>
            </a:r>
            <a:endParaRPr lang="de-DE" dirty="0"/>
          </a:p>
        </p:txBody>
      </p:sp>
    </p:spTree>
    <p:extLst>
      <p:ext uri="{BB962C8B-B14F-4D97-AF65-F5344CB8AC3E}">
        <p14:creationId xmlns:p14="http://schemas.microsoft.com/office/powerpoint/2010/main" val="339731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Questions</a:t>
            </a:r>
            <a:r>
              <a:rPr lang="de-DE" dirty="0" smtClean="0"/>
              <a:t>?</a:t>
            </a:r>
            <a:endParaRPr lang="de-DE" dirty="0"/>
          </a:p>
        </p:txBody>
      </p:sp>
      <p:sp>
        <p:nvSpPr>
          <p:cNvPr id="3" name="Text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8440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Get-MyInfo</a:t>
            </a:r>
            <a:endParaRPr lang="de-DE" dirty="0"/>
          </a:p>
        </p:txBody>
      </p:sp>
      <p:sp>
        <p:nvSpPr>
          <p:cNvPr id="2" name="TextBox 1"/>
          <p:cNvSpPr txBox="1"/>
          <p:nvPr/>
        </p:nvSpPr>
        <p:spPr>
          <a:xfrm>
            <a:off x="323528" y="1484784"/>
            <a:ext cx="8208912" cy="4524315"/>
          </a:xfrm>
          <a:prstGeom prst="rect">
            <a:avLst/>
          </a:prstGeom>
          <a:noFill/>
        </p:spPr>
        <p:txBody>
          <a:bodyPr wrap="square" rtlCol="0">
            <a:spAutoFit/>
          </a:bodyPr>
          <a:lstStyle/>
          <a:p>
            <a:r>
              <a:rPr lang="en-US" sz="1600" dirty="0">
                <a:latin typeface="Consolas" panose="020B0609020204030204" pitchFamily="49" charset="0"/>
              </a:rPr>
              <a:t>Name       : Aleksandar </a:t>
            </a:r>
            <a:r>
              <a:rPr lang="en-US" sz="1600" dirty="0" err="1">
                <a:latin typeface="Consolas" panose="020B0609020204030204" pitchFamily="49" charset="0"/>
              </a:rPr>
              <a:t>Nikoli</a:t>
            </a:r>
            <a:r>
              <a:rPr lang="sr-Latn-RS" sz="1600" dirty="0">
                <a:latin typeface="Consolas" panose="020B0609020204030204" pitchFamily="49" charset="0"/>
              </a:rPr>
              <a:t>ć</a:t>
            </a:r>
          </a:p>
          <a:p>
            <a:r>
              <a:rPr lang="sr-Latn-RS" sz="1600" dirty="0">
                <a:latin typeface="Consolas" panose="020B0609020204030204" pitchFamily="49" charset="0"/>
              </a:rPr>
              <a:t>Job</a:t>
            </a:r>
            <a:r>
              <a:rPr lang="en-US" sz="1600" dirty="0">
                <a:latin typeface="Consolas" panose="020B0609020204030204" pitchFamily="49" charset="0"/>
              </a:rPr>
              <a:t>        : Trainer</a:t>
            </a:r>
          </a:p>
          <a:p>
            <a:r>
              <a:rPr lang="en-US" sz="1600" dirty="0">
                <a:latin typeface="Consolas" panose="020B0609020204030204" pitchFamily="49" charset="0"/>
              </a:rPr>
              <a:t>MVP        : {CDM (PowerShell), Microsoft Azure}</a:t>
            </a:r>
          </a:p>
          <a:p>
            <a:r>
              <a:rPr lang="en-US" sz="1600" dirty="0">
                <a:latin typeface="Consolas" panose="020B0609020204030204" pitchFamily="49" charset="0"/>
              </a:rPr>
              <a:t>Company    : {PowerShell Magazine, M.O.3.A.K. IT Consulting}</a:t>
            </a:r>
          </a:p>
          <a:p>
            <a:r>
              <a:rPr lang="en-US" sz="1600" dirty="0">
                <a:latin typeface="Consolas" panose="020B0609020204030204" pitchFamily="49" charset="0"/>
              </a:rPr>
              <a:t>Email      : aleksandar@powershell.com</a:t>
            </a:r>
          </a:p>
          <a:p>
            <a:r>
              <a:rPr lang="en-US" sz="1600" dirty="0">
                <a:latin typeface="Consolas" panose="020B0609020204030204" pitchFamily="49" charset="0"/>
              </a:rPr>
              <a:t>Twitter    : @</a:t>
            </a:r>
            <a:r>
              <a:rPr lang="en-US" sz="1600" dirty="0" err="1">
                <a:latin typeface="Consolas" panose="020B0609020204030204" pitchFamily="49" charset="0"/>
              </a:rPr>
              <a:t>alexandair</a:t>
            </a:r>
            <a:endParaRPr lang="en-US" sz="1600" dirty="0">
              <a:latin typeface="Consolas" panose="020B0609020204030204" pitchFamily="49" charset="0"/>
            </a:endParaRPr>
          </a:p>
          <a:p>
            <a:r>
              <a:rPr lang="en-US" sz="1600" dirty="0">
                <a:latin typeface="Consolas" panose="020B0609020204030204" pitchFamily="49" charset="0"/>
              </a:rPr>
              <a:t>Community  : powershell.com</a:t>
            </a:r>
          </a:p>
          <a:p>
            <a:r>
              <a:rPr lang="en-US" sz="1600" dirty="0">
                <a:latin typeface="Consolas" panose="020B0609020204030204" pitchFamily="49" charset="0"/>
              </a:rPr>
              <a:t>Blogging   : PowerShellMagazine.com</a:t>
            </a:r>
          </a:p>
          <a:p>
            <a:endParaRPr lang="en-US" sz="1600" dirty="0" smtClean="0">
              <a:latin typeface="Consolas" panose="020B0609020204030204" pitchFamily="49" charset="0"/>
            </a:endParaRPr>
          </a:p>
          <a:p>
            <a:endParaRPr lang="en-US" sz="1600" dirty="0" smtClean="0">
              <a:latin typeface="Consolas" panose="020B0609020204030204" pitchFamily="49" charset="0"/>
            </a:endParaRPr>
          </a:p>
          <a:p>
            <a:r>
              <a:rPr lang="en-US" sz="1600" dirty="0" smtClean="0">
                <a:latin typeface="Consolas" panose="020B0609020204030204" pitchFamily="49" charset="0"/>
              </a:rPr>
              <a:t>Name       </a:t>
            </a:r>
            <a:r>
              <a:rPr lang="en-US" sz="1600" dirty="0" smtClean="0">
                <a:latin typeface="Consolas" panose="020B0609020204030204" pitchFamily="49" charset="0"/>
              </a:rPr>
              <a:t>: </a:t>
            </a:r>
            <a:r>
              <a:rPr lang="en-US" sz="1600" dirty="0" smtClean="0">
                <a:latin typeface="Consolas" panose="020B0609020204030204" pitchFamily="49" charset="0"/>
              </a:rPr>
              <a:t>Ben Gelens</a:t>
            </a:r>
            <a:endParaRPr lang="sr-Latn-RS" sz="1600" dirty="0" smtClean="0">
              <a:latin typeface="Consolas" panose="020B0609020204030204" pitchFamily="49" charset="0"/>
            </a:endParaRPr>
          </a:p>
          <a:p>
            <a:r>
              <a:rPr lang="sr-Latn-RS" sz="1600" dirty="0" smtClean="0">
                <a:latin typeface="Consolas" panose="020B0609020204030204" pitchFamily="49" charset="0"/>
              </a:rPr>
              <a:t>Job</a:t>
            </a:r>
            <a:r>
              <a:rPr lang="en-US" sz="1600" dirty="0" smtClean="0">
                <a:latin typeface="Consolas" panose="020B0609020204030204" pitchFamily="49" charset="0"/>
              </a:rPr>
              <a:t>        : </a:t>
            </a:r>
            <a:r>
              <a:rPr lang="en-US" sz="1600" dirty="0" smtClean="0">
                <a:latin typeface="Consolas" panose="020B0609020204030204" pitchFamily="49" charset="0"/>
              </a:rPr>
              <a:t>Consultant</a:t>
            </a:r>
            <a:endParaRPr lang="en-US" sz="1600" dirty="0" smtClean="0">
              <a:latin typeface="Consolas" panose="020B0609020204030204" pitchFamily="49" charset="0"/>
            </a:endParaRPr>
          </a:p>
          <a:p>
            <a:r>
              <a:rPr lang="en-US" sz="1600" dirty="0" smtClean="0">
                <a:latin typeface="Consolas" panose="020B0609020204030204" pitchFamily="49" charset="0"/>
              </a:rPr>
              <a:t>MVP        : </a:t>
            </a:r>
            <a:r>
              <a:rPr lang="en-US" sz="1600" dirty="0" smtClean="0">
                <a:latin typeface="Consolas" panose="020B0609020204030204" pitchFamily="49" charset="0"/>
              </a:rPr>
              <a:t>CDM </a:t>
            </a:r>
            <a:r>
              <a:rPr lang="en-US" sz="1600" dirty="0" smtClean="0">
                <a:latin typeface="Consolas" panose="020B0609020204030204" pitchFamily="49" charset="0"/>
              </a:rPr>
              <a:t>(</a:t>
            </a:r>
            <a:r>
              <a:rPr lang="en-US" sz="1600" dirty="0" smtClean="0">
                <a:latin typeface="Consolas" panose="020B0609020204030204" pitchFamily="49" charset="0"/>
              </a:rPr>
              <a:t>PowerShell)</a:t>
            </a:r>
          </a:p>
          <a:p>
            <a:r>
              <a:rPr lang="en-US" sz="1600" dirty="0" smtClean="0">
                <a:latin typeface="Consolas" panose="020B0609020204030204" pitchFamily="49" charset="0"/>
              </a:rPr>
              <a:t>Company    : inovativ</a:t>
            </a:r>
          </a:p>
          <a:p>
            <a:r>
              <a:rPr lang="en-US" sz="1600" dirty="0" smtClean="0">
                <a:latin typeface="Consolas" panose="020B0609020204030204" pitchFamily="49" charset="0"/>
              </a:rPr>
              <a:t>Email      </a:t>
            </a:r>
            <a:r>
              <a:rPr lang="en-US" sz="1600" dirty="0" smtClean="0">
                <a:latin typeface="Consolas" panose="020B0609020204030204" pitchFamily="49" charset="0"/>
              </a:rPr>
              <a:t>: </a:t>
            </a:r>
            <a:r>
              <a:rPr lang="en-US" sz="1600" dirty="0" smtClean="0">
                <a:latin typeface="Consolas" panose="020B0609020204030204" pitchFamily="49" charset="0"/>
              </a:rPr>
              <a:t>ben@bgelens.nl</a:t>
            </a:r>
            <a:endParaRPr lang="en-US" sz="1600" dirty="0" smtClean="0">
              <a:latin typeface="Consolas" panose="020B0609020204030204" pitchFamily="49" charset="0"/>
            </a:endParaRPr>
          </a:p>
          <a:p>
            <a:r>
              <a:rPr lang="en-US" sz="1600" dirty="0" smtClean="0">
                <a:latin typeface="Consolas" panose="020B0609020204030204" pitchFamily="49" charset="0"/>
              </a:rPr>
              <a:t>Twitter    : </a:t>
            </a:r>
            <a:r>
              <a:rPr lang="en-US" sz="1600" dirty="0" smtClean="0">
                <a:latin typeface="Consolas" panose="020B0609020204030204" pitchFamily="49" charset="0"/>
              </a:rPr>
              <a:t>@</a:t>
            </a:r>
            <a:r>
              <a:rPr lang="en-US" sz="1600" dirty="0" err="1" smtClean="0">
                <a:latin typeface="Consolas" panose="020B0609020204030204" pitchFamily="49" charset="0"/>
              </a:rPr>
              <a:t>bgelens</a:t>
            </a:r>
            <a:endParaRPr lang="en-US" sz="1600" dirty="0" smtClean="0">
              <a:latin typeface="Consolas" panose="020B0609020204030204" pitchFamily="49" charset="0"/>
            </a:endParaRPr>
          </a:p>
          <a:p>
            <a:r>
              <a:rPr lang="en-US" sz="1600" dirty="0" smtClean="0">
                <a:latin typeface="Consolas" panose="020B0609020204030204" pitchFamily="49" charset="0"/>
              </a:rPr>
              <a:t>Community  : </a:t>
            </a:r>
            <a:r>
              <a:rPr lang="en-US" sz="1600" dirty="0" smtClean="0">
                <a:latin typeface="Consolas" panose="020B0609020204030204" pitchFamily="49" charset="0"/>
              </a:rPr>
              <a:t>{Hyper-V.nu, azurestack.eu, DuPSUG}</a:t>
            </a:r>
            <a:endParaRPr lang="en-US" sz="1600" dirty="0" smtClean="0">
              <a:latin typeface="Consolas" panose="020B0609020204030204" pitchFamily="49" charset="0"/>
            </a:endParaRPr>
          </a:p>
          <a:p>
            <a:r>
              <a:rPr lang="en-US" sz="1600" dirty="0" smtClean="0">
                <a:latin typeface="Consolas" panose="020B0609020204030204" pitchFamily="49" charset="0"/>
              </a:rPr>
              <a:t>Blogging   : </a:t>
            </a:r>
            <a:r>
              <a:rPr lang="en-US" sz="1600" dirty="0" smtClean="0">
                <a:latin typeface="Consolas" panose="020B0609020204030204" pitchFamily="49" charset="0"/>
              </a:rPr>
              <a:t>{Hyper-V.nu, PowerShellMagazine.com, azurestack.eu}</a:t>
            </a:r>
            <a:endParaRPr lang="en-US" sz="1600" dirty="0">
              <a:latin typeface="Consolas" panose="020B0609020204030204" pitchFamily="49" charset="0"/>
            </a:endParaRPr>
          </a:p>
        </p:txBody>
      </p:sp>
    </p:spTree>
    <p:extLst>
      <p:ext uri="{BB962C8B-B14F-4D97-AF65-F5344CB8AC3E}">
        <p14:creationId xmlns:p14="http://schemas.microsoft.com/office/powerpoint/2010/main" val="178319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792088"/>
          </a:xfrm>
          <a:prstGeom prst="rect">
            <a:avLst/>
          </a:prstGeom>
        </p:spPr>
        <p:txBody>
          <a:bodyPr/>
          <a:lstStyle/>
          <a:p>
            <a:r>
              <a:rPr lang="de-DE" dirty="0" smtClean="0"/>
              <a:t>Agenda</a:t>
            </a:r>
            <a:endParaRPr lang="de-DE" dirty="0"/>
          </a:p>
        </p:txBody>
      </p:sp>
      <p:sp>
        <p:nvSpPr>
          <p:cNvPr id="3" name="Content Placeholder 2"/>
          <p:cNvSpPr>
            <a:spLocks noGrp="1"/>
          </p:cNvSpPr>
          <p:nvPr>
            <p:ph idx="1"/>
          </p:nvPr>
        </p:nvSpPr>
        <p:spPr/>
        <p:txBody>
          <a:bodyPr/>
          <a:lstStyle/>
          <a:p>
            <a:r>
              <a:rPr lang="en-US" dirty="0"/>
              <a:t>What is </a:t>
            </a:r>
            <a:r>
              <a:rPr lang="en-US" dirty="0" smtClean="0"/>
              <a:t>Azure Automation </a:t>
            </a:r>
            <a:r>
              <a:rPr lang="en-US" dirty="0"/>
              <a:t>DSC?</a:t>
            </a:r>
          </a:p>
          <a:p>
            <a:r>
              <a:rPr lang="en-US" dirty="0" smtClean="0"/>
              <a:t>Onboarding machines for management</a:t>
            </a:r>
          </a:p>
          <a:p>
            <a:r>
              <a:rPr lang="en-US" dirty="0" smtClean="0"/>
              <a:t>Lots of AA DSC demos!</a:t>
            </a:r>
          </a:p>
          <a:p>
            <a:endParaRPr lang="en-US" dirty="0" smtClean="0"/>
          </a:p>
        </p:txBody>
      </p:sp>
    </p:spTree>
    <p:extLst>
      <p:ext uri="{BB962C8B-B14F-4D97-AF65-F5344CB8AC3E}">
        <p14:creationId xmlns:p14="http://schemas.microsoft.com/office/powerpoint/2010/main" val="20825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lvl="0" indent="0" defTabSz="914400">
              <a:spcBef>
                <a:spcPct val="0"/>
              </a:spcBef>
              <a:buNone/>
            </a:pPr>
            <a:r>
              <a:rPr lang="en-US" altLang="en-US" dirty="0"/>
              <a:t>Part of the Azure Automation </a:t>
            </a:r>
            <a:r>
              <a:rPr lang="en-US" altLang="en-US" dirty="0" smtClean="0"/>
              <a:t>service</a:t>
            </a:r>
            <a:endParaRPr lang="en-US" altLang="en-US" dirty="0"/>
          </a:p>
          <a:p>
            <a:pPr marL="0" lvl="0" indent="0" defTabSz="914400">
              <a:spcBef>
                <a:spcPct val="0"/>
              </a:spcBef>
              <a:buNone/>
            </a:pPr>
            <a:endParaRPr lang="en-US" altLang="en-US" dirty="0"/>
          </a:p>
          <a:p>
            <a:pPr marL="0" lvl="0" indent="0">
              <a:spcBef>
                <a:spcPct val="0"/>
              </a:spcBef>
              <a:buNone/>
              <a:tabLst/>
            </a:pPr>
            <a:r>
              <a:rPr lang="en-US" altLang="en-US" dirty="0"/>
              <a:t>PowerShell DSC pull/reporting service hosted in the cloud</a:t>
            </a:r>
          </a:p>
          <a:p>
            <a:pPr marL="0" indent="0">
              <a:spcBef>
                <a:spcPct val="0"/>
              </a:spcBef>
              <a:buNone/>
            </a:pPr>
            <a:r>
              <a:rPr lang="en-US" altLang="en-US" dirty="0"/>
              <a:t> </a:t>
            </a:r>
            <a:br>
              <a:rPr lang="en-US" altLang="en-US" dirty="0"/>
            </a:br>
            <a:r>
              <a:rPr lang="en-US" altLang="en-US" dirty="0"/>
              <a:t>Manage physical hosts and </a:t>
            </a:r>
            <a:r>
              <a:rPr lang="en-US" altLang="en-US" dirty="0" smtClean="0"/>
              <a:t>VMs (</a:t>
            </a:r>
            <a:r>
              <a:rPr lang="en-US" altLang="en-US" dirty="0"/>
              <a:t>Windows or </a:t>
            </a:r>
            <a:r>
              <a:rPr lang="en-US" altLang="en-US" dirty="0" smtClean="0"/>
              <a:t>Linux</a:t>
            </a:r>
            <a:r>
              <a:rPr lang="nl-NL" altLang="en-US" dirty="0"/>
              <a:t>)</a:t>
            </a:r>
            <a:r>
              <a:rPr lang="en-US" altLang="en-US" dirty="0" smtClean="0"/>
              <a:t> </a:t>
            </a:r>
            <a:r>
              <a:rPr lang="en-US" altLang="en-US" dirty="0"/>
              <a:t>in any cloud or on-premises </a:t>
            </a:r>
            <a:br>
              <a:rPr lang="en-US" altLang="en-US" dirty="0"/>
            </a:br>
            <a:r>
              <a:rPr lang="en-US" altLang="en-US" dirty="0"/>
              <a:t>	</a:t>
            </a:r>
            <a:endParaRPr lang="nl-NL" dirty="0"/>
          </a:p>
        </p:txBody>
      </p:sp>
      <p:sp>
        <p:nvSpPr>
          <p:cNvPr id="4" name="Title 3"/>
          <p:cNvSpPr>
            <a:spLocks noGrp="1"/>
          </p:cNvSpPr>
          <p:nvPr>
            <p:ph type="title"/>
          </p:nvPr>
        </p:nvSpPr>
        <p:spPr/>
        <p:txBody>
          <a:bodyPr/>
          <a:lstStyle/>
          <a:p>
            <a:r>
              <a:rPr lang="en-US" dirty="0" smtClean="0"/>
              <a:t>What is Azure Automation DSC?</a:t>
            </a:r>
            <a:endParaRPr lang="nl-NL" dirty="0"/>
          </a:p>
        </p:txBody>
      </p:sp>
    </p:spTree>
    <p:extLst>
      <p:ext uri="{BB962C8B-B14F-4D97-AF65-F5344CB8AC3E}">
        <p14:creationId xmlns:p14="http://schemas.microsoft.com/office/powerpoint/2010/main" val="404510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36483" y="830668"/>
            <a:ext cx="8136904" cy="681470"/>
          </a:xfrm>
          <a:prstGeom prst="rect">
            <a:avLst/>
          </a:prstGeom>
        </p:spPr>
        <p:txBody>
          <a:bodyPr/>
          <a:lstStyle/>
          <a:p>
            <a:r>
              <a:rPr lang="en-US" dirty="0" smtClean="0"/>
              <a:t>Azure Automation DSC</a:t>
            </a:r>
            <a:endParaRPr lang="nl-NL" dirty="0"/>
          </a:p>
        </p:txBody>
      </p:sp>
      <p:pic>
        <p:nvPicPr>
          <p:cNvPr id="4" name="Picture 3"/>
          <p:cNvPicPr>
            <a:picLocks noChangeAspect="1"/>
          </p:cNvPicPr>
          <p:nvPr/>
        </p:nvPicPr>
        <p:blipFill>
          <a:blip r:embed="rId3"/>
          <a:stretch>
            <a:fillRect/>
          </a:stretch>
        </p:blipFill>
        <p:spPr>
          <a:xfrm>
            <a:off x="217948" y="1902804"/>
            <a:ext cx="7118350" cy="35113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751" y="5423753"/>
            <a:ext cx="2053800" cy="117359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3505" y="4008621"/>
            <a:ext cx="1458692" cy="1094019"/>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70404" y="4905767"/>
            <a:ext cx="1270149" cy="39374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70404" y="3776356"/>
            <a:ext cx="1244891" cy="453892"/>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22137" y="5317444"/>
            <a:ext cx="1179904" cy="584111"/>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04935" y="5299513"/>
            <a:ext cx="1521467" cy="559662"/>
          </a:xfrm>
          <a:prstGeom prst="rect">
            <a:avLst/>
          </a:prstGeom>
        </p:spPr>
      </p:pic>
    </p:spTree>
    <p:extLst>
      <p:ext uri="{BB962C8B-B14F-4D97-AF65-F5344CB8AC3E}">
        <p14:creationId xmlns:p14="http://schemas.microsoft.com/office/powerpoint/2010/main" val="39350506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2852936"/>
            <a:ext cx="9468544" cy="4464496"/>
          </a:xfrm>
        </p:spPr>
        <p:txBody>
          <a:bodyPr>
            <a:noAutofit/>
          </a:bodyPr>
          <a:lstStyle/>
          <a:p>
            <a:pPr marL="0" lvl="0" indent="0" defTabSz="914400">
              <a:spcBef>
                <a:spcPct val="0"/>
              </a:spcBef>
              <a:buNone/>
            </a:pPr>
            <a:r>
              <a:rPr lang="en-US" altLang="en-US" sz="2400" dirty="0">
                <a:solidFill>
                  <a:srgbClr val="FFCC66"/>
                </a:solidFill>
              </a:rPr>
              <a:t>DSC </a:t>
            </a:r>
            <a:r>
              <a:rPr lang="en-US" altLang="en-US" sz="2400" dirty="0" smtClean="0">
                <a:solidFill>
                  <a:srgbClr val="FFCC66"/>
                </a:solidFill>
              </a:rPr>
              <a:t>Configuration:</a:t>
            </a:r>
            <a:r>
              <a:rPr lang="en-US" altLang="en-US" sz="1800" dirty="0" smtClean="0">
                <a:solidFill>
                  <a:srgbClr val="FFCC66"/>
                </a:solidFill>
              </a:rPr>
              <a:t> </a:t>
            </a:r>
            <a:r>
              <a:rPr lang="en-US" altLang="en-US" sz="1800" dirty="0" smtClean="0"/>
              <a:t>Allows </a:t>
            </a:r>
            <a:r>
              <a:rPr lang="en-US" altLang="en-US" sz="1800" dirty="0"/>
              <a:t>you to define, using PowerShell syntax, the desired state of your environment</a:t>
            </a:r>
          </a:p>
          <a:p>
            <a:pPr marL="0" lvl="0" indent="0" defTabSz="914400">
              <a:spcBef>
                <a:spcPct val="0"/>
              </a:spcBef>
              <a:buNone/>
            </a:pPr>
            <a:endParaRPr lang="en-US" altLang="en-US" sz="3200" dirty="0"/>
          </a:p>
          <a:p>
            <a:pPr marL="0" lvl="0" indent="0" defTabSz="914400">
              <a:spcBef>
                <a:spcPct val="0"/>
              </a:spcBef>
              <a:buNone/>
            </a:pPr>
            <a:r>
              <a:rPr lang="en-US" altLang="en-US" sz="2400" dirty="0">
                <a:solidFill>
                  <a:srgbClr val="FFCC66"/>
                </a:solidFill>
              </a:rPr>
              <a:t>DSC Node </a:t>
            </a:r>
            <a:r>
              <a:rPr lang="en-US" altLang="en-US" sz="2400" dirty="0" smtClean="0">
                <a:solidFill>
                  <a:srgbClr val="FFCC66"/>
                </a:solidFill>
              </a:rPr>
              <a:t>Configuration:</a:t>
            </a:r>
            <a:r>
              <a:rPr lang="en-US" altLang="en-US" sz="1800" dirty="0" smtClean="0">
                <a:solidFill>
                  <a:srgbClr val="FFCC66"/>
                </a:solidFill>
              </a:rPr>
              <a:t> </a:t>
            </a:r>
            <a:r>
              <a:rPr lang="en-US" altLang="en-US" sz="1800" dirty="0"/>
              <a:t>S</a:t>
            </a:r>
            <a:r>
              <a:rPr lang="en-US" altLang="en-US" sz="1800" dirty="0" smtClean="0"/>
              <a:t>ame </a:t>
            </a:r>
            <a:r>
              <a:rPr lang="en-US" altLang="en-US" sz="1800" dirty="0"/>
              <a:t>as a “</a:t>
            </a:r>
            <a:r>
              <a:rPr lang="en-US" altLang="en-US" sz="1800" dirty="0" smtClean="0"/>
              <a:t>MOF” </a:t>
            </a:r>
            <a:r>
              <a:rPr lang="en-US" altLang="en-US" sz="1800" dirty="0"/>
              <a:t>or “configuration document”</a:t>
            </a:r>
          </a:p>
          <a:p>
            <a:pPr marL="0" lvl="0" indent="0" defTabSz="914400">
              <a:spcBef>
                <a:spcPct val="0"/>
              </a:spcBef>
              <a:buNone/>
            </a:pPr>
            <a:endParaRPr lang="en-US" altLang="en-US" sz="2400" dirty="0"/>
          </a:p>
          <a:p>
            <a:pPr marL="0" lvl="0" indent="0" defTabSz="914400">
              <a:spcBef>
                <a:spcPct val="0"/>
              </a:spcBef>
              <a:buNone/>
            </a:pPr>
            <a:r>
              <a:rPr lang="en-US" altLang="en-US" sz="2400" dirty="0">
                <a:solidFill>
                  <a:srgbClr val="FFCC66"/>
                </a:solidFill>
              </a:rPr>
              <a:t>DSC </a:t>
            </a:r>
            <a:r>
              <a:rPr lang="en-US" altLang="en-US" sz="2400" dirty="0" smtClean="0">
                <a:solidFill>
                  <a:srgbClr val="FFCC66"/>
                </a:solidFill>
              </a:rPr>
              <a:t>Node:</a:t>
            </a:r>
            <a:r>
              <a:rPr lang="en-US" altLang="en-US" sz="1800" dirty="0" smtClean="0">
                <a:solidFill>
                  <a:srgbClr val="FFCC66"/>
                </a:solidFill>
              </a:rPr>
              <a:t> </a:t>
            </a:r>
            <a:r>
              <a:rPr lang="en-US" altLang="en-US" sz="1800" dirty="0" smtClean="0"/>
              <a:t>Any </a:t>
            </a:r>
            <a:r>
              <a:rPr lang="en-US" altLang="en-US" sz="1800" dirty="0"/>
              <a:t>machine that has its configuration managed by </a:t>
            </a:r>
            <a:r>
              <a:rPr lang="en-US" altLang="en-US" sz="1800" dirty="0" smtClean="0"/>
              <a:t>DSC</a:t>
            </a:r>
          </a:p>
          <a:p>
            <a:pPr marL="0" lvl="0" indent="0" defTabSz="914400">
              <a:spcBef>
                <a:spcPct val="0"/>
              </a:spcBef>
              <a:buNone/>
            </a:pPr>
            <a:endParaRPr lang="en-US" altLang="en-US" sz="2400" dirty="0"/>
          </a:p>
          <a:p>
            <a:pPr marL="0" lvl="0" indent="0" defTabSz="914400">
              <a:spcBef>
                <a:spcPct val="0"/>
              </a:spcBef>
              <a:buNone/>
            </a:pPr>
            <a:r>
              <a:rPr lang="en-US" altLang="en-US" sz="2400" dirty="0">
                <a:solidFill>
                  <a:srgbClr val="FFCC66"/>
                </a:solidFill>
              </a:rPr>
              <a:t>DSC </a:t>
            </a:r>
            <a:r>
              <a:rPr lang="en-US" altLang="en-US" sz="2400" dirty="0" smtClean="0">
                <a:solidFill>
                  <a:srgbClr val="FFCC66"/>
                </a:solidFill>
              </a:rPr>
              <a:t>Resource:</a:t>
            </a:r>
            <a:r>
              <a:rPr lang="en-US" altLang="en-US" sz="1800" dirty="0" smtClean="0">
                <a:solidFill>
                  <a:srgbClr val="FFCC66"/>
                </a:solidFill>
              </a:rPr>
              <a:t> </a:t>
            </a:r>
            <a:r>
              <a:rPr lang="en-US" altLang="en-US" sz="1700" dirty="0" smtClean="0"/>
              <a:t>Building </a:t>
            </a:r>
            <a:r>
              <a:rPr lang="en-US" altLang="en-US" sz="1700" dirty="0"/>
              <a:t>blocks that you can use to define a DSC </a:t>
            </a:r>
            <a:r>
              <a:rPr lang="en-US" altLang="en-US" sz="1700" dirty="0" smtClean="0"/>
              <a:t>configuration</a:t>
            </a:r>
          </a:p>
          <a:p>
            <a:pPr marL="0" lvl="0" indent="0" defTabSz="914400">
              <a:spcBef>
                <a:spcPct val="0"/>
              </a:spcBef>
              <a:buNone/>
            </a:pPr>
            <a:endParaRPr lang="en-US" altLang="en-US" sz="2400" dirty="0"/>
          </a:p>
          <a:p>
            <a:pPr marL="0" lvl="0" indent="0" defTabSz="914400">
              <a:spcBef>
                <a:spcPct val="0"/>
              </a:spcBef>
              <a:buNone/>
            </a:pPr>
            <a:r>
              <a:rPr lang="en-US" altLang="en-US" sz="2400" dirty="0">
                <a:solidFill>
                  <a:srgbClr val="FFCC66"/>
                </a:solidFill>
              </a:rPr>
              <a:t>Compilation </a:t>
            </a:r>
            <a:r>
              <a:rPr lang="en-US" altLang="en-US" sz="2400" dirty="0" smtClean="0">
                <a:solidFill>
                  <a:srgbClr val="FFCC66"/>
                </a:solidFill>
              </a:rPr>
              <a:t>Job:</a:t>
            </a:r>
            <a:r>
              <a:rPr lang="en-US" altLang="en-US" sz="1800" dirty="0" smtClean="0">
                <a:solidFill>
                  <a:srgbClr val="FFCC66"/>
                </a:solidFill>
              </a:rPr>
              <a:t> </a:t>
            </a:r>
            <a:r>
              <a:rPr lang="en-US" altLang="en-US" sz="1800" dirty="0" smtClean="0"/>
              <a:t>Causes </a:t>
            </a:r>
            <a:r>
              <a:rPr lang="en-US" altLang="en-US" sz="1800" dirty="0"/>
              <a:t>DSC items to be placed on the Azure Automation DSC pull server</a:t>
            </a:r>
            <a:endParaRPr lang="nl-NL" sz="1800" dirty="0"/>
          </a:p>
        </p:txBody>
      </p:sp>
      <p:sp>
        <p:nvSpPr>
          <p:cNvPr id="4" name="Title 3"/>
          <p:cNvSpPr>
            <a:spLocks noGrp="1"/>
          </p:cNvSpPr>
          <p:nvPr>
            <p:ph type="title"/>
          </p:nvPr>
        </p:nvSpPr>
        <p:spPr/>
        <p:txBody>
          <a:bodyPr/>
          <a:lstStyle/>
          <a:p>
            <a:r>
              <a:rPr lang="en-US" dirty="0" smtClean="0"/>
              <a:t>Azure Automation DSC Terms</a:t>
            </a:r>
            <a:endParaRPr lang="nl-NL"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890" y="1611486"/>
            <a:ext cx="6230220" cy="1097434"/>
          </a:xfrm>
          <a:prstGeom prst="rect">
            <a:avLst/>
          </a:prstGeom>
        </p:spPr>
      </p:pic>
    </p:spTree>
    <p:extLst>
      <p:ext uri="{BB962C8B-B14F-4D97-AF65-F5344CB8AC3E}">
        <p14:creationId xmlns:p14="http://schemas.microsoft.com/office/powerpoint/2010/main" val="5508308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nl-NL" dirty="0"/>
          </a:p>
        </p:txBody>
      </p:sp>
      <p:sp>
        <p:nvSpPr>
          <p:cNvPr id="3" name="Text Placeholder 2"/>
          <p:cNvSpPr>
            <a:spLocks noGrp="1"/>
          </p:cNvSpPr>
          <p:nvPr>
            <p:ph type="body" sz="quarter" idx="10"/>
          </p:nvPr>
        </p:nvSpPr>
        <p:spPr/>
        <p:txBody>
          <a:bodyPr>
            <a:normAutofit/>
          </a:bodyPr>
          <a:lstStyle/>
          <a:p>
            <a:r>
              <a:rPr lang="en-US" sz="3600" dirty="0" smtClean="0"/>
              <a:t>Automation Account</a:t>
            </a:r>
            <a:endParaRPr lang="nl-NL" sz="3600" dirty="0"/>
          </a:p>
        </p:txBody>
      </p:sp>
    </p:spTree>
    <p:extLst>
      <p:ext uri="{BB962C8B-B14F-4D97-AF65-F5344CB8AC3E}">
        <p14:creationId xmlns:p14="http://schemas.microsoft.com/office/powerpoint/2010/main" val="120310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Different Ways to Onboard Nodes</a:t>
            </a:r>
            <a:endParaRPr lang="nl-NL" dirty="0"/>
          </a:p>
        </p:txBody>
      </p:sp>
      <p:graphicFrame>
        <p:nvGraphicFramePr>
          <p:cNvPr id="6" name="Content Placeholder 6"/>
          <p:cNvGraphicFramePr>
            <a:graphicFrameLocks noGrp="1"/>
          </p:cNvGraphicFramePr>
          <p:nvPr>
            <p:ph idx="1"/>
            <p:extLst>
              <p:ext uri="{D42A27DB-BD31-4B8C-83A1-F6EECF244321}">
                <p14:modId xmlns:p14="http://schemas.microsoft.com/office/powerpoint/2010/main" val="2581635006"/>
              </p:ext>
            </p:extLst>
          </p:nvPr>
        </p:nvGraphicFramePr>
        <p:xfrm>
          <a:off x="130629" y="1666455"/>
          <a:ext cx="8882742" cy="4210817"/>
        </p:xfrm>
        <a:graphic>
          <a:graphicData uri="http://schemas.openxmlformats.org/drawingml/2006/table">
            <a:tbl>
              <a:tblPr firstRow="1" bandRow="1">
                <a:tableStyleId>{5C22544A-7EE6-4342-B048-85BDC9FD1C3A}</a:tableStyleId>
              </a:tblPr>
              <a:tblGrid>
                <a:gridCol w="5521491">
                  <a:extLst>
                    <a:ext uri="{9D8B030D-6E8A-4147-A177-3AD203B41FA5}">
                      <a16:colId xmlns:a16="http://schemas.microsoft.com/office/drawing/2014/main" val="20000"/>
                    </a:ext>
                  </a:extLst>
                </a:gridCol>
                <a:gridCol w="3361251">
                  <a:extLst>
                    <a:ext uri="{9D8B030D-6E8A-4147-A177-3AD203B41FA5}">
                      <a16:colId xmlns:a16="http://schemas.microsoft.com/office/drawing/2014/main" val="20001"/>
                    </a:ext>
                  </a:extLst>
                </a:gridCol>
              </a:tblGrid>
              <a:tr h="281556">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How to onboard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What to onboard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48162">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Register-</a:t>
                      </a:r>
                      <a:r>
                        <a:rPr lang="en-US" sz="2000" dirty="0" err="1" smtClean="0">
                          <a:effectLst/>
                          <a:latin typeface="Calibri" panose="020F0502020204030204" pitchFamily="34" charset="0"/>
                          <a:ea typeface="Calibri" panose="020F0502020204030204" pitchFamily="34" charset="0"/>
                          <a:cs typeface="Times New Roman" panose="02020603050405020304" pitchFamily="18" charset="0"/>
                        </a:rPr>
                        <a:t>AzureRMAutomationDscNode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VM v2</a:t>
                      </a:r>
                    </a:p>
                  </a:txBody>
                  <a:tcPr marL="68580" marR="68580" marT="0" marB="0" anchor="ctr"/>
                </a:tc>
                <a:extLst>
                  <a:ext uri="{0D108BD9-81ED-4DB2-BD59-A6C34878D82A}">
                    <a16:rowId xmlns:a16="http://schemas.microsoft.com/office/drawing/2014/main" val="10001"/>
                  </a:ext>
                </a:extLst>
              </a:tr>
              <a:tr h="348162">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Set-</a:t>
                      </a:r>
                      <a:r>
                        <a:rPr lang="en-US" sz="2000" dirty="0" err="1" smtClean="0">
                          <a:effectLst/>
                          <a:latin typeface="Calibri" panose="020F0502020204030204" pitchFamily="34" charset="0"/>
                          <a:ea typeface="Calibri" panose="020F0502020204030204" pitchFamily="34" charset="0"/>
                          <a:cs typeface="Times New Roman" panose="02020603050405020304" pitchFamily="18" charset="0"/>
                        </a:rPr>
                        <a:t>AzureRmVMDscExtension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VM v2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48162">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Set-</a:t>
                      </a:r>
                      <a:r>
                        <a:rPr lang="en-US" sz="2000" dirty="0" err="1" smtClean="0">
                          <a:effectLst/>
                          <a:latin typeface="Calibri" panose="020F0502020204030204" pitchFamily="34" charset="0"/>
                          <a:ea typeface="Calibri" panose="020F0502020204030204" pitchFamily="34" charset="0"/>
                          <a:cs typeface="Times New Roman" panose="02020603050405020304" pitchFamily="18" charset="0"/>
                        </a:rPr>
                        <a:t>AzureVMDscExtension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VM v1 (classic)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48162">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Set-</a:t>
                      </a:r>
                      <a:r>
                        <a:rPr lang="en-US" sz="2000" dirty="0" err="1" smtClean="0">
                          <a:effectLst/>
                          <a:latin typeface="Calibri" panose="020F0502020204030204" pitchFamily="34" charset="0"/>
                          <a:ea typeface="Calibri" panose="020F0502020204030204" pitchFamily="34" charset="0"/>
                          <a:cs typeface="Times New Roman" panose="02020603050405020304" pitchFamily="18" charset="0"/>
                        </a:rPr>
                        <a:t>AzureRmVMExtension</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(Linux as well</a:t>
                      </a:r>
                      <a:r>
                        <a:rPr lang="en-US" sz="2000" baseline="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VM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v2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48162">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Set-</a:t>
                      </a:r>
                      <a:r>
                        <a:rPr lang="en-US" sz="2000" dirty="0" err="1" smtClean="0">
                          <a:effectLst/>
                          <a:latin typeface="Calibri" panose="020F0502020204030204" pitchFamily="34" charset="0"/>
                          <a:ea typeface="Calibri" panose="020F0502020204030204" pitchFamily="34" charset="0"/>
                          <a:cs typeface="Times New Roman" panose="02020603050405020304" pitchFamily="18" charset="0"/>
                        </a:rPr>
                        <a:t>AzureVMExtension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VM v1 (classic)</a:t>
                      </a:r>
                    </a:p>
                  </a:txBody>
                  <a:tcPr marL="68580" marR="68580" marT="0" marB="0" anchor="ctr"/>
                </a:tc>
                <a:extLst>
                  <a:ext uri="{0D108BD9-81ED-4DB2-BD59-A6C34878D82A}">
                    <a16:rowId xmlns:a16="http://schemas.microsoft.com/office/drawing/2014/main" val="10005"/>
                  </a:ext>
                </a:extLst>
              </a:tr>
              <a:tr h="1165463">
                <a:tc>
                  <a:txBody>
                    <a:bodyPr/>
                    <a:lstStyle/>
                    <a:p>
                      <a:pPr marL="0" marR="0">
                        <a:lnSpc>
                          <a:spcPct val="107000"/>
                        </a:lnSpc>
                        <a:spcBef>
                          <a:spcPts val="0"/>
                        </a:spcBef>
                        <a:spcAft>
                          <a:spcPts val="0"/>
                        </a:spcAft>
                      </a:pPr>
                      <a:r>
                        <a:rPr lang="en-US" sz="2000" kern="1200" dirty="0" smtClean="0">
                          <a:solidFill>
                            <a:schemeClr val="dk1"/>
                          </a:solidFill>
                          <a:effectLst/>
                          <a:latin typeface="Calibri" panose="020F0502020204030204" pitchFamily="34" charset="0"/>
                          <a:ea typeface="Calibri" panose="020F0502020204030204" pitchFamily="34" charset="0"/>
                          <a:cs typeface="Times New Roman" panose="02020603050405020304" pitchFamily="18" charset="0"/>
                        </a:rPr>
                        <a:t>Get-</a:t>
                      </a:r>
                      <a:r>
                        <a:rPr lang="en-US" sz="2000" kern="1200" dirty="0" err="1" smtClean="0">
                          <a:solidFill>
                            <a:schemeClr val="dk1"/>
                          </a:solidFill>
                          <a:effectLst/>
                          <a:latin typeface="Calibri" panose="020F0502020204030204" pitchFamily="34" charset="0"/>
                          <a:ea typeface="Calibri" panose="020F0502020204030204" pitchFamily="34" charset="0"/>
                          <a:cs typeface="Times New Roman" panose="02020603050405020304" pitchFamily="18" charset="0"/>
                        </a:rPr>
                        <a:t>AzureRmAutomationDscOnboardingMetaconfig</a:t>
                      </a:r>
                      <a:r>
                        <a:rPr lang="en-US" sz="2000" kern="1200" dirty="0" smtClean="0">
                          <a:solidFill>
                            <a:schemeClr val="dk1"/>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(Linux as well</a:t>
                      </a:r>
                      <a:r>
                        <a:rPr lang="en-US" sz="2000" baseline="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2000" kern="1200"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VM v1 (classic), VM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v2,</a:t>
                      </a:r>
                    </a:p>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on-premises VM/physical, and VMs in other clouds (e.g. AWS)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281556">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ARM template  (Linux as well</a:t>
                      </a:r>
                      <a:r>
                        <a:rPr lang="en-US" sz="2000" baseline="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VM v2</a:t>
                      </a:r>
                    </a:p>
                  </a:txBody>
                  <a:tcPr marL="68580" marR="68580" marT="0" marB="0" anchor="ctr"/>
                </a:tc>
                <a:extLst>
                  <a:ext uri="{0D108BD9-81ED-4DB2-BD59-A6C34878D82A}">
                    <a16:rowId xmlns:a16="http://schemas.microsoft.com/office/drawing/2014/main" val="10007"/>
                  </a:ext>
                </a:extLst>
              </a:tr>
              <a:tr h="281556">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Azure</a:t>
                      </a:r>
                      <a:r>
                        <a:rPr lang="en-US" sz="20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Portal (“Add Azure VM”)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VM v2</a:t>
                      </a:r>
                    </a:p>
                  </a:txBody>
                  <a:tcPr marL="68580" marR="68580" marT="0" marB="0" anchor="ctr"/>
                </a:tc>
                <a:extLst>
                  <a:ext uri="{0D108BD9-81ED-4DB2-BD59-A6C34878D82A}">
                    <a16:rowId xmlns:a16="http://schemas.microsoft.com/office/drawing/2014/main" val="10008"/>
                  </a:ext>
                </a:extLst>
              </a:tr>
              <a:tr h="281556">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Azure Portal (Azure Automation DSC Extension)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VM v1 (classic)</a:t>
                      </a: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236979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nl-NL" dirty="0"/>
          </a:p>
        </p:txBody>
      </p:sp>
      <p:sp>
        <p:nvSpPr>
          <p:cNvPr id="5" name="Text Placeholder 4"/>
          <p:cNvSpPr>
            <a:spLocks noGrp="1"/>
          </p:cNvSpPr>
          <p:nvPr>
            <p:ph type="body" sz="quarter" idx="10"/>
          </p:nvPr>
        </p:nvSpPr>
        <p:spPr/>
        <p:txBody>
          <a:bodyPr>
            <a:normAutofit/>
          </a:bodyPr>
          <a:lstStyle/>
          <a:p>
            <a:r>
              <a:rPr lang="en-US" sz="3600" dirty="0"/>
              <a:t>Onboarding Nodes</a:t>
            </a:r>
            <a:endParaRPr lang="nl-NL" sz="3600" dirty="0"/>
          </a:p>
        </p:txBody>
      </p:sp>
    </p:spTree>
    <p:extLst>
      <p:ext uri="{BB962C8B-B14F-4D97-AF65-F5344CB8AC3E}">
        <p14:creationId xmlns:p14="http://schemas.microsoft.com/office/powerpoint/2010/main" val="3509025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www.IT-Visions.de">
  <a:themeElements>
    <a:clrScheme name="www.IT-Visions.d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Präsentation IT-Objects">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2800" b="0" i="0" u="none" strike="noStrike" cap="none" normalizeH="0" baseline="0" smtClean="0">
            <a:ln>
              <a:noFill/>
            </a:ln>
            <a:solidFill>
              <a:schemeClr val="bg1"/>
            </a:solidFill>
            <a:effectDag name="">
              <a:cont type="tree" name="">
                <a:effect ref="fillLine"/>
                <a:outerShdw dist="38100" dir="13500000" algn="br">
                  <a:schemeClr val="bg1">
                    <a:lumMod val="200000"/>
                    <a:satMod val="200000"/>
                  </a:schemeClr>
                </a:outerShdw>
              </a:cont>
              <a:cont type="tree" name="">
                <a:effect ref="fillLine"/>
                <a:outerShdw dist="38100" dir="2700000" algn="tl">
                  <a:schemeClr val="bg1">
                    <a:lumMod val="60000"/>
                    <a:satMod val="60000"/>
                  </a:schemeClr>
                </a:outerShdw>
              </a:cont>
              <a:effect ref="fillLine"/>
            </a:effectDag>
            <a:latin typeface="Tahoma" pitchFamily="34" charset="0"/>
          </a:defRPr>
        </a:defPPr>
      </a:lstStyle>
    </a:lnDef>
  </a:objectDefaults>
  <a:extraClrSchemeLst>
    <a:extraClrScheme>
      <a:clrScheme name="Präsentation IT-Objec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äsentation IT-Objec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äsentation IT-Objec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äsentation IT-Objec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äsentation IT-Objec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äsentation IT-Objec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äsentation IT-Objec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ITV</Template>
  <TotalTime>3126</TotalTime>
  <Words>897</Words>
  <Application>Microsoft Office PowerPoint</Application>
  <PresentationFormat>On-screen Show (4:3)</PresentationFormat>
  <Paragraphs>119</Paragraphs>
  <Slides>13</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Arial</vt:lpstr>
      <vt:lpstr>Calibri</vt:lpstr>
      <vt:lpstr>Consolas</vt:lpstr>
      <vt:lpstr>Roboto</vt:lpstr>
      <vt:lpstr>Roboto Black</vt:lpstr>
      <vt:lpstr>Roboto Condensed</vt:lpstr>
      <vt:lpstr>Tahoma</vt:lpstr>
      <vt:lpstr>Times New Roman</vt:lpstr>
      <vt:lpstr>Ubuntu Mono</vt:lpstr>
      <vt:lpstr>Wingdings</vt:lpstr>
      <vt:lpstr>www.IT-Visions.de</vt:lpstr>
      <vt:lpstr>Custom Design</vt:lpstr>
      <vt:lpstr>Azure Automation DSC</vt:lpstr>
      <vt:lpstr>Get-MyInfo</vt:lpstr>
      <vt:lpstr>Agenda</vt:lpstr>
      <vt:lpstr>What is Azure Automation DSC?</vt:lpstr>
      <vt:lpstr>Azure Automation DSC</vt:lpstr>
      <vt:lpstr>Azure Automation DSC Terms</vt:lpstr>
      <vt:lpstr>Demo</vt:lpstr>
      <vt:lpstr>Different Ways to Onboard Nodes</vt:lpstr>
      <vt:lpstr>Demo</vt:lpstr>
      <vt:lpstr>Demo</vt:lpstr>
      <vt:lpstr>Summary</vt:lpstr>
      <vt:lpstr>Next Steps...</vt:lpstr>
      <vt:lpstr>Questions?</vt:lpstr>
    </vt:vector>
  </TitlesOfParts>
  <Manager>Dr. Tobias Weltner</Manager>
  <Company>www.powershell.de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 Untertitel</dc:title>
  <dc:subject>PowerShell Konferenz</dc:subject>
  <dc:creator>Dr. Tobias Weltner</dc:creator>
  <dc:description>(C) Dr. Tobias Weltner</dc:description>
  <cp:lastModifiedBy>Ben Gelens</cp:lastModifiedBy>
  <cp:revision>209</cp:revision>
  <dcterms:created xsi:type="dcterms:W3CDTF">2007-07-20T07:41:41Z</dcterms:created>
  <dcterms:modified xsi:type="dcterms:W3CDTF">2016-04-17T07:36:17Z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igentümer">
    <vt:lpwstr>www.IT-Visions.de</vt:lpwstr>
  </property>
  <property fmtid="{D5CDD505-2E9C-101B-9397-08002B2CF9AE}" pid="3" name="Gegenstand">
    <vt:lpwstr>www.IT-Visions.de</vt:lpwstr>
  </property>
  <property fmtid="{D5CDD505-2E9C-101B-9397-08002B2CF9AE}" pid="4" name="Erstellt von">
    <vt:lpwstr>www.IT-Visions.de</vt:lpwstr>
  </property>
  <property fmtid="{D5CDD505-2E9C-101B-9397-08002B2CF9AE}" pid="5" name="Abteilung">
    <vt:lpwstr>www.IT-Visions.de</vt:lpwstr>
  </property>
  <property fmtid="{D5CDD505-2E9C-101B-9397-08002B2CF9AE}" pid="6" name="Kunde">
    <vt:lpwstr>www.IT-Visions.de</vt:lpwstr>
  </property>
  <property fmtid="{D5CDD505-2E9C-101B-9397-08002B2CF9AE}" pid="7" name="Verleger">
    <vt:lpwstr>www.IT-Visions.de</vt:lpwstr>
  </property>
</Properties>
</file>