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9"/>
  </p:notesMasterIdLst>
  <p:handoutMasterIdLst>
    <p:handoutMasterId r:id="rId20"/>
  </p:handoutMasterIdLst>
  <p:sldIdLst>
    <p:sldId id="309" r:id="rId3"/>
    <p:sldId id="315" r:id="rId4"/>
    <p:sldId id="316" r:id="rId5"/>
    <p:sldId id="281" r:id="rId6"/>
    <p:sldId id="310" r:id="rId7"/>
    <p:sldId id="318" r:id="rId8"/>
    <p:sldId id="319" r:id="rId9"/>
    <p:sldId id="320" r:id="rId10"/>
    <p:sldId id="325" r:id="rId11"/>
    <p:sldId id="323" r:id="rId12"/>
    <p:sldId id="322" r:id="rId13"/>
    <p:sldId id="324" r:id="rId14"/>
    <p:sldId id="314" r:id="rId15"/>
    <p:sldId id="302" r:id="rId16"/>
    <p:sldId id="313" r:id="rId17"/>
    <p:sldId id="311" r:id="rId18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12456"/>
    <a:srgbClr val="00CC99"/>
    <a:srgbClr val="00B4E7"/>
    <a:srgbClr val="17175D"/>
    <a:srgbClr val="23238D"/>
    <a:srgbClr val="12124A"/>
    <a:srgbClr val="011F51"/>
    <a:srgbClr val="C8E8F7"/>
    <a:srgbClr val="82C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2773" autoAdjust="0"/>
  </p:normalViewPr>
  <p:slideViewPr>
    <p:cSldViewPr>
      <p:cViewPr varScale="1">
        <p:scale>
          <a:sx n="92" d="100"/>
          <a:sy n="92" d="100"/>
        </p:scale>
        <p:origin x="11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Weitergabe </a:t>
            </a:r>
            <a:r>
              <a:rPr lang="de-DE" dirty="0"/>
              <a:t>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 smtClean="0"/>
              <a:t>Presenter</a:t>
            </a:r>
            <a:r>
              <a:rPr lang="de-DE" dirty="0" smtClean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 smtClean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 smtClean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Get-Contributing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Simon Wåhlin (@SimonWahlin)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Contributing to community resources</a:t>
            </a:r>
          </a:p>
        </p:txBody>
      </p:sp>
    </p:spTree>
    <p:extLst>
      <p:ext uri="{BB962C8B-B14F-4D97-AF65-F5344CB8AC3E}">
        <p14:creationId xmlns:p14="http://schemas.microsoft.com/office/powerpoint/2010/main" val="22880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branch – edit - commit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/>
              <a:t>D</a:t>
            </a:r>
            <a:r>
              <a:rPr lang="de-DE" dirty="0" smtClean="0"/>
              <a:t>:\Repo </a:t>
            </a:r>
            <a:r>
              <a:rPr lang="de-DE" dirty="0">
                <a:solidFill>
                  <a:srgbClr val="FFFF00"/>
                </a:solidFill>
              </a:rPr>
              <a:t>[</a:t>
            </a:r>
            <a:r>
              <a:rPr lang="de-DE" dirty="0" smtClean="0">
                <a:solidFill>
                  <a:srgbClr val="00B4E7"/>
                </a:solidFill>
              </a:rPr>
              <a:t>master</a:t>
            </a:r>
            <a:r>
              <a:rPr lang="de-DE" dirty="0" smtClean="0">
                <a:solidFill>
                  <a:srgbClr val="FFFF00"/>
                </a:solidFill>
              </a:rPr>
              <a:t>]</a:t>
            </a:r>
            <a:r>
              <a:rPr lang="de-DE" dirty="0" smtClean="0"/>
              <a:t>&gt;git checkout –b SiteType</a:t>
            </a:r>
          </a:p>
          <a:p>
            <a:pPr marL="0" indent="0">
              <a:buNone/>
            </a:pPr>
            <a:r>
              <a:rPr lang="de-DE" dirty="0" smtClean="0"/>
              <a:t>D</a:t>
            </a:r>
            <a:r>
              <a:rPr lang="de-DE" dirty="0"/>
              <a:t>:\Repo </a:t>
            </a:r>
            <a:r>
              <a:rPr lang="de-DE" dirty="0" smtClean="0">
                <a:solidFill>
                  <a:srgbClr val="FFFF00"/>
                </a:solidFill>
              </a:rPr>
              <a:t>[</a:t>
            </a:r>
            <a:r>
              <a:rPr lang="de-DE" dirty="0" smtClean="0">
                <a:solidFill>
                  <a:srgbClr val="00B4E7"/>
                </a:solidFill>
              </a:rPr>
              <a:t>SiteType</a:t>
            </a:r>
            <a:r>
              <a:rPr lang="de-DE" dirty="0" smtClean="0">
                <a:solidFill>
                  <a:srgbClr val="FFFF00"/>
                </a:solidFill>
              </a:rPr>
              <a:t>]</a:t>
            </a:r>
            <a:r>
              <a:rPr lang="de-DE" dirty="0" smtClean="0"/>
              <a:t>&gt; ise </a:t>
            </a:r>
          </a:p>
          <a:p>
            <a:pPr marL="0" indent="0">
              <a:buNone/>
            </a:pPr>
            <a:r>
              <a:rPr lang="de-DE" dirty="0" smtClean="0"/>
              <a:t>D</a:t>
            </a:r>
            <a:r>
              <a:rPr lang="de-DE" dirty="0"/>
              <a:t>:\Repo </a:t>
            </a:r>
            <a:r>
              <a:rPr lang="de-DE" dirty="0" smtClean="0">
                <a:solidFill>
                  <a:srgbClr val="FFFF00"/>
                </a:solidFill>
              </a:rPr>
              <a:t>[</a:t>
            </a:r>
            <a:r>
              <a:rPr lang="de-DE" dirty="0" smtClean="0">
                <a:solidFill>
                  <a:srgbClr val="00B4E7"/>
                </a:solidFill>
              </a:rPr>
              <a:t>SiteType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0000"/>
                </a:solidFill>
              </a:rPr>
              <a:t>+0 ~1 </a:t>
            </a:r>
            <a:r>
              <a:rPr lang="de-DE" dirty="0">
                <a:solidFill>
                  <a:srgbClr val="FF0000"/>
                </a:solidFill>
              </a:rPr>
              <a:t>-</a:t>
            </a:r>
            <a:r>
              <a:rPr lang="de-DE" dirty="0" smtClean="0">
                <a:solidFill>
                  <a:srgbClr val="FF0000"/>
                </a:solidFill>
              </a:rPr>
              <a:t>0</a:t>
            </a:r>
            <a:r>
              <a:rPr lang="de-DE" dirty="0" smtClean="0">
                <a:solidFill>
                  <a:srgbClr val="FFFF00"/>
                </a:solidFill>
              </a:rPr>
              <a:t>]</a:t>
            </a:r>
            <a:r>
              <a:rPr lang="de-DE" dirty="0" smtClean="0"/>
              <a:t>&gt;git add file.ps1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D:\Repo </a:t>
            </a:r>
            <a:r>
              <a:rPr lang="de-DE" dirty="0" smtClean="0">
                <a:solidFill>
                  <a:srgbClr val="FFFF00"/>
                </a:solidFill>
              </a:rPr>
              <a:t>[</a:t>
            </a:r>
            <a:r>
              <a:rPr lang="de-DE" dirty="0" smtClean="0">
                <a:solidFill>
                  <a:srgbClr val="00B4E7"/>
                </a:solidFill>
              </a:rPr>
              <a:t>SiteType</a:t>
            </a:r>
            <a:r>
              <a:rPr lang="de-DE" dirty="0" smtClean="0">
                <a:solidFill>
                  <a:srgbClr val="00B050"/>
                </a:solidFill>
              </a:rPr>
              <a:t> +0 ~1 </a:t>
            </a:r>
            <a:r>
              <a:rPr lang="de-DE" dirty="0">
                <a:solidFill>
                  <a:srgbClr val="00B050"/>
                </a:solidFill>
              </a:rPr>
              <a:t>-</a:t>
            </a:r>
            <a:r>
              <a:rPr lang="de-DE" dirty="0" smtClean="0">
                <a:solidFill>
                  <a:srgbClr val="00B050"/>
                </a:solidFill>
              </a:rPr>
              <a:t>0</a:t>
            </a:r>
            <a:r>
              <a:rPr lang="de-DE" dirty="0" smtClean="0">
                <a:solidFill>
                  <a:srgbClr val="FFFF00"/>
                </a:solidFill>
              </a:rPr>
              <a:t>]</a:t>
            </a:r>
            <a:r>
              <a:rPr lang="de-DE" dirty="0"/>
              <a:t>&gt;git commit –m </a:t>
            </a:r>
            <a:r>
              <a:rPr lang="de-DE" dirty="0" smtClean="0"/>
              <a:t>$MSG</a:t>
            </a:r>
          </a:p>
          <a:p>
            <a:pPr marL="0" indent="0">
              <a:buNone/>
            </a:pPr>
            <a:r>
              <a:rPr lang="de-DE" dirty="0"/>
              <a:t>D:\Repo </a:t>
            </a:r>
            <a:r>
              <a:rPr lang="de-DE" dirty="0">
                <a:solidFill>
                  <a:srgbClr val="FFFF00"/>
                </a:solidFill>
              </a:rPr>
              <a:t>[</a:t>
            </a:r>
            <a:r>
              <a:rPr lang="de-DE" dirty="0">
                <a:solidFill>
                  <a:srgbClr val="00B4E7"/>
                </a:solidFill>
              </a:rPr>
              <a:t>SiteType</a:t>
            </a:r>
            <a:r>
              <a:rPr lang="de-DE" dirty="0" smtClean="0">
                <a:solidFill>
                  <a:srgbClr val="FFFF00"/>
                </a:solidFill>
              </a:rPr>
              <a:t>]</a:t>
            </a:r>
            <a:r>
              <a:rPr lang="de-DE" dirty="0" smtClean="0"/>
              <a:t>&gt;git push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/>
              <a:t>git</a:t>
            </a:r>
            <a:r>
              <a:rPr lang="en-US" dirty="0"/>
              <a:t> push --set-upstream origin </a:t>
            </a:r>
            <a:r>
              <a:rPr lang="en-US" dirty="0" err="1"/>
              <a:t>SiteType</a:t>
            </a:r>
            <a:endParaRPr lang="en-US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2512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04664"/>
            <a:ext cx="7676930" cy="61086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 bwMode="auto">
          <a:xfrm>
            <a:off x="1065379" y="3602044"/>
            <a:ext cx="1973806" cy="288032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2656"/>
            <a:ext cx="7452944" cy="608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Ask to help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Follow guidelines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Change as little as possible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Use dedicated source branch</a:t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Now</a:t>
            </a:r>
            <a:r>
              <a:rPr lang="de-DE" dirty="0" smtClean="0"/>
              <a:t>: 15 min break</a:t>
            </a:r>
          </a:p>
          <a:p>
            <a:endParaRPr lang="de-DE" dirty="0" smtClean="0"/>
          </a:p>
          <a:p>
            <a:r>
              <a:rPr lang="de-DE" dirty="0" smtClean="0"/>
              <a:t>Grab a </a:t>
            </a:r>
            <a:r>
              <a:rPr lang="de-DE" dirty="0" err="1" smtClean="0"/>
              <a:t>coffee</a:t>
            </a:r>
            <a:endParaRPr lang="de-DE" dirty="0" smtClean="0"/>
          </a:p>
          <a:p>
            <a:r>
              <a:rPr lang="de-DE" dirty="0" err="1" smtClean="0"/>
              <a:t>Stay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enjoy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endParaRPr lang="de-DE" dirty="0" smtClean="0"/>
          </a:p>
          <a:p>
            <a:r>
              <a:rPr lang="de-DE" dirty="0" smtClean="0"/>
              <a:t>Change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switch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room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Ask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meet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in a </a:t>
            </a:r>
            <a:r>
              <a:rPr lang="de-DE" dirty="0" err="1" smtClean="0"/>
              <a:t>breakout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r>
              <a:rPr lang="de-DE" dirty="0" smtClean="0"/>
              <a:t> </a:t>
            </a:r>
            <a:r>
              <a:rPr lang="de-DE" dirty="0" err="1" smtClean="0"/>
              <a:t>room</a:t>
            </a:r>
            <a:r>
              <a:rPr lang="de-DE" dirty="0" smtClean="0"/>
              <a:t> </a:t>
            </a:r>
            <a:r>
              <a:rPr lang="de-DE" dirty="0" err="1" smtClean="0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r>
              <a:rPr lang="de-DE" dirty="0" smtClean="0"/>
              <a:t>...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7" t="10101" r="26706" b="3800"/>
          <a:stretch/>
        </p:blipFill>
        <p:spPr>
          <a:xfrm>
            <a:off x="6804248" y="1196752"/>
            <a:ext cx="1506900" cy="4752528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 </a:t>
            </a:r>
            <a:endParaRPr lang="de-DE" dirty="0">
              <a:latin typeface="Lucida Console" panose="020B0609040504020204" pitchFamily="49" charset="0"/>
            </a:endParaRPr>
          </a:p>
          <a:p>
            <a:r>
              <a:rPr lang="sv-SE" dirty="0"/>
              <a:t> </a:t>
            </a:r>
            <a:r>
              <a:rPr lang="sv-SE" dirty="0">
                <a:latin typeface="Lucida Console" panose="020B0609040504020204" pitchFamily="49" charset="0"/>
              </a:rPr>
              <a:t>@{</a:t>
            </a:r>
          </a:p>
          <a:p>
            <a:r>
              <a:rPr lang="sv-SE" dirty="0">
                <a:latin typeface="Lucida Console" panose="020B0609040504020204" pitchFamily="49" charset="0"/>
              </a:rPr>
              <a:t>    </a:t>
            </a:r>
            <a:r>
              <a:rPr lang="sv-SE" dirty="0" err="1">
                <a:latin typeface="Lucida Console" panose="020B0609040504020204" pitchFamily="49" charset="0"/>
              </a:rPr>
              <a:t>Name</a:t>
            </a:r>
            <a:r>
              <a:rPr lang="sv-SE" dirty="0"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'Simon Wåhlin'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   Company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'Advania - 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Knowledge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Factory</a:t>
            </a:r>
            <a:r>
              <a:rPr lang="sv-SE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US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Contact </a:t>
            </a:r>
            <a:r>
              <a:rPr lang="sv-SE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</a:p>
          <a:p>
            <a:r>
              <a:rPr lang="sv-SE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Blog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'blog.simonw.se'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Twitter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'@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SimonWahlin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GitHub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SimonWahlin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Other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</a:p>
          <a:p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'Microsoft 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Certified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Trainer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Verified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Effective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Toolmaker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sv-S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sv-S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PowerShell</a:t>
            </a:r>
            <a:r>
              <a:rPr lang="sv-SE" dirty="0">
                <a:solidFill>
                  <a:srgbClr val="8B0000"/>
                </a:solidFill>
                <a:latin typeface="Lucida Console" panose="020B0609040504020204" pitchFamily="49" charset="0"/>
              </a:rPr>
              <a:t> Hero'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   )</a:t>
            </a:r>
          </a:p>
          <a:p>
            <a:r>
              <a:rPr lang="sv-SE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sv-S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39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Git(Hub) concept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Git Commandline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Demo</a:t>
            </a:r>
          </a:p>
          <a:p>
            <a:pPr lvl="1"/>
            <a:r>
              <a:rPr lang="de-DE" dirty="0" smtClean="0"/>
              <a:t>Contributing to an open source project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02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296957" y="3390901"/>
            <a:ext cx="5757996" cy="28569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47664" y="561447"/>
            <a:ext cx="5256583" cy="14476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016159" y="4450444"/>
            <a:ext cx="442687" cy="578757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14368" y="4506453"/>
            <a:ext cx="442687" cy="578757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>
            <a:off x="4185010" y="5521237"/>
            <a:ext cx="1" cy="783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796135" y="2099491"/>
            <a:ext cx="164622" cy="120103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109889" y="847375"/>
            <a:ext cx="950042" cy="816248"/>
            <a:chOff x="2922136" y="1799123"/>
            <a:chExt cx="1498231" cy="1287236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2136" y="2180123"/>
              <a:ext cx="1045029" cy="90623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3963" y="1799123"/>
              <a:ext cx="906404" cy="1000169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7054953" y="3674576"/>
            <a:ext cx="821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Client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18474" y="702152"/>
            <a:ext cx="959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GitHub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5298095" y="847375"/>
            <a:ext cx="950042" cy="816248"/>
            <a:chOff x="2922136" y="1799123"/>
            <a:chExt cx="1498231" cy="1287236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2136" y="2180123"/>
              <a:ext cx="1045029" cy="906236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3963" y="1799123"/>
              <a:ext cx="906404" cy="1000169"/>
            </a:xfrm>
            <a:prstGeom prst="rect">
              <a:avLst/>
            </a:prstGeom>
          </p:spPr>
        </p:pic>
      </p:grpSp>
      <p:cxnSp>
        <p:nvCxnSpPr>
          <p:cNvPr id="31" name="Straight Arrow Connector 30"/>
          <p:cNvCxnSpPr/>
          <p:nvPr/>
        </p:nvCxnSpPr>
        <p:spPr>
          <a:xfrm rot="16200000">
            <a:off x="4273308" y="710377"/>
            <a:ext cx="1" cy="783771"/>
          </a:xfrm>
          <a:prstGeom prst="straightConnector1">
            <a:avLst/>
          </a:prstGeom>
          <a:ln w="76200">
            <a:solidFill>
              <a:srgbClr val="00B4E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lowchart: Alternate Process 31"/>
          <p:cNvSpPr/>
          <p:nvPr/>
        </p:nvSpPr>
        <p:spPr>
          <a:xfrm>
            <a:off x="3836154" y="613556"/>
            <a:ext cx="807854" cy="345174"/>
          </a:xfrm>
          <a:prstGeom prst="flowChartAlternateProcess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Fork</a:t>
            </a:r>
            <a:endParaRPr lang="en-US" sz="2000" dirty="0"/>
          </a:p>
        </p:txBody>
      </p:sp>
      <p:sp>
        <p:nvSpPr>
          <p:cNvPr id="33" name="Flowchart: Alternate Process 32"/>
          <p:cNvSpPr/>
          <p:nvPr/>
        </p:nvSpPr>
        <p:spPr>
          <a:xfrm>
            <a:off x="6037944" y="2161805"/>
            <a:ext cx="910319" cy="345174"/>
          </a:xfrm>
          <a:prstGeom prst="flowChartAlternateProcess">
            <a:avLst/>
          </a:prstGeom>
          <a:solidFill>
            <a:srgbClr val="00CC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Clone</a:t>
            </a:r>
            <a:endParaRPr lang="en-US" sz="2000" dirty="0"/>
          </a:p>
        </p:txBody>
      </p:sp>
      <p:sp>
        <p:nvSpPr>
          <p:cNvPr id="37" name="Flowchart: Alternate Process 36"/>
          <p:cNvSpPr/>
          <p:nvPr/>
        </p:nvSpPr>
        <p:spPr>
          <a:xfrm>
            <a:off x="3576114" y="3674576"/>
            <a:ext cx="1142882" cy="345174"/>
          </a:xfrm>
          <a:prstGeom prst="flowChartAlternateProcess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Change</a:t>
            </a:r>
            <a:endParaRPr lang="en-US" sz="2000" dirty="0"/>
          </a:p>
        </p:txBody>
      </p:sp>
      <p:sp>
        <p:nvSpPr>
          <p:cNvPr id="38" name="Flowchart: Alternate Process 37"/>
          <p:cNvSpPr/>
          <p:nvPr/>
        </p:nvSpPr>
        <p:spPr>
          <a:xfrm>
            <a:off x="5076056" y="5740536"/>
            <a:ext cx="1142882" cy="345174"/>
          </a:xfrm>
          <a:prstGeom prst="flowChartAlternateProcess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Add</a:t>
            </a:r>
            <a:endParaRPr lang="en-US" sz="20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3678139" y="4478724"/>
            <a:ext cx="950042" cy="816248"/>
            <a:chOff x="2922136" y="1799123"/>
            <a:chExt cx="1498231" cy="1287236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2136" y="2180123"/>
              <a:ext cx="1045029" cy="906236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3963" y="1799123"/>
              <a:ext cx="906404" cy="1000169"/>
            </a:xfrm>
            <a:prstGeom prst="rect">
              <a:avLst/>
            </a:prstGeom>
          </p:spPr>
        </p:pic>
      </p:grpSp>
      <p:sp>
        <p:nvSpPr>
          <p:cNvPr id="42" name="Flowchart: Alternate Process 41"/>
          <p:cNvSpPr/>
          <p:nvPr/>
        </p:nvSpPr>
        <p:spPr>
          <a:xfrm>
            <a:off x="2054079" y="5740536"/>
            <a:ext cx="1142882" cy="345174"/>
          </a:xfrm>
          <a:prstGeom prst="flowChartAlternateProcess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Commit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372352" y="2099491"/>
            <a:ext cx="164622" cy="120103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Alternate Process 43"/>
          <p:cNvSpPr/>
          <p:nvPr/>
        </p:nvSpPr>
        <p:spPr>
          <a:xfrm>
            <a:off x="4377529" y="2929711"/>
            <a:ext cx="910319" cy="345174"/>
          </a:xfrm>
          <a:prstGeom prst="flowChartAlternateProcess">
            <a:avLst/>
          </a:prstGeom>
          <a:solidFill>
            <a:srgbClr val="00CC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Push</a:t>
            </a:r>
            <a:endParaRPr lang="en-US" sz="2000" dirty="0"/>
          </a:p>
        </p:txBody>
      </p:sp>
      <p:sp>
        <p:nvSpPr>
          <p:cNvPr id="45" name="Flowchart: Alternate Process 44"/>
          <p:cNvSpPr/>
          <p:nvPr/>
        </p:nvSpPr>
        <p:spPr>
          <a:xfrm>
            <a:off x="5997270" y="2643346"/>
            <a:ext cx="910319" cy="345174"/>
          </a:xfrm>
          <a:prstGeom prst="flowChartAlternateProcess">
            <a:avLst/>
          </a:prstGeom>
          <a:solidFill>
            <a:srgbClr val="00CC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Pull</a:t>
            </a:r>
            <a:endParaRPr lang="en-US" sz="20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 flipH="1">
            <a:off x="4273308" y="976331"/>
            <a:ext cx="1" cy="783771"/>
          </a:xfrm>
          <a:prstGeom prst="straightConnector1">
            <a:avLst/>
          </a:prstGeom>
          <a:ln w="76200">
            <a:solidFill>
              <a:srgbClr val="00B4E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Alternate Process 46"/>
          <p:cNvSpPr/>
          <p:nvPr/>
        </p:nvSpPr>
        <p:spPr>
          <a:xfrm>
            <a:off x="3404106" y="1582370"/>
            <a:ext cx="1671950" cy="345174"/>
          </a:xfrm>
          <a:prstGeom prst="flowChartAlternateProcess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Pull Request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3620616" y="5280276"/>
            <a:ext cx="764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Local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259012" y="1609005"/>
            <a:ext cx="959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Origin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40775" y="1609005"/>
            <a:ext cx="1270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Upstream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462425" y="2099491"/>
            <a:ext cx="164622" cy="120103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Flowchart: Alternate Process 57"/>
          <p:cNvSpPr/>
          <p:nvPr/>
        </p:nvSpPr>
        <p:spPr>
          <a:xfrm>
            <a:off x="2704234" y="2161805"/>
            <a:ext cx="1795758" cy="345174"/>
          </a:xfrm>
          <a:prstGeom prst="flowChartAlternateProcess">
            <a:avLst/>
          </a:prstGeom>
          <a:solidFill>
            <a:srgbClr val="00CC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Pull Upstream</a:t>
            </a:r>
            <a:endParaRPr lang="en-US" sz="20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2195243" y="2099491"/>
            <a:ext cx="164622" cy="1201034"/>
          </a:xfrm>
          <a:prstGeom prst="straightConnector1">
            <a:avLst/>
          </a:prstGeom>
          <a:ln w="44450">
            <a:solidFill>
              <a:srgbClr val="00B0F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605365" y="2097412"/>
            <a:ext cx="164622" cy="1201034"/>
          </a:xfrm>
          <a:prstGeom prst="straightConnector1">
            <a:avLst/>
          </a:prstGeom>
          <a:ln w="44450">
            <a:solidFill>
              <a:srgbClr val="00B0F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2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/>
      <p:bldP spid="32" grpId="0" animBg="1"/>
      <p:bldP spid="33" grpId="0" animBg="1"/>
      <p:bldP spid="37" grpId="0" animBg="1"/>
      <p:bldP spid="38" grpId="0" animBg="1"/>
      <p:bldP spid="42" grpId="0" animBg="1"/>
      <p:bldP spid="44" grpId="0" animBg="1"/>
      <p:bldP spid="45" grpId="0" animBg="1"/>
      <p:bldP spid="47" grpId="0" animBg="1"/>
      <p:bldP spid="48" grpId="0"/>
      <p:bldP spid="49" grpId="0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Git commandline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/>
              <a:t>D</a:t>
            </a:r>
            <a:r>
              <a:rPr lang="de-DE" dirty="0" smtClean="0"/>
              <a:t>:\Repo </a:t>
            </a:r>
            <a:r>
              <a:rPr lang="de-DE" dirty="0" smtClean="0">
                <a:solidFill>
                  <a:srgbClr val="FFFF00"/>
                </a:solidFill>
              </a:rPr>
              <a:t>[</a:t>
            </a:r>
            <a:r>
              <a:rPr lang="de-DE" dirty="0" smtClean="0">
                <a:solidFill>
                  <a:srgbClr val="00B4E7"/>
                </a:solidFill>
              </a:rPr>
              <a:t>Issue#1</a:t>
            </a:r>
            <a:r>
              <a:rPr lang="de-DE" dirty="0" smtClean="0"/>
              <a:t> </a:t>
            </a:r>
            <a:r>
              <a:rPr lang="de-DE" dirty="0">
                <a:solidFill>
                  <a:srgbClr val="FF0000"/>
                </a:solidFill>
              </a:rPr>
              <a:t>+1 ~0 -</a:t>
            </a:r>
            <a:r>
              <a:rPr lang="de-DE" dirty="0" smtClean="0">
                <a:solidFill>
                  <a:srgbClr val="FF0000"/>
                </a:solidFill>
              </a:rPr>
              <a:t>0</a:t>
            </a:r>
            <a:r>
              <a:rPr lang="de-DE" dirty="0" smtClean="0">
                <a:solidFill>
                  <a:srgbClr val="FFFF00"/>
                </a:solidFill>
              </a:rPr>
              <a:t>]</a:t>
            </a:r>
            <a:r>
              <a:rPr lang="de-DE" dirty="0" smtClean="0"/>
              <a:t>&gt;</a:t>
            </a:r>
            <a:r>
              <a:rPr lang="de-DE" dirty="0" smtClean="0"/>
              <a:t>git status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D:\Repo </a:t>
            </a:r>
            <a:r>
              <a:rPr lang="de-DE" dirty="0" smtClean="0">
                <a:solidFill>
                  <a:srgbClr val="FFFF00"/>
                </a:solidFill>
              </a:rPr>
              <a:t>[</a:t>
            </a:r>
            <a:r>
              <a:rPr lang="de-DE" dirty="0">
                <a:solidFill>
                  <a:srgbClr val="00B4E7"/>
                </a:solidFill>
              </a:rPr>
              <a:t>Issue#1</a:t>
            </a:r>
            <a:r>
              <a:rPr lang="de-DE" dirty="0"/>
              <a:t> </a:t>
            </a:r>
            <a:r>
              <a:rPr lang="de-DE" dirty="0" smtClean="0">
                <a:solidFill>
                  <a:srgbClr val="FF0000"/>
                </a:solidFill>
              </a:rPr>
              <a:t>+</a:t>
            </a:r>
            <a:r>
              <a:rPr lang="de-DE" dirty="0">
                <a:solidFill>
                  <a:srgbClr val="FF0000"/>
                </a:solidFill>
              </a:rPr>
              <a:t>1 ~0 -</a:t>
            </a:r>
            <a:r>
              <a:rPr lang="de-DE" dirty="0" smtClean="0">
                <a:solidFill>
                  <a:srgbClr val="FF0000"/>
                </a:solidFill>
              </a:rPr>
              <a:t>0</a:t>
            </a:r>
            <a:r>
              <a:rPr lang="de-DE" dirty="0" smtClean="0">
                <a:solidFill>
                  <a:srgbClr val="FFFF00"/>
                </a:solidFill>
              </a:rPr>
              <a:t>]</a:t>
            </a:r>
            <a:r>
              <a:rPr lang="de-DE" dirty="0" smtClean="0"/>
              <a:t>&gt;</a:t>
            </a:r>
            <a:r>
              <a:rPr lang="de-DE" dirty="0" smtClean="0"/>
              <a:t>git add &lt;file&gt;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D:\Repo </a:t>
            </a:r>
            <a:r>
              <a:rPr lang="de-DE" dirty="0" smtClean="0">
                <a:solidFill>
                  <a:srgbClr val="FFFF00"/>
                </a:solidFill>
              </a:rPr>
              <a:t>[</a:t>
            </a:r>
            <a:r>
              <a:rPr lang="de-DE" dirty="0">
                <a:solidFill>
                  <a:srgbClr val="00B4E7"/>
                </a:solidFill>
              </a:rPr>
              <a:t>Issue#1</a:t>
            </a:r>
            <a:r>
              <a:rPr lang="de-DE" dirty="0"/>
              <a:t> </a:t>
            </a:r>
            <a:r>
              <a:rPr lang="de-DE" dirty="0" smtClean="0">
                <a:solidFill>
                  <a:srgbClr val="00B050"/>
                </a:solidFill>
              </a:rPr>
              <a:t>+</a:t>
            </a:r>
            <a:r>
              <a:rPr lang="de-DE" dirty="0">
                <a:solidFill>
                  <a:srgbClr val="00B050"/>
                </a:solidFill>
              </a:rPr>
              <a:t>1 ~0 -</a:t>
            </a:r>
            <a:r>
              <a:rPr lang="de-DE" dirty="0" smtClean="0">
                <a:solidFill>
                  <a:srgbClr val="00B050"/>
                </a:solidFill>
              </a:rPr>
              <a:t>0</a:t>
            </a:r>
            <a:r>
              <a:rPr lang="de-DE" dirty="0" smtClean="0">
                <a:solidFill>
                  <a:srgbClr val="FFFF00"/>
                </a:solidFill>
              </a:rPr>
              <a:t>]</a:t>
            </a:r>
            <a:r>
              <a:rPr lang="de-DE" dirty="0" smtClean="0"/>
              <a:t>&gt;</a:t>
            </a:r>
            <a:r>
              <a:rPr lang="de-DE" dirty="0"/>
              <a:t>git </a:t>
            </a:r>
            <a:r>
              <a:rPr lang="de-DE" dirty="0" smtClean="0"/>
              <a:t>commit –m $MSG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D:\Repo </a:t>
            </a:r>
            <a:r>
              <a:rPr lang="de-DE" dirty="0" smtClean="0">
                <a:solidFill>
                  <a:srgbClr val="FFFF00"/>
                </a:solidFill>
              </a:rPr>
              <a:t>[</a:t>
            </a:r>
            <a:r>
              <a:rPr lang="de-DE" dirty="0" smtClean="0">
                <a:solidFill>
                  <a:srgbClr val="00B4E7"/>
                </a:solidFill>
              </a:rPr>
              <a:t>Issue#1</a:t>
            </a:r>
            <a:r>
              <a:rPr lang="de-DE" dirty="0" smtClean="0">
                <a:solidFill>
                  <a:srgbClr val="FFFF00"/>
                </a:solidFill>
              </a:rPr>
              <a:t>]</a:t>
            </a:r>
            <a:r>
              <a:rPr lang="de-DE" dirty="0" smtClean="0"/>
              <a:t>&gt;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Contributing to a project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548680"/>
            <a:ext cx="7375221" cy="586853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 bwMode="auto">
          <a:xfrm>
            <a:off x="7380312" y="1556792"/>
            <a:ext cx="648072" cy="216024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60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s.technicise.com/wp-content/uploads/Fork-a-repository-in-Github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7373808" cy="407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268760"/>
            <a:ext cx="2781300" cy="485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470372" y="2132856"/>
            <a:ext cx="2232248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Forking SimonWahlin/</a:t>
            </a:r>
            <a:r>
              <a:rPr kumimoji="0" lang="en-US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InternetSettings</a:t>
            </a:r>
            <a:endParaRPr kumimoji="0" lang="sv-SE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9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76672"/>
            <a:ext cx="7562782" cy="601777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1043608" y="1484784"/>
            <a:ext cx="2016224" cy="360040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788024" y="3113525"/>
            <a:ext cx="2142615" cy="243467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02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Add a remote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/>
              <a:t>D</a:t>
            </a:r>
            <a:r>
              <a:rPr lang="de-DE" dirty="0" smtClean="0"/>
              <a:t>:\Repo </a:t>
            </a:r>
            <a:r>
              <a:rPr lang="de-DE" dirty="0">
                <a:solidFill>
                  <a:srgbClr val="FFFF00"/>
                </a:solidFill>
              </a:rPr>
              <a:t>[</a:t>
            </a:r>
            <a:r>
              <a:rPr lang="de-DE" dirty="0" smtClean="0">
                <a:solidFill>
                  <a:srgbClr val="00B4E7"/>
                </a:solidFill>
              </a:rPr>
              <a:t>master</a:t>
            </a:r>
            <a:r>
              <a:rPr lang="de-DE" dirty="0" smtClean="0">
                <a:solidFill>
                  <a:srgbClr val="FFFF00"/>
                </a:solidFill>
              </a:rPr>
              <a:t>]</a:t>
            </a:r>
            <a:r>
              <a:rPr lang="de-DE" dirty="0" smtClean="0"/>
              <a:t>&gt;git remote add upstream $Uri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/>
              <a:t>D:\Repo </a:t>
            </a:r>
            <a:r>
              <a:rPr lang="de-DE" dirty="0">
                <a:solidFill>
                  <a:srgbClr val="FFFF00"/>
                </a:solidFill>
              </a:rPr>
              <a:t>[</a:t>
            </a:r>
            <a:r>
              <a:rPr lang="de-DE" dirty="0">
                <a:solidFill>
                  <a:srgbClr val="00B4E7"/>
                </a:solidFill>
              </a:rPr>
              <a:t>master</a:t>
            </a:r>
            <a:r>
              <a:rPr lang="de-DE" dirty="0" smtClean="0">
                <a:solidFill>
                  <a:srgbClr val="FFFF00"/>
                </a:solidFill>
              </a:rPr>
              <a:t>]</a:t>
            </a:r>
            <a:r>
              <a:rPr lang="de-DE" dirty="0" smtClean="0"/>
              <a:t>&gt;git remote -v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D</a:t>
            </a:r>
            <a:r>
              <a:rPr lang="de-DE" dirty="0"/>
              <a:t>:\Repo </a:t>
            </a:r>
            <a:r>
              <a:rPr lang="de-DE" dirty="0">
                <a:solidFill>
                  <a:srgbClr val="FFFF00"/>
                </a:solidFill>
              </a:rPr>
              <a:t>[</a:t>
            </a:r>
            <a:r>
              <a:rPr lang="de-DE" dirty="0">
                <a:solidFill>
                  <a:srgbClr val="00B4E7"/>
                </a:solidFill>
              </a:rPr>
              <a:t>master</a:t>
            </a:r>
            <a:r>
              <a:rPr lang="de-DE" dirty="0" smtClean="0">
                <a:solidFill>
                  <a:srgbClr val="FFFF00"/>
                </a:solidFill>
              </a:rPr>
              <a:t>]</a:t>
            </a:r>
            <a:r>
              <a:rPr lang="de-DE" dirty="0" smtClean="0"/>
              <a:t>&gt;git pull upstream master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0575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2386</TotalTime>
  <Words>302</Words>
  <Application>Microsoft Office PowerPoint</Application>
  <PresentationFormat>On-screen Show (4:3)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Lucida Console</vt:lpstr>
      <vt:lpstr>Lucida Sans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Get-Contributing</vt:lpstr>
      <vt:lpstr>Agenda</vt:lpstr>
      <vt:lpstr>PowerPoint Presentation</vt:lpstr>
      <vt:lpstr>Git commandline</vt:lpstr>
      <vt:lpstr>Demo</vt:lpstr>
      <vt:lpstr>PowerPoint Presentation</vt:lpstr>
      <vt:lpstr>PowerPoint Presentation</vt:lpstr>
      <vt:lpstr>PowerPoint Presentation</vt:lpstr>
      <vt:lpstr>Add a remote</vt:lpstr>
      <vt:lpstr>branch – edit - commit</vt:lpstr>
      <vt:lpstr>PowerPoint Presentation</vt:lpstr>
      <vt:lpstr>PowerPoint Presentation</vt:lpstr>
      <vt:lpstr>Questions?</vt:lpstr>
      <vt:lpstr>Summary</vt:lpstr>
      <vt:lpstr>Next Steps...</vt:lpstr>
      <vt:lpstr>PowerPoint Presentation</vt:lpstr>
    </vt:vector>
  </TitlesOfParts>
  <Manager>Dr. Tobias Weltner</Manager>
  <Company>www.powershell.de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Simon Wåhlin</cp:lastModifiedBy>
  <cp:revision>178</cp:revision>
  <dcterms:created xsi:type="dcterms:W3CDTF">2007-07-20T07:41:41Z</dcterms:created>
  <dcterms:modified xsi:type="dcterms:W3CDTF">2016-04-21T08:59:39Z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