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6"/>
  </p:notesMasterIdLst>
  <p:handoutMasterIdLst>
    <p:handoutMasterId r:id="rId27"/>
  </p:handoutMasterIdLst>
  <p:sldIdLst>
    <p:sldId id="309" r:id="rId3"/>
    <p:sldId id="305" r:id="rId4"/>
    <p:sldId id="316" r:id="rId5"/>
    <p:sldId id="333" r:id="rId6"/>
    <p:sldId id="320" r:id="rId7"/>
    <p:sldId id="321" r:id="rId8"/>
    <p:sldId id="334" r:id="rId9"/>
    <p:sldId id="323" r:id="rId10"/>
    <p:sldId id="322" r:id="rId11"/>
    <p:sldId id="324" r:id="rId12"/>
    <p:sldId id="325" r:id="rId13"/>
    <p:sldId id="326" r:id="rId14"/>
    <p:sldId id="327" r:id="rId15"/>
    <p:sldId id="329" r:id="rId16"/>
    <p:sldId id="330" r:id="rId17"/>
    <p:sldId id="331" r:id="rId18"/>
    <p:sldId id="332" r:id="rId19"/>
    <p:sldId id="328" r:id="rId20"/>
    <p:sldId id="310" r:id="rId21"/>
    <p:sldId id="314" r:id="rId22"/>
    <p:sldId id="302" r:id="rId23"/>
    <p:sldId id="313" r:id="rId24"/>
    <p:sldId id="315" r:id="rId2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92" d="100"/>
          <a:sy n="92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igitalphotos.net/images/view_photog.php?photogid=568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QA: Will it break?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4941168"/>
            <a:ext cx="4617640" cy="1716211"/>
          </a:xfrm>
        </p:spPr>
        <p:txBody>
          <a:bodyPr/>
          <a:lstStyle/>
          <a:p>
            <a:r>
              <a:rPr lang="de-DE" dirty="0" smtClean="0"/>
              <a:t>Simon Wåhlin</a:t>
            </a:r>
            <a:br>
              <a:rPr lang="de-DE" dirty="0" smtClean="0"/>
            </a:br>
            <a:r>
              <a:rPr lang="de-DE" dirty="0" smtClean="0"/>
              <a:t>Knowledge Factory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Tiwtter: @SimonWahlin</a:t>
            </a:r>
          </a:p>
          <a:p>
            <a:r>
              <a:rPr lang="de-DE" dirty="0" smtClean="0"/>
              <a:t>GitHub:  SimonWahlin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An introduction to unit testing in PowerShell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- Context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# Smallest scope of Mock &amp; TestDrive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Describe 'description' [-Tags 'Unit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]  {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Context </a:t>
            </a:r>
            <a:r>
              <a:rPr lang="de-DE" dirty="0"/>
              <a:t>'</a:t>
            </a:r>
            <a:r>
              <a:rPr lang="de-DE" dirty="0" smtClean="0"/>
              <a:t>part 1' {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}</a:t>
            </a: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de-DE" dirty="0">
              <a:solidFill>
                <a:schemeClr val="bg1">
                  <a:alpha val="50000"/>
                </a:schemeClr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393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- It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# Represents one test, fails on term error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Describe 'description' [-Tags 'Unit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]  {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   Context 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part 1' {</a:t>
            </a:r>
          </a:p>
          <a:p>
            <a:pPr marL="0" indent="0">
              <a:buNone/>
            </a:pPr>
            <a:r>
              <a:rPr lang="de-DE" dirty="0" smtClean="0"/>
              <a:t>        </a:t>
            </a:r>
            <a:r>
              <a:rPr lang="de-DE" dirty="0"/>
              <a:t>It 'Does </a:t>
            </a:r>
            <a:r>
              <a:rPr lang="de-DE" dirty="0" smtClean="0"/>
              <a:t>something</a:t>
            </a:r>
            <a:r>
              <a:rPr lang="de-DE" dirty="0"/>
              <a:t>' [-Pending] {</a:t>
            </a:r>
          </a:p>
          <a:p>
            <a:pPr marL="0" indent="0">
              <a:buNone/>
            </a:pPr>
            <a:r>
              <a:rPr lang="de-DE" dirty="0" smtClean="0"/>
              <a:t> 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}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	</a:t>
            </a:r>
            <a:endParaRPr lang="de-DE" dirty="0">
              <a:solidFill>
                <a:schemeClr val="bg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de-DE" dirty="0">
              <a:solidFill>
                <a:schemeClr val="bg1">
                  <a:alpha val="50000"/>
                </a:schemeClr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14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- Should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# Used to verify expected result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Describe 'description' [-Tags 'Unit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]  {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   Context 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part 1' {</a:t>
            </a:r>
          </a:p>
          <a:p>
            <a:pPr marL="0" indent="0">
              <a:buNone/>
            </a:pPr>
            <a:r>
              <a:rPr lang="de-DE" dirty="0" smtClean="0"/>
              <a:t>        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It 'Does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something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 [-Pending] {</a:t>
            </a:r>
          </a:p>
          <a:p>
            <a:pPr marL="0" indent="0">
              <a:buNone/>
            </a:pPr>
            <a:r>
              <a:rPr lang="de-DE" dirty="0" smtClean="0"/>
              <a:t>            Get-Something | Should </a:t>
            </a:r>
            <a:r>
              <a:rPr lang="de-DE" dirty="0" smtClean="0">
                <a:solidFill>
                  <a:srgbClr val="FFFF00"/>
                </a:solidFill>
              </a:rPr>
              <a:t>be</a:t>
            </a:r>
            <a:r>
              <a:rPr lang="de-DE" dirty="0" smtClean="0"/>
              <a:t> $Thing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	</a:t>
            </a:r>
            <a:endParaRPr lang="de-DE" dirty="0">
              <a:solidFill>
                <a:schemeClr val="bg1">
                  <a:alpha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de-DE" dirty="0">
              <a:solidFill>
                <a:schemeClr val="bg1">
                  <a:alpha val="50000"/>
                </a:schemeClr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186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– Should Members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Be</a:t>
            </a:r>
          </a:p>
          <a:p>
            <a:pPr marL="0" indent="0">
              <a:buNone/>
            </a:pPr>
            <a:r>
              <a:rPr lang="de-DE" dirty="0" smtClean="0"/>
              <a:t>BeGreaterThan</a:t>
            </a:r>
          </a:p>
          <a:p>
            <a:pPr marL="0" indent="0">
              <a:buNone/>
            </a:pPr>
            <a:r>
              <a:rPr lang="de-DE" dirty="0" smtClean="0"/>
              <a:t>BeLessThan</a:t>
            </a:r>
          </a:p>
          <a:p>
            <a:pPr marL="0" indent="0">
              <a:buNone/>
            </a:pPr>
            <a:r>
              <a:rPr lang="de-DE" dirty="0" smtClean="0"/>
              <a:t>BeNullOrEmpty</a:t>
            </a:r>
          </a:p>
          <a:p>
            <a:pPr marL="0" indent="0">
              <a:buNone/>
            </a:pPr>
            <a:r>
              <a:rPr lang="de-DE" dirty="0" smtClean="0"/>
              <a:t>Contain (file)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ContainExactly (File)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Exist</a:t>
            </a:r>
          </a:p>
          <a:p>
            <a:pPr marL="0" indent="0">
              <a:buNone/>
            </a:pPr>
            <a:r>
              <a:rPr lang="de-DE" dirty="0" smtClean="0"/>
              <a:t>Match</a:t>
            </a:r>
          </a:p>
          <a:p>
            <a:pPr marL="0" indent="0">
              <a:buNone/>
            </a:pPr>
            <a:r>
              <a:rPr lang="de-DE" dirty="0" smtClean="0"/>
              <a:t>MatchExactly</a:t>
            </a:r>
          </a:p>
          <a:p>
            <a:pPr marL="0" indent="0">
              <a:buNone/>
            </a:pPr>
            <a:r>
              <a:rPr lang="de-DE" dirty="0"/>
              <a:t>Throw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488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– Mock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de-DE" dirty="0" smtClean="0"/>
              <a:t>Mock Get-Content {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/>
              <a:t>'</a:t>
            </a:r>
            <a:r>
              <a:rPr lang="de-DE" dirty="0" smtClean="0"/>
              <a:t>File content</a:t>
            </a:r>
            <a:r>
              <a:rPr lang="de-DE" dirty="0"/>
              <a:t>'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9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– Mock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Mock Get-Content {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   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File content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</a:t>
            </a:r>
            <a:r>
              <a:rPr lang="de-DE" dirty="0" smtClean="0"/>
              <a:t> –ParameterFilter {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$Path –</a:t>
            </a:r>
            <a:r>
              <a:rPr lang="de-DE" dirty="0"/>
              <a:t>eq 'C</a:t>
            </a:r>
            <a:r>
              <a:rPr lang="de-DE" dirty="0" smtClean="0"/>
              <a:t>:\Logs\Log.log</a:t>
            </a:r>
            <a:r>
              <a:rPr lang="de-DE" dirty="0"/>
              <a:t>'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– Mock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Mock Get-Content {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   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File content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 –ParameterFilter {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    $Path –eq 'C:\Logs\Log.log'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</a:t>
            </a:r>
            <a:r>
              <a:rPr lang="de-DE" dirty="0" smtClean="0"/>
              <a:t> -Verifiable</a:t>
            </a:r>
          </a:p>
        </p:txBody>
      </p:sp>
    </p:spTree>
    <p:extLst>
      <p:ext uri="{BB962C8B-B14F-4D97-AF65-F5344CB8AC3E}">
        <p14:creationId xmlns:p14="http://schemas.microsoft.com/office/powerpoint/2010/main" val="12499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– Mock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Mock Get-Content {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   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File content</a:t>
            </a:r>
            <a:r>
              <a:rPr lang="de-DE" dirty="0">
                <a:solidFill>
                  <a:schemeClr val="bg1">
                    <a:alpha val="50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 –ParameterFilter {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    $Path –eq 'C:\Logs\Log.log'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alpha val="50000"/>
                  </a:schemeClr>
                </a:solidFill>
              </a:rPr>
              <a:t>} –Verifiable</a:t>
            </a:r>
            <a:r>
              <a:rPr lang="de-DE" dirty="0" smtClean="0"/>
              <a:t> –ModuleName MyModule</a:t>
            </a:r>
          </a:p>
        </p:txBody>
      </p:sp>
    </p:spTree>
    <p:extLst>
      <p:ext uri="{BB962C8B-B14F-4D97-AF65-F5344CB8AC3E}">
        <p14:creationId xmlns:p14="http://schemas.microsoft.com/office/powerpoint/2010/main" val="399736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Others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dirty="0" smtClean="0"/>
              <a:t>TestDrive:</a:t>
            </a:r>
          </a:p>
          <a:p>
            <a:pPr marL="0" indent="0">
              <a:buNone/>
            </a:pPr>
            <a:r>
              <a:rPr lang="de-DE" dirty="0" smtClean="0"/>
              <a:t>InModuleScope {}</a:t>
            </a:r>
          </a:p>
          <a:p>
            <a:pPr marL="0" indent="0">
              <a:buNone/>
            </a:pPr>
            <a:r>
              <a:rPr lang="de-DE" dirty="0"/>
              <a:t>BeforeAll {}</a:t>
            </a:r>
          </a:p>
          <a:p>
            <a:pPr marL="0" indent="0">
              <a:buNone/>
            </a:pPr>
            <a:r>
              <a:rPr lang="de-DE" dirty="0" smtClean="0"/>
              <a:t>AfterAll {}</a:t>
            </a:r>
          </a:p>
          <a:p>
            <a:pPr marL="0" indent="0">
              <a:buNone/>
            </a:pPr>
            <a:r>
              <a:rPr lang="de-DE" dirty="0" smtClean="0"/>
              <a:t>BeforeEach {}</a:t>
            </a:r>
          </a:p>
          <a:p>
            <a:pPr marL="0" indent="0">
              <a:buNone/>
            </a:pPr>
            <a:r>
              <a:rPr lang="de-DE" dirty="0" smtClean="0"/>
              <a:t>AfterEach {}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50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Writing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Why testing?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Pester basics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Divide code in small testable functions</a:t>
            </a:r>
          </a:p>
          <a:p>
            <a:endParaRPr lang="de-DE" dirty="0" smtClean="0"/>
          </a:p>
          <a:p>
            <a:r>
              <a:rPr lang="de-DE" dirty="0" smtClean="0"/>
              <a:t>Start small and let tests grow over time</a:t>
            </a:r>
          </a:p>
          <a:p>
            <a:endParaRPr lang="de-DE" dirty="0"/>
          </a:p>
          <a:p>
            <a:r>
              <a:rPr lang="de-DE" dirty="0" smtClean="0"/>
              <a:t>Consider implementing CI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10101" r="26706" b="3800"/>
          <a:stretch/>
        </p:blipFill>
        <p:spPr>
          <a:xfrm>
            <a:off x="6804248" y="1196752"/>
            <a:ext cx="1506900" cy="475252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sv-SE" dirty="0"/>
              <a:t> </a:t>
            </a:r>
            <a:r>
              <a:rPr lang="sv-SE" dirty="0">
                <a:latin typeface="Lucida Console" panose="020B0609040504020204" pitchFamily="49" charset="0"/>
              </a:rPr>
              <a:t>@{</a:t>
            </a:r>
          </a:p>
          <a:p>
            <a:r>
              <a:rPr lang="sv-SE" dirty="0">
                <a:latin typeface="Lucida Console" panose="020B0609040504020204" pitchFamily="49" charset="0"/>
              </a:rPr>
              <a:t>    </a:t>
            </a:r>
            <a:r>
              <a:rPr lang="sv-SE" dirty="0" err="1">
                <a:latin typeface="Lucida Console" panose="020B0609040504020204" pitchFamily="49" charset="0"/>
              </a:rPr>
              <a:t>Name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'Simon Wåhlin'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Company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'Advania -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Knowledge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Factory</a:t>
            </a:r>
            <a:r>
              <a:rPr lang="sv-SE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Contact </a:t>
            </a:r>
            <a:r>
              <a:rPr lang="sv-SE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Blog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'blog.simonw.se'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Twitter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'@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SimonWahlin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GitHub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SimonWahlin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Other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'Microsoft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Certified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Trainer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Verified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Effective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Toolmaker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Hero'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8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84784"/>
            <a:ext cx="2524125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0490" y="5238861"/>
            <a:ext cx="2497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effectLst/>
                <a:hlinkClick r:id="rId3"/>
              </a:rPr>
              <a:t>Image courtesy of </a:t>
            </a:r>
            <a:r>
              <a:rPr lang="en-US" sz="700" b="1" dirty="0" smtClean="0">
                <a:effectLst/>
                <a:hlinkClick r:id="rId3"/>
              </a:rPr>
              <a:t>artur84 at </a:t>
            </a:r>
            <a:r>
              <a:rPr lang="en-US" sz="700" b="1" dirty="0">
                <a:solidFill>
                  <a:schemeClr val="bg1"/>
                </a:solidFill>
                <a:effectLst/>
                <a:hlinkClick r:id="rId3"/>
              </a:rPr>
              <a:t>FreeDigitalPhotos.net</a:t>
            </a:r>
            <a:endParaRPr lang="en-US" sz="7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48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5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Test for </a:t>
            </a:r>
            <a:r>
              <a:rPr lang="de-DE" dirty="0" smtClean="0"/>
              <a:t>QA (Unit)</a:t>
            </a:r>
            <a:endParaRPr lang="de-DE" dirty="0" smtClean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Edit </a:t>
            </a:r>
            <a:r>
              <a:rPr lang="de-DE" dirty="0" smtClean="0"/>
              <a:t>won‘t break tested functionallity</a:t>
            </a:r>
            <a:br>
              <a:rPr lang="de-DE" dirty="0" smtClean="0"/>
            </a:b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Don‘t repeat errors/mistakes </a:t>
            </a:r>
            <a:br>
              <a:rPr lang="de-DE" dirty="0" smtClean="0"/>
            </a:b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Saves time!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2187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Test to define </a:t>
            </a:r>
            <a:r>
              <a:rPr lang="de-DE" dirty="0" smtClean="0"/>
              <a:t>requirements (TDD)</a:t>
            </a:r>
            <a:endParaRPr lang="de-DE" dirty="0" smtClean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Unambiguous spec -&gt; less missunderstandings</a:t>
            </a:r>
            <a:br>
              <a:rPr lang="de-DE" dirty="0" smtClean="0"/>
            </a:b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Divide large problem into small units</a:t>
            </a:r>
            <a:br>
              <a:rPr lang="de-DE" dirty="0" smtClean="0"/>
            </a:b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601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Test </a:t>
            </a:r>
            <a:r>
              <a:rPr lang="de-DE" dirty="0"/>
              <a:t>f</a:t>
            </a:r>
            <a:r>
              <a:rPr lang="de-DE" dirty="0" smtClean="0"/>
              <a:t>unctionality (Integration)</a:t>
            </a:r>
            <a:endParaRPr lang="de-DE" dirty="0" smtClean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Test if (web)service is responding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Test configuration of 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Compare configuration with previous state</a:t>
            </a:r>
            <a:br>
              <a:rPr lang="de-DE" dirty="0"/>
            </a:br>
            <a:r>
              <a:rPr lang="de-DE" dirty="0"/>
              <a:t>(https://pshirwin.wordpress.com/)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69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Writing a </a:t>
            </a:r>
            <a:r>
              <a:rPr lang="de-DE" dirty="0" smtClean="0"/>
              <a:t>Pester test</a:t>
            </a:r>
            <a:endParaRPr lang="de-DE" dirty="0" smtClean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1. Load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 Describe and Context group tests</a:t>
            </a:r>
            <a:br>
              <a:rPr lang="de-DE" dirty="0" smtClean="0"/>
            </a:br>
            <a:endParaRPr lang="de-DE" dirty="0"/>
          </a:p>
          <a:p>
            <a:pPr marL="0" indent="0">
              <a:buNone/>
            </a:pPr>
            <a:r>
              <a:rPr lang="de-DE" dirty="0" smtClean="0"/>
              <a:t>3. It 'Performs a task' {</a:t>
            </a:r>
            <a:br>
              <a:rPr lang="de-DE" dirty="0" smtClean="0"/>
            </a:br>
            <a:r>
              <a:rPr lang="de-DE" dirty="0" smtClean="0"/>
              <a:t>	    Invoke-Task | Should be $Expected</a:t>
            </a:r>
          </a:p>
          <a:p>
            <a:pPr marL="0" indent="0">
              <a:buNone/>
            </a:pPr>
            <a:r>
              <a:rPr lang="de-DE" dirty="0" smtClean="0"/>
              <a:t>	 }</a:t>
            </a:r>
            <a:br>
              <a:rPr lang="de-DE" dirty="0" smtClean="0"/>
            </a:b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1440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Syntax - Describe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# Largest scope of Mock &amp; TestDrive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Describe 'description' [-Tags 'Unit‚]  {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}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41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1862</TotalTime>
  <Words>454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QA: Will it break?</vt:lpstr>
      <vt:lpstr>Agenda</vt:lpstr>
      <vt:lpstr>PowerPoint Presentation</vt:lpstr>
      <vt:lpstr>PowerPoint Presentation</vt:lpstr>
      <vt:lpstr>Test for QA (Unit)</vt:lpstr>
      <vt:lpstr>Test to define requirements (TDD)</vt:lpstr>
      <vt:lpstr>Test functionality (Integration)</vt:lpstr>
      <vt:lpstr>Writing a Pester test</vt:lpstr>
      <vt:lpstr>Syntax - Describe</vt:lpstr>
      <vt:lpstr>Syntax - Context</vt:lpstr>
      <vt:lpstr>Syntax - It</vt:lpstr>
      <vt:lpstr>Syntax - Should</vt:lpstr>
      <vt:lpstr>Syntax – Should Members</vt:lpstr>
      <vt:lpstr>Syntax – Mock</vt:lpstr>
      <vt:lpstr>Syntax – Mock</vt:lpstr>
      <vt:lpstr>Syntax – Mock</vt:lpstr>
      <vt:lpstr>Syntax – Mock</vt:lpstr>
      <vt:lpstr>Others</vt:lpstr>
      <vt:lpstr>Demo</vt:lpstr>
      <vt:lpstr>Questions?</vt:lpstr>
      <vt:lpstr>Summary</vt:lpstr>
      <vt:lpstr>Next Steps...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Simon Wåhlin</cp:lastModifiedBy>
  <cp:revision>184</cp:revision>
  <dcterms:created xsi:type="dcterms:W3CDTF">2007-07-20T07:41:41Z</dcterms:created>
  <dcterms:modified xsi:type="dcterms:W3CDTF">2016-04-22T10:57:11Z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