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  <p:sldMasterId id="2147483812" r:id="rId3"/>
  </p:sldMasterIdLst>
  <p:notesMasterIdLst>
    <p:notesMasterId r:id="rId18"/>
  </p:notesMasterIdLst>
  <p:handoutMasterIdLst>
    <p:handoutMasterId r:id="rId19"/>
  </p:handoutMasterIdLst>
  <p:sldIdLst>
    <p:sldId id="319" r:id="rId4"/>
    <p:sldId id="320" r:id="rId5"/>
    <p:sldId id="305" r:id="rId6"/>
    <p:sldId id="281" r:id="rId7"/>
    <p:sldId id="321" r:id="rId8"/>
    <p:sldId id="325" r:id="rId9"/>
    <p:sldId id="310" r:id="rId10"/>
    <p:sldId id="322" r:id="rId11"/>
    <p:sldId id="326" r:id="rId12"/>
    <p:sldId id="323" r:id="rId13"/>
    <p:sldId id="302" r:id="rId14"/>
    <p:sldId id="313" r:id="rId15"/>
    <p:sldId id="314" r:id="rId16"/>
    <p:sldId id="324" r:id="rId1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E9B"/>
    <a:srgbClr val="352949"/>
    <a:srgbClr val="99A9C9"/>
    <a:srgbClr val="43619D"/>
    <a:srgbClr val="4865A0"/>
    <a:srgbClr val="46639D"/>
    <a:srgbClr val="5671A4"/>
    <a:srgbClr val="655D97"/>
    <a:srgbClr val="C8C5E2"/>
    <a:srgbClr val="011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 autoAdjust="0"/>
    <p:restoredTop sz="86448" autoAdjust="0"/>
  </p:normalViewPr>
  <p:slideViewPr>
    <p:cSldViewPr>
      <p:cViewPr varScale="1">
        <p:scale>
          <a:sx n="99" d="100"/>
          <a:sy n="99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MDB 32 bits only, difficult to expand upon. 2GB max!</a:t>
            </a:r>
          </a:p>
          <a:p>
            <a:r>
              <a:rPr lang="en-US" dirty="0" err="1"/>
              <a:t>Edb</a:t>
            </a:r>
            <a:r>
              <a:rPr lang="en-US" dirty="0"/>
              <a:t> only accessible by 1 process at a time. Modification is therefore difficult.</a:t>
            </a:r>
          </a:p>
          <a:p>
            <a:r>
              <a:rPr lang="en-US" dirty="0"/>
              <a:t>Community projects are great but in my experience company’s don’t want to adopt because of not supported by MSFT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93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AFAIK, from build 17093. Will be demoing from 17623 (first Server 2019 Insider preview)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00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792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06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13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Start"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16004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bg>
      <p:bgPr>
        <a:solidFill>
          <a:srgbClr val="405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09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505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  <p:sldLayoutId id="2147483815" r:id="rId8"/>
    <p:sldLayoutId id="2147483816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078162"/>
            <a:ext cx="784893" cy="6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4" r:id="rId3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681471" y="2410824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The DSC Pull Server is dead, long live the DSC Pull Server!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9AEB78E4-90CA-46BE-9AB3-E431621E2B54}"/>
              </a:ext>
            </a:extLst>
          </p:cNvPr>
          <p:cNvSpPr txBox="1">
            <a:spLocks/>
          </p:cNvSpPr>
          <p:nvPr/>
        </p:nvSpPr>
        <p:spPr>
          <a:xfrm>
            <a:off x="755576" y="3356991"/>
            <a:ext cx="7957392" cy="33724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sz="14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lvl="0"/>
            <a:endParaRPr lang="en-US" sz="14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lvl="0"/>
            <a:endParaRPr lang="en-US" sz="14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lvl="0"/>
            <a:endParaRPr lang="en-US" sz="14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Name       : Ben Gelens</a:t>
            </a:r>
            <a:endParaRPr lang="sr-Latn-RS" sz="14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lvl="0"/>
            <a:r>
              <a:rPr lang="sr-Latn-R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Job</a:t>
            </a:r>
            <a:r>
              <a:rPr 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        : Consultant</a:t>
            </a:r>
          </a:p>
          <a:p>
            <a:pPr lvl="0"/>
            <a:r>
              <a:rPr 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MVP        : CDM (PowerShell)</a:t>
            </a:r>
          </a:p>
          <a:p>
            <a:pPr lvl="0"/>
            <a:r>
              <a:rPr 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Company    : InSpark</a:t>
            </a:r>
          </a:p>
          <a:p>
            <a:pPr lvl="0"/>
            <a:r>
              <a:rPr 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Email      : ben@bgelens.nl</a:t>
            </a:r>
          </a:p>
          <a:p>
            <a:pPr lvl="0"/>
            <a:r>
              <a:rPr 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Twitter    : @</a:t>
            </a:r>
            <a:r>
              <a:rPr lang="en-US" sz="14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4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GitHub     : </a:t>
            </a:r>
            <a:r>
              <a:rPr lang="en-US" sz="14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4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Blog       : bgelens.nl</a:t>
            </a:r>
            <a:endParaRPr lang="en-US" sz="1400" dirty="0"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242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05410" y="3356992"/>
            <a:ext cx="8208963" cy="2160241"/>
          </a:xfrm>
        </p:spPr>
        <p:txBody>
          <a:bodyPr>
            <a:normAutofit/>
          </a:bodyPr>
          <a:lstStyle/>
          <a:p>
            <a:r>
              <a:rPr lang="de-DE" dirty="0"/>
              <a:t>Expanding on RS4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43996-6EB6-4F72-BE23-08719C2C5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933056"/>
            <a:ext cx="2543536" cy="210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With RS4+ we have a supported, extendable, scalable DSC Pull Service</a:t>
            </a:r>
          </a:p>
          <a:p>
            <a:r>
              <a:rPr lang="de-DE" dirty="0"/>
              <a:t>Containerizing the Pull Server unlocks many new scenario‘s in an eazy format</a:t>
            </a:r>
          </a:p>
          <a:p>
            <a:r>
              <a:rPr lang="de-DE" dirty="0"/>
              <a:t>Polaris makes it easy to create web endpoints to expand the DSC Pull Service (there are many others btw)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Name       : Ben Gelens</a:t>
            </a:r>
            <a:endParaRPr lang="sr-Latn-R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sr-Latn-R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Job</a:t>
            </a: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        : Consultant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MVP        : CDM (PowerShell)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Company    : InSpark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Email      : ben@bgelens.nl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Twitter    : @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GitHub     : </a:t>
            </a:r>
            <a:r>
              <a:rPr lang="en-US" sz="14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4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4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Blog       : bgelens</a:t>
            </a:r>
            <a:r>
              <a:rPr lang="en-US" sz="1400" kern="12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.nl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about_Author</a:t>
            </a:r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72" y="6618715"/>
            <a:ext cx="216024" cy="21060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0" y="0"/>
            <a:ext cx="9144000" cy="6540797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2160240" cy="2160416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755576" y="2925032"/>
            <a:ext cx="7704856" cy="2088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Build an immutable application infrastructure with Nano Server, PowerShell DSC, and the</a:t>
            </a:r>
          </a:p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+mn-lt"/>
              </a:rPr>
              <a:t>release pipeline </a:t>
            </a: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971600" y="558924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Ravikanth Chaganti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355976" y="1922037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2017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58" y="6631618"/>
            <a:ext cx="1274481" cy="18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" y="6640190"/>
            <a:ext cx="502533" cy="16765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96" y="6490644"/>
            <a:ext cx="1048245" cy="46674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0" y="6504881"/>
            <a:ext cx="876550" cy="43827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82" y="6663423"/>
            <a:ext cx="787735" cy="12119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0" y="6393575"/>
            <a:ext cx="9144000" cy="464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1F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755576" y="3357080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</a:rPr>
              <a:t>The DSC Pull Server is dead, long live the DSC Pull Server!</a:t>
            </a:r>
            <a:endParaRPr lang="de-DE" sz="3600" dirty="0">
              <a:solidFill>
                <a:schemeClr val="bg1"/>
              </a:solidFill>
              <a:effectLst/>
            </a:endParaRP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755576" y="5949280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>
                <a:solidFill>
                  <a:schemeClr val="bg1"/>
                </a:solidFill>
                <a:effectLst/>
                <a:latin typeface="+mn-lt"/>
              </a:rPr>
              <a:t>Ben Gelens</a:t>
            </a: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211960" y="1885245"/>
            <a:ext cx="643878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369561"/>
            <a:ext cx="785481" cy="121319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1052"/>
            <a:ext cx="1537311" cy="1341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23C6F2-0F3A-4DDD-98B8-5BC9564481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91" y="4403512"/>
            <a:ext cx="1141833" cy="12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Status quo</a:t>
            </a:r>
          </a:p>
          <a:p>
            <a:r>
              <a:rPr lang="de-DE" dirty="0"/>
              <a:t>RS4+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rescue</a:t>
            </a:r>
            <a:endParaRPr lang="de-DE" dirty="0"/>
          </a:p>
          <a:p>
            <a:r>
              <a:rPr lang="de-DE" dirty="0"/>
              <a:t>Expanding on RS4+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Status quo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MDB || EDB (ESENT)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Community </a:t>
            </a:r>
            <a:r>
              <a:rPr lang="de-DE" dirty="0" err="1"/>
              <a:t>projects</a:t>
            </a:r>
            <a:endParaRPr lang="de-DE" dirty="0"/>
          </a:p>
          <a:p>
            <a:pPr lvl="1"/>
            <a:r>
              <a:rPr lang="de-DE" dirty="0"/>
              <a:t>MDB </a:t>
            </a:r>
            <a:r>
              <a:rPr lang="de-DE" dirty="0" err="1"/>
              <a:t>Linked</a:t>
            </a:r>
            <a:r>
              <a:rPr lang="de-DE" dirty="0"/>
              <a:t> Table SQL</a:t>
            </a:r>
          </a:p>
          <a:p>
            <a:pPr lvl="1"/>
            <a:r>
              <a:rPr lang="de-DE" dirty="0" err="1"/>
              <a:t>Tug</a:t>
            </a:r>
            <a:endParaRPr lang="de-DE" dirty="0"/>
          </a:p>
          <a:p>
            <a:pPr lvl="1"/>
            <a:r>
              <a:rPr lang="de-DE" dirty="0"/>
              <a:t>DSC-TRÆK</a:t>
            </a:r>
          </a:p>
          <a:p>
            <a:r>
              <a:rPr lang="de-DE" dirty="0"/>
              <a:t>Azure Automation DSC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350A9B-097B-4F39-A5BE-9F90170A8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SQL support*!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Highly available</a:t>
            </a:r>
          </a:p>
          <a:p>
            <a:pPr lvl="1"/>
            <a:r>
              <a:rPr lang="en-US" dirty="0"/>
              <a:t>No more dealing with 2GB or unsupported Linked Tables</a:t>
            </a:r>
          </a:p>
          <a:p>
            <a:pPr lvl="1"/>
            <a:r>
              <a:rPr lang="en-US" dirty="0"/>
              <a:t>No more dealing with ESENT!</a:t>
            </a:r>
          </a:p>
          <a:p>
            <a:pPr lvl="1"/>
            <a:r>
              <a:rPr lang="en-US" dirty="0"/>
              <a:t>Extensible</a:t>
            </a:r>
          </a:p>
          <a:p>
            <a:pPr lvl="1"/>
            <a:r>
              <a:rPr lang="en-US" dirty="0"/>
              <a:t>Easy change of server side </a:t>
            </a:r>
            <a:r>
              <a:rPr lang="en-US" dirty="0" err="1"/>
              <a:t>ConfigurationName</a:t>
            </a:r>
            <a:r>
              <a:rPr lang="en-US" dirty="0"/>
              <a:t> assignment.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* AFAIK will not be ported to earlier OS</a:t>
            </a:r>
          </a:p>
          <a:p>
            <a:pPr marL="457200" lvl="1" indent="0">
              <a:buNone/>
            </a:pPr>
            <a:r>
              <a:rPr lang="en-US" sz="1800" dirty="0"/>
              <a:t>* Build 17093+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65F37C-EAC0-4374-92ED-FE1EDA08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RS4+ to the rescue!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637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919E67-62E1-457D-91C5-A7A65F434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7" y="260648"/>
            <a:ext cx="1152128" cy="1152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A35945-7CF4-4F07-AE23-7B6E6B787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539677"/>
            <a:ext cx="1263656" cy="1952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3A782-850B-4476-8D8E-D222C96B47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39676"/>
            <a:ext cx="1263656" cy="1952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40A23-E4F5-4292-A6AA-9A8AE04FAB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01" y="2684974"/>
            <a:ext cx="834405" cy="834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42605E-E22F-4794-9B2C-22825D7553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58120"/>
            <a:ext cx="834405" cy="8344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08DAC1-9CBA-42F4-BE5F-688C0E5705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40" y="3692377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18BE6D-567F-4DE2-9880-5060B85510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24" y="4805834"/>
            <a:ext cx="1118221" cy="172809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8514AC-8921-4801-AC74-F10AAF2BEC8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59612" y="836712"/>
            <a:ext cx="664316" cy="70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E5FB4E-F91E-4164-AF42-B823B74692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860032" y="836712"/>
            <a:ext cx="487812" cy="70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3A063E-363B-4D05-A637-3E52D981314C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259612" y="3492526"/>
            <a:ext cx="1165575" cy="36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E0A09F-C3F7-4A37-867A-BBA4AC58B9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456276" y="3492525"/>
            <a:ext cx="891568" cy="33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1D4E2F-53F9-43DA-B3D1-D334A280703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403035" y="4365104"/>
            <a:ext cx="0" cy="44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F0CE08-DF04-4B7E-8993-9975C6EF9AC2}"/>
              </a:ext>
            </a:extLst>
          </p:cNvPr>
          <p:cNvSpPr txBox="1"/>
          <p:nvPr/>
        </p:nvSpPr>
        <p:spPr>
          <a:xfrm>
            <a:off x="5023490" y="5905441"/>
            <a:ext cx="85318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LCM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888B4C-5661-40E8-9C00-ABA126324B6B}"/>
              </a:ext>
            </a:extLst>
          </p:cNvPr>
          <p:cNvSpPr txBox="1"/>
          <p:nvPr/>
        </p:nvSpPr>
        <p:spPr>
          <a:xfrm>
            <a:off x="6444208" y="2780928"/>
            <a:ext cx="203504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Pull Servers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A58EE6-B72B-4C4B-A67B-A4A6838EE005}"/>
              </a:ext>
            </a:extLst>
          </p:cNvPr>
          <p:cNvSpPr txBox="1"/>
          <p:nvPr/>
        </p:nvSpPr>
        <p:spPr>
          <a:xfrm>
            <a:off x="5023490" y="369481"/>
            <a:ext cx="120898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HA DB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F37925B-A105-4C00-A4B4-650C83FA89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32" y="188640"/>
            <a:ext cx="1118221" cy="172809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AA8EF6A-68D6-4627-83CE-F95D911F282B}"/>
              </a:ext>
            </a:extLst>
          </p:cNvPr>
          <p:cNvSpPr txBox="1"/>
          <p:nvPr/>
        </p:nvSpPr>
        <p:spPr>
          <a:xfrm>
            <a:off x="536892" y="1992880"/>
            <a:ext cx="11817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err="1"/>
              <a:t>Admin</a:t>
            </a:r>
            <a:endParaRPr lang="nl-NL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215455-2FF0-4BBE-9122-2000C96F7AAC}"/>
              </a:ext>
            </a:extLst>
          </p:cNvPr>
          <p:cNvCxnSpPr>
            <a:stCxn id="39" idx="3"/>
          </p:cNvCxnSpPr>
          <p:nvPr/>
        </p:nvCxnSpPr>
        <p:spPr>
          <a:xfrm flipV="1">
            <a:off x="1743153" y="836712"/>
            <a:ext cx="2180775" cy="21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23850" y="3501009"/>
            <a:ext cx="8208963" cy="2880320"/>
          </a:xfrm>
        </p:spPr>
        <p:txBody>
          <a:bodyPr>
            <a:normAutofit/>
          </a:bodyPr>
          <a:lstStyle/>
          <a:p>
            <a:r>
              <a:rPr lang="de-DE" dirty="0"/>
              <a:t>SQL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2CD61-B4BC-486A-A2E8-A637D3848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911" y="4293096"/>
            <a:ext cx="2472177" cy="20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350A9B-097B-4F39-A5BE-9F90170A8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Containerize</a:t>
            </a:r>
          </a:p>
          <a:p>
            <a:r>
              <a:rPr lang="en-US" dirty="0"/>
              <a:t>Add additional “micro” services</a:t>
            </a:r>
          </a:p>
          <a:p>
            <a:pPr lvl="1"/>
            <a:r>
              <a:rPr lang="en-US" dirty="0"/>
              <a:t>Admin reports</a:t>
            </a:r>
          </a:p>
          <a:p>
            <a:pPr lvl="1"/>
            <a:r>
              <a:rPr lang="en-US" dirty="0"/>
              <a:t>Admin configuration assignment</a:t>
            </a:r>
          </a:p>
          <a:p>
            <a:pPr lvl="1"/>
            <a:r>
              <a:rPr lang="en-US" dirty="0"/>
              <a:t>Admin Module Management</a:t>
            </a:r>
          </a:p>
          <a:p>
            <a:pPr lvl="1"/>
            <a:r>
              <a:rPr lang="en-US" dirty="0"/>
              <a:t>Admin configuration listing / compiling / uploading</a:t>
            </a:r>
          </a:p>
          <a:p>
            <a:pPr lvl="1"/>
            <a:r>
              <a:rPr lang="en-US" dirty="0"/>
              <a:t>Dashboarding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65F37C-EAC0-4374-92ED-FE1EDA08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on RS4+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583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919E67-62E1-457D-91C5-A7A65F434F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7" y="260648"/>
            <a:ext cx="1152128" cy="1152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A35945-7CF4-4F07-AE23-7B6E6B7872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539677"/>
            <a:ext cx="1263656" cy="1952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3A782-850B-4476-8D8E-D222C96B47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39676"/>
            <a:ext cx="1263656" cy="19528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08DAC1-9CBA-42F4-BE5F-688C0E5705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837" y="3686738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18BE6D-567F-4DE2-9880-5060B85510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63" y="4803798"/>
            <a:ext cx="1118221" cy="172809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8514AC-8921-4801-AC74-F10AAF2BEC8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59612" y="836712"/>
            <a:ext cx="664316" cy="70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E5FB4E-F91E-4164-AF42-B823B74692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860032" y="836712"/>
            <a:ext cx="487812" cy="70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3A063E-363B-4D05-A637-3E52D981314C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259612" y="3492526"/>
            <a:ext cx="1731741" cy="33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E0A09F-C3F7-4A37-867A-BBA4AC58B925}"/>
              </a:ext>
            </a:extLst>
          </p:cNvPr>
          <p:cNvCxnSpPr>
            <a:cxnSpLocks/>
          </p:cNvCxnSpPr>
          <p:nvPr/>
        </p:nvCxnSpPr>
        <p:spPr>
          <a:xfrm flipV="1">
            <a:off x="4956637" y="3519379"/>
            <a:ext cx="891568" cy="33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1D4E2F-53F9-43DA-B3D1-D334A280703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115374" y="4363068"/>
            <a:ext cx="0" cy="44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F0CE08-DF04-4B7E-8993-9975C6EF9AC2}"/>
              </a:ext>
            </a:extLst>
          </p:cNvPr>
          <p:cNvSpPr txBox="1"/>
          <p:nvPr/>
        </p:nvSpPr>
        <p:spPr>
          <a:xfrm>
            <a:off x="5735829" y="5903405"/>
            <a:ext cx="85318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LCM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888B4C-5661-40E8-9C00-ABA126324B6B}"/>
              </a:ext>
            </a:extLst>
          </p:cNvPr>
          <p:cNvSpPr txBox="1"/>
          <p:nvPr/>
        </p:nvSpPr>
        <p:spPr>
          <a:xfrm>
            <a:off x="6444208" y="2780928"/>
            <a:ext cx="118276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err="1"/>
              <a:t>Swarm</a:t>
            </a:r>
            <a:endParaRPr lang="nl-N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A58EE6-B72B-4C4B-A67B-A4A6838EE005}"/>
              </a:ext>
            </a:extLst>
          </p:cNvPr>
          <p:cNvSpPr txBox="1"/>
          <p:nvPr/>
        </p:nvSpPr>
        <p:spPr>
          <a:xfrm>
            <a:off x="5023490" y="369481"/>
            <a:ext cx="120898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/>
              <a:t>HA DB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F37925B-A105-4C00-A4B4-650C83FA89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07" y="4803798"/>
            <a:ext cx="1118221" cy="172809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AA8EF6A-68D6-4627-83CE-F95D911F282B}"/>
              </a:ext>
            </a:extLst>
          </p:cNvPr>
          <p:cNvSpPr txBox="1"/>
          <p:nvPr/>
        </p:nvSpPr>
        <p:spPr>
          <a:xfrm>
            <a:off x="1702792" y="5903405"/>
            <a:ext cx="11817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err="1"/>
              <a:t>Admin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0D863-E4D2-4063-AE27-6DE0C03997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63" y="2780928"/>
            <a:ext cx="1245506" cy="1036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DE77A0-AF9F-4D05-BF42-DA352EF793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275" y="2708920"/>
            <a:ext cx="1245506" cy="103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D6D9D-E656-450C-9E3D-B17538818D7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97" y="1955315"/>
            <a:ext cx="789226" cy="5919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0D05C46-B92B-43D3-8DC9-9F299CDC1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70308"/>
            <a:ext cx="789226" cy="5919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07D8B2F-01CD-4929-9EDB-37F81397AB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714" y="1775837"/>
            <a:ext cx="789226" cy="5919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2DD13F3-75A4-495F-A28A-2A51844BD8A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97" y="1790830"/>
            <a:ext cx="789226" cy="5919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45D8E03-42E6-491C-809F-D83ECC0D43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27" y="3685962"/>
            <a:ext cx="780290" cy="78029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0FDF9B-7C73-4316-B488-22996B365E69}"/>
              </a:ext>
            </a:extLst>
          </p:cNvPr>
          <p:cNvCxnSpPr/>
          <p:nvPr/>
        </p:nvCxnSpPr>
        <p:spPr>
          <a:xfrm flipV="1">
            <a:off x="3623317" y="4326906"/>
            <a:ext cx="14401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F25947-C49C-4178-B031-A4E6F3DFBBDE}"/>
              </a:ext>
            </a:extLst>
          </p:cNvPr>
          <p:cNvCxnSpPr/>
          <p:nvPr/>
        </p:nvCxnSpPr>
        <p:spPr>
          <a:xfrm flipV="1">
            <a:off x="3808872" y="3645024"/>
            <a:ext cx="0" cy="17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5537E7-4FB6-442B-8348-D55017DD653E}"/>
              </a:ext>
            </a:extLst>
          </p:cNvPr>
          <p:cNvCxnSpPr/>
          <p:nvPr/>
        </p:nvCxnSpPr>
        <p:spPr>
          <a:xfrm flipH="1">
            <a:off x="3808872" y="3573016"/>
            <a:ext cx="1819110" cy="244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C06661A-EEC4-45AE-B1F7-A58374A827B5}"/>
              </a:ext>
            </a:extLst>
          </p:cNvPr>
          <p:cNvSpPr txBox="1"/>
          <p:nvPr/>
        </p:nvSpPr>
        <p:spPr>
          <a:xfrm>
            <a:off x="445155" y="2712473"/>
            <a:ext cx="200507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 err="1"/>
              <a:t>Admin</a:t>
            </a:r>
            <a:r>
              <a:rPr lang="nl-NL" sz="2000" dirty="0"/>
              <a:t> Container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93C00AD-C4CE-4C93-8015-A28BAA8266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117" y="2611698"/>
            <a:ext cx="789226" cy="5919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13863D0-2D49-4AC2-9F97-049EC8991BC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87" y="2012789"/>
            <a:ext cx="1275849" cy="102067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59A9E40-0001-4A82-ACC3-97449937C6A8}"/>
              </a:ext>
            </a:extLst>
          </p:cNvPr>
          <p:cNvSpPr txBox="1"/>
          <p:nvPr/>
        </p:nvSpPr>
        <p:spPr>
          <a:xfrm>
            <a:off x="6193241" y="1997603"/>
            <a:ext cx="247497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000" dirty="0"/>
              <a:t>Pull Server Containers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D3BEC38-2A80-4509-BCE2-87B8EC251C2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02" y="3908164"/>
            <a:ext cx="612250" cy="6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0" grpId="0" animBg="1"/>
      <p:bldP spid="33" grpId="0" animBg="1"/>
      <p:bldP spid="50" grpId="0" animBg="1"/>
    </p:bld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272</TotalTime>
  <Words>432</Words>
  <Application>Microsoft Office PowerPoint</Application>
  <PresentationFormat>On-screen Show (4:3)</PresentationFormat>
  <Paragraphs>101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Black</vt:lpstr>
      <vt:lpstr>Tahoma</vt:lpstr>
      <vt:lpstr>www.IT-Visions.de</vt:lpstr>
      <vt:lpstr>Custom Design</vt:lpstr>
      <vt:lpstr>Benutzerdefiniertes Design</vt:lpstr>
      <vt:lpstr>PowerPoint Presentation</vt:lpstr>
      <vt:lpstr>PowerPoint Presentation</vt:lpstr>
      <vt:lpstr>Agenda</vt:lpstr>
      <vt:lpstr>Status quo</vt:lpstr>
      <vt:lpstr>RS4+ to the rescue!</vt:lpstr>
      <vt:lpstr>PowerPoint Presentation</vt:lpstr>
      <vt:lpstr>Demo</vt:lpstr>
      <vt:lpstr>Expanding on RS4+</vt:lpstr>
      <vt:lpstr>PowerPoint Presentation</vt:lpstr>
      <vt:lpstr>Demo</vt:lpstr>
      <vt:lpstr>Summary</vt:lpstr>
      <vt:lpstr>Next Steps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Ben Gelens</cp:lastModifiedBy>
  <cp:revision>215</cp:revision>
  <dcterms:created xsi:type="dcterms:W3CDTF">2007-07-20T07:41:41Z</dcterms:created>
  <dcterms:modified xsi:type="dcterms:W3CDTF">2018-04-04T19:27:27Z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