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08" r:id="rId3"/>
    <p:sldMasterId id="2147483713" r:id="rId4"/>
    <p:sldMasterId id="2147483728" r:id="rId5"/>
    <p:sldMasterId id="2147483734" r:id="rId6"/>
  </p:sldMasterIdLst>
  <p:notesMasterIdLst>
    <p:notesMasterId r:id="rId24"/>
  </p:notesMasterIdLst>
  <p:sldIdLst>
    <p:sldId id="272" r:id="rId7"/>
    <p:sldId id="308" r:id="rId8"/>
    <p:sldId id="268" r:id="rId9"/>
    <p:sldId id="311" r:id="rId10"/>
    <p:sldId id="310" r:id="rId11"/>
    <p:sldId id="312" r:id="rId12"/>
    <p:sldId id="313" r:id="rId13"/>
    <p:sldId id="314" r:id="rId14"/>
    <p:sldId id="315" r:id="rId15"/>
    <p:sldId id="316" r:id="rId16"/>
    <p:sldId id="317" r:id="rId17"/>
    <p:sldId id="309" r:id="rId18"/>
    <p:sldId id="318" r:id="rId19"/>
    <p:sldId id="319" r:id="rId20"/>
    <p:sldId id="320" r:id="rId21"/>
    <p:sldId id="263"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E9B4E-4B37-41C6-8766-0D569CA17A07}" v="78" dt="2019-04-29T22:01:18.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3" d="100"/>
          <a:sy n="93" d="100"/>
        </p:scale>
        <p:origin x="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34FC8-8522-48E5-ABA5-F8C34D94E3C3}"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DB09D-8C09-40B4-8C20-687AEF3CCDE7}" type="slidenum">
              <a:rPr lang="en-US" smtClean="0"/>
              <a:t>‹#›</a:t>
            </a:fld>
            <a:endParaRPr lang="en-US"/>
          </a:p>
        </p:txBody>
      </p:sp>
    </p:spTree>
    <p:extLst>
      <p:ext uri="{BB962C8B-B14F-4D97-AF65-F5344CB8AC3E}">
        <p14:creationId xmlns:p14="http://schemas.microsoft.com/office/powerpoint/2010/main" val="282835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opening. Now the stage is yours!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50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invest some time to reconsider your session: what is it that audience can get out of it? Try and be as precise as you can. If you are showing solutions, then focus on “how to”. If you present about a general technology, you’ll want to stick to “Be able to” or “Understand why/how”.</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88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Psconf.eu is about demos and code. Try and minimize use of text slides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35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Sum</a:t>
            </a:r>
            <a:r>
              <a:rPr lang="de-DE" dirty="0"/>
              <a:t> </a:t>
            </a:r>
            <a:r>
              <a:rPr lang="de-DE" dirty="0" err="1"/>
              <a:t>up</a:t>
            </a:r>
            <a:r>
              <a:rPr lang="de-DE" dirty="0"/>
              <a:t> </a:t>
            </a:r>
            <a:r>
              <a:rPr lang="de-DE" dirty="0" err="1"/>
              <a:t>your</a:t>
            </a:r>
            <a:r>
              <a:rPr lang="de-DE" dirty="0"/>
              <a:t> </a:t>
            </a:r>
            <a:r>
              <a:rPr lang="de-DE" dirty="0" err="1"/>
              <a:t>key</a:t>
            </a:r>
            <a:r>
              <a:rPr lang="de-DE" dirty="0"/>
              <a:t> </a:t>
            </a:r>
            <a:r>
              <a:rPr lang="de-DE" dirty="0" err="1"/>
              <a:t>messages</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18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Sum</a:t>
            </a:r>
            <a:r>
              <a:rPr lang="de-DE" dirty="0"/>
              <a:t> </a:t>
            </a:r>
            <a:r>
              <a:rPr lang="de-DE" dirty="0" err="1"/>
              <a:t>up</a:t>
            </a:r>
            <a:r>
              <a:rPr lang="de-DE" dirty="0"/>
              <a:t> </a:t>
            </a:r>
            <a:r>
              <a:rPr lang="de-DE" dirty="0" err="1"/>
              <a:t>your</a:t>
            </a:r>
            <a:r>
              <a:rPr lang="de-DE" dirty="0"/>
              <a:t> </a:t>
            </a:r>
            <a:r>
              <a:rPr lang="de-DE" dirty="0" err="1"/>
              <a:t>key</a:t>
            </a:r>
            <a:r>
              <a:rPr lang="de-DE" dirty="0"/>
              <a:t> </a:t>
            </a:r>
            <a:r>
              <a:rPr lang="de-DE" dirty="0" err="1"/>
              <a:t>messages</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48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[REQUIRED SLIDE]</a:t>
            </a:r>
          </a:p>
          <a:p>
            <a:r>
              <a:rPr lang="de-DE" dirty="0"/>
              <a:t>If you sticked to your timing, you now have 15 min left for Q&amp;A. If you missed your timing, you will have to leave the room when your slot is over. In this case, invite your audience to the coffee break and offer to cover questions there.</a:t>
            </a:r>
          </a:p>
          <a:p>
            <a:endParaRPr lang="de-DE" dirty="0"/>
          </a:p>
          <a:p>
            <a:r>
              <a:rPr lang="de-DE" dirty="0"/>
              <a:t>IN ANY CASE please point your audience to the conference app and the session voting. By the time the conference opens, the eventraft app *should* have the option to vote on sessions.</a:t>
            </a:r>
          </a:p>
          <a:p>
            <a:endParaRPr lang="de-DE" dirty="0"/>
          </a:p>
          <a:p>
            <a:r>
              <a:rPr lang="de-DE" dirty="0"/>
              <a:t>Please MAKE SURE you leave your room when your slot is over. The next speaker would like to set him/herself up and get everything up and running.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819DE-7AE7-43B1-9EB8-0F6CA26EC4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51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my.eventraft.com/psconfeu" TargetMode="External"/><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my.eventraft.com/psconfeu" TargetMode="External"/><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5246-5A66-438E-836A-5922D7FCD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C8395-148F-4E25-A5E2-934358104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9FCD8-E0D5-4DE8-8536-A97F425BDD6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96D9B9-76A6-43E3-833F-3D9558A5DC35}"/>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2A0495C5-339A-4A01-B4E6-FFFD596DFC9A}"/>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199046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DE5C-A85F-43B6-9234-344D176C9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7DEAC-1132-431B-941A-6EF7C05AF8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58EF8-5736-4E7A-9819-FCB7682751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1DA1F00-C506-4ACF-952C-05D371CDF038}"/>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D5F2480A-5087-4509-82B2-B04ED7008AAD}"/>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203598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9E9D76-5F14-4121-9030-50E0CC7B909B}"/>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B11ACA-9C06-4A62-A65A-5EFC359F3C5A}"/>
              </a:ext>
            </a:extLst>
          </p:cNvPr>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D40C4-615F-456E-94C9-8014B8A0086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07B79C5-9FCA-4474-A5FB-09F23E9A1102}"/>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6F4566E4-E43E-4AB5-AA3F-BAB4C4A7B0B0}"/>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237841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EABF-0723-4729-8D44-987BD75DE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032FED-E191-46D3-9904-0B9AFE51E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51B78-A1B2-477E-9CC8-4CCFCAFC541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B2921C-7B7B-4EDE-BC8B-65AD4EE1150C}"/>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06FE4A27-92DA-469D-9E52-05815FB09818}"/>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2849603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447B-E663-44D5-B39D-74EA46983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1D485-0D0D-4D37-B244-2B868C0C26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7C78B-B873-47BA-BFCC-9B4A97D8044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F913FF-51E9-4A6B-B5E8-92663C546095}"/>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4DFF9B2C-2986-471C-9AC5-8ADFAAA2E16A}"/>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3492718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EE94-557A-4667-9E44-3AC52DEB5C87}"/>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B6F9E6-62A5-4109-8A72-A4F894D88499}"/>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269B8E-7EF0-4F46-9AB4-49BB6914403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AA4F16-CEF0-4002-B72F-79ECFBCD5271}"/>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E1673F4D-2E0C-4BF2-A768-D4DD03641001}"/>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97748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60E-DCEA-4890-84F1-134ABE26A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B9249-7556-49C7-966E-4C21E28D84C8}"/>
              </a:ext>
            </a:extLst>
          </p:cNvPr>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3ACD5-F5F1-41C9-82A5-6E100701990F}"/>
              </a:ext>
            </a:extLst>
          </p:cNvPr>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0EEF74-D5CF-4528-8E3D-D88E8DD4C1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F725C08-B5BA-495F-839B-151772F24B39}"/>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9FF35D26-68C2-48FF-809B-ECE678A03023}"/>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380935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74E6-92FD-4B45-A750-10D848691BE0}"/>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8E4DF8-BE97-405B-B276-672D73788A2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EDAAB7-F0F1-4B47-B998-3B9ED9CA46E2}"/>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550AF8-4784-4E3B-9184-0E0A56AD960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ED7528-53C1-480D-9846-AADCDAB42249}"/>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230732-0C2F-420E-A747-B1FFB183645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14228CE-38AF-4E95-8EB7-9AA0B4F29C36}"/>
              </a:ext>
            </a:extLst>
          </p:cNvPr>
          <p:cNvSpPr>
            <a:spLocks noGrp="1"/>
          </p:cNvSpPr>
          <p:nvPr>
            <p:ph type="ftr" sz="quarter" idx="11"/>
          </p:nvPr>
        </p:nvSpPr>
        <p:spPr/>
        <p:txBody>
          <a:bodyPr/>
          <a:lstStyle/>
          <a:p>
            <a:r>
              <a:rPr lang="en-US"/>
              <a:t>@pshDev</a:t>
            </a:r>
          </a:p>
        </p:txBody>
      </p:sp>
      <p:sp>
        <p:nvSpPr>
          <p:cNvPr id="9" name="Slide Number Placeholder 8">
            <a:extLst>
              <a:ext uri="{FF2B5EF4-FFF2-40B4-BE49-F238E27FC236}">
                <a16:creationId xmlns:a16="http://schemas.microsoft.com/office/drawing/2014/main" id="{4B22C5C9-4A1A-442B-BA03-554311DC60DB}"/>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1055856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8846-B0E3-4ED1-BD06-2116F42C8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F04FC-AE4C-4B5A-9907-AABAC16592A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462DE44-2994-443E-AEE2-98E0E2BEE27A}"/>
              </a:ext>
            </a:extLst>
          </p:cNvPr>
          <p:cNvSpPr>
            <a:spLocks noGrp="1"/>
          </p:cNvSpPr>
          <p:nvPr>
            <p:ph type="ftr" sz="quarter" idx="11"/>
          </p:nvPr>
        </p:nvSpPr>
        <p:spPr/>
        <p:txBody>
          <a:bodyPr/>
          <a:lstStyle/>
          <a:p>
            <a:r>
              <a:rPr lang="en-US"/>
              <a:t>@pshDev</a:t>
            </a:r>
          </a:p>
        </p:txBody>
      </p:sp>
      <p:sp>
        <p:nvSpPr>
          <p:cNvPr id="5" name="Slide Number Placeholder 4">
            <a:extLst>
              <a:ext uri="{FF2B5EF4-FFF2-40B4-BE49-F238E27FC236}">
                <a16:creationId xmlns:a16="http://schemas.microsoft.com/office/drawing/2014/main" id="{D9A8872E-EE07-4799-87CC-4CA483D6227C}"/>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3641772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DBEE2-B9BB-428C-A5D2-A590B9904C3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B7B037C-C47F-46CD-B694-4C29A8D28CC3}"/>
              </a:ext>
            </a:extLst>
          </p:cNvPr>
          <p:cNvSpPr>
            <a:spLocks noGrp="1"/>
          </p:cNvSpPr>
          <p:nvPr>
            <p:ph type="ftr" sz="quarter" idx="11"/>
          </p:nvPr>
        </p:nvSpPr>
        <p:spPr/>
        <p:txBody>
          <a:bodyPr/>
          <a:lstStyle/>
          <a:p>
            <a:r>
              <a:rPr lang="en-US"/>
              <a:t>@pshDev</a:t>
            </a:r>
          </a:p>
        </p:txBody>
      </p:sp>
      <p:sp>
        <p:nvSpPr>
          <p:cNvPr id="4" name="Slide Number Placeholder 3">
            <a:extLst>
              <a:ext uri="{FF2B5EF4-FFF2-40B4-BE49-F238E27FC236}">
                <a16:creationId xmlns:a16="http://schemas.microsoft.com/office/drawing/2014/main" id="{A971A42C-0136-47A6-968D-B0A3B089E181}"/>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4209263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937D-CB14-47A6-A3E3-E9BF16ACF1F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FE9345-0C09-47AD-AB41-4377AAA624D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03347-6A5E-4458-901A-1130BA6CC25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360817-70B9-4A1E-882F-3366DBEB793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0CD115E-5102-4601-99B1-DDC0DA17D281}"/>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09813299-062A-4AC5-926D-2AB24C5242A7}"/>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333105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E895-EDCE-43A1-9ED6-B86B007B5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D5BD3-F9B2-4403-B92D-1DB9C0F4B7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B7F7A-95D9-4A87-8A1E-F296E2FF51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73779B3-AD27-4683-8E13-9A395C062C96}"/>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1B4EB8E8-1A51-4DA4-84F1-1A2DBE7B4E5A}"/>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1663202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1706-8817-42FC-876B-7F4663DF1DC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2B058-E0AB-4A48-817C-88FFFF0432C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183A7-8F76-450E-A9DD-91D1963ABAE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5CB3B2-A765-4074-881C-79147C9739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22B273A-A287-410D-8E0D-CF60B33F8F30}"/>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DF44A832-B918-42CE-AD70-20764E86A4D2}"/>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1665911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A690-2459-40AD-81A8-51E9E6DC0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DC154-226F-4E3C-B84B-96E9D2E1E5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2C64C-5769-4827-A1A0-062953ACF49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1EED5D0-1648-45B8-9DCE-89EAC66AF0CA}"/>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D55EED40-0C8E-499D-9097-A02F1EB1A160}"/>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3058847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474F1-A17D-4478-BFE4-B2E17317D8C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0F7BA-1531-4148-8F42-C2A65FA1C1C8}"/>
              </a:ext>
            </a:extLst>
          </p:cNvPr>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73D76-9203-496F-BE2B-BD8D76AC73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7451FE0-3532-4230-A9C8-8A8023FE91DC}"/>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257E0F01-C51D-45E9-8478-48F7BDA7B5FE}"/>
              </a:ext>
            </a:extLst>
          </p:cNvPr>
          <p:cNvSpPr>
            <a:spLocks noGrp="1"/>
          </p:cNvSpPr>
          <p:nvPr>
            <p:ph type="sldNum" sz="quarter" idx="12"/>
          </p:nvPr>
        </p:nvSpPr>
        <p:spPr/>
        <p:txBody>
          <a:bodyPr/>
          <a:lstStyle/>
          <a:p>
            <a:fld id="{A5B23010-A4B2-41D4-A1C3-A25BE808BF22}" type="slidenum">
              <a:rPr lang="en-US" smtClean="0"/>
              <a:t>‹#›</a:t>
            </a:fld>
            <a:endParaRPr lang="en-US"/>
          </a:p>
        </p:txBody>
      </p:sp>
    </p:spTree>
    <p:extLst>
      <p:ext uri="{BB962C8B-B14F-4D97-AF65-F5344CB8AC3E}">
        <p14:creationId xmlns:p14="http://schemas.microsoft.com/office/powerpoint/2010/main" val="139706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DE6A-E5D0-4047-B66C-C943AADC6C8E}"/>
              </a:ext>
            </a:extLst>
          </p:cNvPr>
          <p:cNvSpPr>
            <a:spLocks noGrp="1"/>
          </p:cNvSpPr>
          <p:nvPr>
            <p:ph type="ctrTitle"/>
          </p:nvPr>
        </p:nvSpPr>
        <p:spPr>
          <a:xfrm>
            <a:off x="612976" y="2349280"/>
            <a:ext cx="9293024" cy="2387600"/>
          </a:xfrm>
        </p:spPr>
        <p:txBody>
          <a:bodyPr anchor="t">
            <a:normAutofit/>
          </a:bodyPr>
          <a:lstStyle>
            <a:lvl1pPr algn="l">
              <a:defRPr sz="7200">
                <a:solidFill>
                  <a:srgbClr val="004D49"/>
                </a:solidFill>
                <a:latin typeface="CarlMarx" panose="00000500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359E8C50-F4A3-4249-AD21-50FE07579AB5}"/>
              </a:ext>
            </a:extLst>
          </p:cNvPr>
          <p:cNvSpPr>
            <a:spLocks noGrp="1"/>
          </p:cNvSpPr>
          <p:nvPr>
            <p:ph type="subTitle" idx="1"/>
          </p:nvPr>
        </p:nvSpPr>
        <p:spPr>
          <a:xfrm>
            <a:off x="612976" y="4826643"/>
            <a:ext cx="9293024" cy="1290317"/>
          </a:xfrm>
        </p:spPr>
        <p:txBody>
          <a:bodyPr anchor="t"/>
          <a:lstStyle>
            <a:lvl1pPr marL="0" indent="0" algn="l">
              <a:buNone/>
              <a:defRPr sz="2400">
                <a:latin typeface="Alfarn" panose="000008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E13B8568-656C-45B0-A651-CBC19CB11B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0990" y="5200139"/>
            <a:ext cx="1528034" cy="916821"/>
          </a:xfrm>
          <a:prstGeom prst="rect">
            <a:avLst/>
          </a:prstGeom>
          <a:effectLst/>
        </p:spPr>
      </p:pic>
      <p:sp>
        <p:nvSpPr>
          <p:cNvPr id="14" name="TextBox 13">
            <a:extLst>
              <a:ext uri="{FF2B5EF4-FFF2-40B4-BE49-F238E27FC236}">
                <a16:creationId xmlns:a16="http://schemas.microsoft.com/office/drawing/2014/main" id="{0D13B3D4-8CC1-4FC6-BC89-04C113E0C317}"/>
              </a:ext>
            </a:extLst>
          </p:cNvPr>
          <p:cNvSpPr txBox="1"/>
          <p:nvPr userDrawn="1"/>
        </p:nvSpPr>
        <p:spPr>
          <a:xfrm>
            <a:off x="10277296" y="4413714"/>
            <a:ext cx="1075423" cy="646331"/>
          </a:xfrm>
          <a:prstGeom prst="rect">
            <a:avLst/>
          </a:prstGeom>
          <a:noFill/>
        </p:spPr>
        <p:txBody>
          <a:bodyPr wrap="none" rtlCol="0">
            <a:spAutoFit/>
          </a:bodyPr>
          <a:lstStyle/>
          <a:p>
            <a:r>
              <a:rPr lang="sr-Latn-RS" dirty="0">
                <a:solidFill>
                  <a:schemeClr val="tx1">
                    <a:lumMod val="85000"/>
                    <a:lumOff val="15000"/>
                  </a:schemeClr>
                </a:solidFill>
              </a:rPr>
              <a:t>Platinum </a:t>
            </a:r>
          </a:p>
          <a:p>
            <a:pPr algn="ctr"/>
            <a:r>
              <a:rPr lang="sr-Latn-RS" dirty="0">
                <a:solidFill>
                  <a:schemeClr val="tx1">
                    <a:lumMod val="85000"/>
                    <a:lumOff val="15000"/>
                  </a:schemeClr>
                </a:solidFill>
              </a:rPr>
              <a:t>Sponsor</a:t>
            </a:r>
            <a:endParaRPr lang="en-US" dirty="0">
              <a:solidFill>
                <a:schemeClr val="tx1">
                  <a:lumMod val="85000"/>
                  <a:lumOff val="15000"/>
                </a:schemeClr>
              </a:solidFill>
            </a:endParaRPr>
          </a:p>
        </p:txBody>
      </p:sp>
      <p:sp>
        <p:nvSpPr>
          <p:cNvPr id="17" name="TextBox 16">
            <a:extLst>
              <a:ext uri="{FF2B5EF4-FFF2-40B4-BE49-F238E27FC236}">
                <a16:creationId xmlns:a16="http://schemas.microsoft.com/office/drawing/2014/main" id="{F1C6EB0C-7AFE-4688-8578-B41CB4AAAA00}"/>
              </a:ext>
            </a:extLst>
          </p:cNvPr>
          <p:cNvSpPr txBox="1"/>
          <p:nvPr userDrawn="1"/>
        </p:nvSpPr>
        <p:spPr>
          <a:xfrm>
            <a:off x="8425597" y="486136"/>
            <a:ext cx="3153427" cy="1426031"/>
          </a:xfrm>
          <a:prstGeom prst="rect">
            <a:avLst/>
          </a:prstGeom>
          <a:noFill/>
        </p:spPr>
        <p:txBody>
          <a:bodyPr wrap="none" rtlCol="0">
            <a:spAutoFit/>
          </a:bodyPr>
          <a:lstStyle/>
          <a:p>
            <a:pPr algn="r">
              <a:lnSpc>
                <a:spcPct val="150000"/>
              </a:lnSpc>
            </a:pPr>
            <a:r>
              <a:rPr lang="sr-Latn-RS" sz="2000" dirty="0">
                <a:latin typeface="CarlMarx" panose="00000500000000000000" pitchFamily="50" charset="0"/>
              </a:rPr>
              <a:t>PowerShell Conference Europe 2019</a:t>
            </a:r>
          </a:p>
          <a:p>
            <a:pPr algn="r">
              <a:lnSpc>
                <a:spcPct val="150000"/>
              </a:lnSpc>
            </a:pPr>
            <a:r>
              <a:rPr lang="sr-Latn-RS" sz="2000" dirty="0">
                <a:latin typeface="CarlMarx" panose="00000500000000000000" pitchFamily="50" charset="0"/>
              </a:rPr>
              <a:t>Hannover, Germany</a:t>
            </a:r>
          </a:p>
          <a:p>
            <a:pPr algn="r">
              <a:lnSpc>
                <a:spcPct val="150000"/>
              </a:lnSpc>
            </a:pPr>
            <a:r>
              <a:rPr lang="sr-Latn-RS" sz="2000" dirty="0">
                <a:latin typeface="CarlMarx" panose="00000500000000000000" pitchFamily="50" charset="0"/>
              </a:rPr>
              <a:t>June 4-7, 2019</a:t>
            </a:r>
            <a:endParaRPr lang="en-US" sz="2000" dirty="0">
              <a:latin typeface="CarlMarx" panose="00000500000000000000" pitchFamily="50" charset="0"/>
            </a:endParaRPr>
          </a:p>
        </p:txBody>
      </p:sp>
    </p:spTree>
    <p:extLst>
      <p:ext uri="{BB962C8B-B14F-4D97-AF65-F5344CB8AC3E}">
        <p14:creationId xmlns:p14="http://schemas.microsoft.com/office/powerpoint/2010/main" val="487212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D3C5D9-9676-4F83-BAF7-1D3C4446F421}"/>
              </a:ext>
            </a:extLst>
          </p:cNvPr>
          <p:cNvSpPr>
            <a:spLocks noGrp="1"/>
          </p:cNvSpPr>
          <p:nvPr>
            <p:ph type="subTitle" idx="1"/>
          </p:nvPr>
        </p:nvSpPr>
        <p:spPr>
          <a:xfrm>
            <a:off x="694481" y="3194613"/>
            <a:ext cx="9973519" cy="2541023"/>
          </a:xfrm>
        </p:spPr>
        <p:txBody>
          <a:bodyPr>
            <a:normAutofit/>
          </a:bodyPr>
          <a:lstStyle>
            <a:lvl1pPr marL="0" indent="0" algn="l">
              <a:buNone/>
              <a:defRPr sz="4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userDrawn="1"/>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BE0DFE-903B-4CA9-A54D-06DB258379F6}"/>
              </a:ext>
            </a:extLst>
          </p:cNvPr>
          <p:cNvSpPr txBox="1"/>
          <p:nvPr userDrawn="1"/>
        </p:nvSpPr>
        <p:spPr>
          <a:xfrm>
            <a:off x="694481" y="1608881"/>
            <a:ext cx="1863011" cy="1200329"/>
          </a:xfrm>
          <a:prstGeom prst="rect">
            <a:avLst/>
          </a:prstGeom>
          <a:noFill/>
        </p:spPr>
        <p:txBody>
          <a:bodyPr wrap="none" rtlCol="0">
            <a:spAutoFit/>
          </a:bodyPr>
          <a:lstStyle/>
          <a:p>
            <a:r>
              <a:rPr lang="sr-Latn-RS" sz="7200" b="1" dirty="0">
                <a:solidFill>
                  <a:srgbClr val="004D49"/>
                </a:solidFill>
                <a:latin typeface="CarlMarx" panose="00000500000000000000" pitchFamily="50" charset="0"/>
                <a:cs typeface="Segoe UI" panose="020B0502040204020203" pitchFamily="34" charset="0"/>
              </a:rPr>
              <a:t>DEMO</a:t>
            </a:r>
            <a:endParaRPr lang="en-US" sz="7200" b="1" dirty="0">
              <a:solidFill>
                <a:srgbClr val="004D49"/>
              </a:solidFill>
              <a:latin typeface="CarlMarx" panose="00000500000000000000" pitchFamily="50" charset="0"/>
              <a:cs typeface="Segoe UI" panose="020B0502040204020203" pitchFamily="34" charset="0"/>
            </a:endParaRPr>
          </a:p>
        </p:txBody>
      </p:sp>
    </p:spTree>
    <p:extLst>
      <p:ext uri="{BB962C8B-B14F-4D97-AF65-F5344CB8AC3E}">
        <p14:creationId xmlns:p14="http://schemas.microsoft.com/office/powerpoint/2010/main" val="1139263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userDrawn="1"/>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1ACB57-6530-4BE3-9C11-613815EB17BC}"/>
              </a:ext>
            </a:extLst>
          </p:cNvPr>
          <p:cNvSpPr txBox="1"/>
          <p:nvPr userDrawn="1"/>
        </p:nvSpPr>
        <p:spPr>
          <a:xfrm>
            <a:off x="3870070" y="2309951"/>
            <a:ext cx="4451860" cy="1569660"/>
          </a:xfrm>
          <a:prstGeom prst="rect">
            <a:avLst/>
          </a:prstGeom>
          <a:noFill/>
        </p:spPr>
        <p:txBody>
          <a:bodyPr wrap="none" rtlCol="0">
            <a:spAutoFit/>
          </a:bodyPr>
          <a:lstStyle/>
          <a:p>
            <a:r>
              <a:rPr lang="sr-Latn-RS" sz="9600" b="1" dirty="0">
                <a:solidFill>
                  <a:srgbClr val="004D49"/>
                </a:solidFill>
                <a:latin typeface="CarlMarx" panose="00000500000000000000" pitchFamily="50" charset="0"/>
                <a:cs typeface="Segoe UI" panose="020B0502040204020203" pitchFamily="34" charset="0"/>
              </a:rPr>
              <a:t>Questions?</a:t>
            </a:r>
            <a:endParaRPr lang="en-US" sz="9600" b="1" dirty="0">
              <a:solidFill>
                <a:srgbClr val="004D49"/>
              </a:solidFill>
              <a:latin typeface="CarlMarx" panose="00000500000000000000" pitchFamily="50" charset="0"/>
              <a:cs typeface="Segoe UI" panose="020B0502040204020203" pitchFamily="34" charset="0"/>
            </a:endParaRPr>
          </a:p>
        </p:txBody>
      </p:sp>
      <p:sp>
        <p:nvSpPr>
          <p:cNvPr id="2" name="TextBox 1">
            <a:extLst>
              <a:ext uri="{FF2B5EF4-FFF2-40B4-BE49-F238E27FC236}">
                <a16:creationId xmlns:a16="http://schemas.microsoft.com/office/drawing/2014/main" id="{A0DCE37D-92FA-4B35-BC4E-B21F63E3AFA9}"/>
              </a:ext>
            </a:extLst>
          </p:cNvPr>
          <p:cNvSpPr txBox="1"/>
          <p:nvPr userDrawn="1"/>
        </p:nvSpPr>
        <p:spPr>
          <a:xfrm>
            <a:off x="2790993" y="4600276"/>
            <a:ext cx="6610015" cy="1107996"/>
          </a:xfrm>
          <a:prstGeom prst="rect">
            <a:avLst/>
          </a:prstGeom>
          <a:noFill/>
        </p:spPr>
        <p:txBody>
          <a:bodyPr wrap="none" rtlCol="0">
            <a:spAutoFit/>
          </a:bodyPr>
          <a:lstStyle/>
          <a:p>
            <a:pPr algn="ctr"/>
            <a:r>
              <a:rPr lang="en-US" sz="2400" dirty="0">
                <a:latin typeface="Segoe UI" panose="020B0502040204020203" pitchFamily="34" charset="0"/>
                <a:cs typeface="Segoe UI" panose="020B0502040204020203" pitchFamily="34" charset="0"/>
              </a:rPr>
              <a:t>Use the conference app to vote for this session:</a:t>
            </a:r>
          </a:p>
          <a:p>
            <a:pPr algn="ctr"/>
            <a:r>
              <a:rPr lang="en-US" sz="2400" dirty="0">
                <a:latin typeface="Segoe UI" panose="020B0502040204020203" pitchFamily="34" charset="0"/>
                <a:cs typeface="Segoe UI" panose="020B0502040204020203" pitchFamily="34" charset="0"/>
                <a:hlinkClick r:id="rId3"/>
              </a:rPr>
              <a:t>https://my.eventraft.com/psconfeu</a:t>
            </a:r>
            <a:endParaRPr lang="en-US" sz="2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161013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s and demo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userDrawn="1"/>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1ACB57-6530-4BE3-9C11-613815EB17BC}"/>
              </a:ext>
            </a:extLst>
          </p:cNvPr>
          <p:cNvSpPr txBox="1"/>
          <p:nvPr userDrawn="1"/>
        </p:nvSpPr>
        <p:spPr>
          <a:xfrm>
            <a:off x="2011388" y="2309951"/>
            <a:ext cx="8169224" cy="1569660"/>
          </a:xfrm>
          <a:prstGeom prst="rect">
            <a:avLst/>
          </a:prstGeom>
          <a:noFill/>
        </p:spPr>
        <p:txBody>
          <a:bodyPr wrap="none" rtlCol="0">
            <a:spAutoFit/>
          </a:bodyPr>
          <a:lstStyle/>
          <a:p>
            <a:r>
              <a:rPr lang="en-US" sz="9600" b="1" dirty="0">
                <a:solidFill>
                  <a:srgbClr val="004D49"/>
                </a:solidFill>
                <a:latin typeface="CarlMarx" panose="00000500000000000000" pitchFamily="50" charset="0"/>
                <a:cs typeface="Segoe UI" panose="020B0502040204020203" pitchFamily="34" charset="0"/>
              </a:rPr>
              <a:t>Slides and demo code</a:t>
            </a:r>
          </a:p>
        </p:txBody>
      </p:sp>
      <p:sp>
        <p:nvSpPr>
          <p:cNvPr id="2" name="TextBox 1">
            <a:extLst>
              <a:ext uri="{FF2B5EF4-FFF2-40B4-BE49-F238E27FC236}">
                <a16:creationId xmlns:a16="http://schemas.microsoft.com/office/drawing/2014/main" id="{A0DCE37D-92FA-4B35-BC4E-B21F63E3AFA9}"/>
              </a:ext>
            </a:extLst>
          </p:cNvPr>
          <p:cNvSpPr txBox="1"/>
          <p:nvPr userDrawn="1"/>
        </p:nvSpPr>
        <p:spPr>
          <a:xfrm>
            <a:off x="1243550" y="4600276"/>
            <a:ext cx="9704901" cy="738664"/>
          </a:xfrm>
          <a:prstGeom prst="rect">
            <a:avLst/>
          </a:prstGeom>
          <a:noFill/>
        </p:spPr>
        <p:txBody>
          <a:bodyPr wrap="square" rtlCol="0">
            <a:spAutoFit/>
          </a:bodyPr>
          <a:lstStyle/>
          <a:p>
            <a:pPr marL="0" indent="0">
              <a:buNone/>
            </a:pPr>
            <a:r>
              <a:rPr lang="en-US" sz="2400" dirty="0">
                <a:solidFill>
                  <a:srgbClr val="0000FF"/>
                </a:solidFill>
                <a:latin typeface="Consolas" panose="020B0609020204030204" pitchFamily="49" charset="0"/>
              </a:rPr>
              <a:t>Start-Process</a:t>
            </a:r>
            <a:r>
              <a:rPr lang="en-US" sz="2400" dirty="0">
                <a:solidFill>
                  <a:prstClr val="black"/>
                </a:solidFill>
                <a:latin typeface="Consolas" panose="020B0609020204030204" pitchFamily="49" charset="0"/>
              </a:rPr>
              <a:t> </a:t>
            </a:r>
            <a:r>
              <a:rPr lang="en-US" sz="2400" dirty="0">
                <a:solidFill>
                  <a:srgbClr val="000080"/>
                </a:solidFill>
                <a:latin typeface="Consolas" panose="020B0609020204030204" pitchFamily="49" charset="0"/>
              </a:rPr>
              <a:t>-</a:t>
            </a:r>
            <a:r>
              <a:rPr lang="en-US" sz="2400" dirty="0" err="1">
                <a:solidFill>
                  <a:srgbClr val="000080"/>
                </a:solidFill>
                <a:latin typeface="Consolas" panose="020B0609020204030204" pitchFamily="49" charset="0"/>
              </a:rPr>
              <a:t>FilePath</a:t>
            </a:r>
            <a:r>
              <a:rPr lang="en-US" sz="2400" dirty="0">
                <a:solidFill>
                  <a:prstClr val="black"/>
                </a:solidFill>
                <a:latin typeface="Consolas" panose="020B0609020204030204" pitchFamily="49" charset="0"/>
              </a:rPr>
              <a:t> </a:t>
            </a:r>
            <a:r>
              <a:rPr lang="en-US" sz="2400" dirty="0">
                <a:solidFill>
                  <a:schemeClr val="accent6">
                    <a:lumMod val="50000"/>
                  </a:schemeClr>
                </a:solidFill>
                <a:latin typeface="Consolas" panose="020B0609020204030204" pitchFamily="49" charset="0"/>
              </a:rPr>
              <a:t>https://github.com/psconfeu/2019 </a:t>
            </a:r>
          </a:p>
          <a:p>
            <a:endParaRPr lang="en-US" dirty="0"/>
          </a:p>
        </p:txBody>
      </p:sp>
    </p:spTree>
    <p:extLst>
      <p:ext uri="{BB962C8B-B14F-4D97-AF65-F5344CB8AC3E}">
        <p14:creationId xmlns:p14="http://schemas.microsoft.com/office/powerpoint/2010/main" val="3491419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FD8-1326-4A4F-87B6-EBE0889C72CB}"/>
              </a:ext>
            </a:extLst>
          </p:cNvPr>
          <p:cNvSpPr>
            <a:spLocks noGrp="1"/>
          </p:cNvSpPr>
          <p:nvPr>
            <p:ph type="title"/>
          </p:nvPr>
        </p:nvSpPr>
        <p:spPr/>
        <p:txBody>
          <a:bodyPr/>
          <a:lstStyle/>
          <a:p>
            <a:r>
              <a:rPr lang="de-DE"/>
              <a:t>Mastertitelformat bearbeiten</a:t>
            </a:r>
            <a:endParaRPr lang="en-US"/>
          </a:p>
        </p:txBody>
      </p:sp>
      <p:sp>
        <p:nvSpPr>
          <p:cNvPr id="3" name="Content Placeholder 2">
            <a:extLst>
              <a:ext uri="{FF2B5EF4-FFF2-40B4-BE49-F238E27FC236}">
                <a16:creationId xmlns:a16="http://schemas.microsoft.com/office/drawing/2014/main" id="{55C7F8FE-1538-442B-83CD-90D117DDD92A}"/>
              </a:ext>
            </a:extLst>
          </p:cNvPr>
          <p:cNvSpPr>
            <a:spLocks noGrp="1"/>
          </p:cNvSpPr>
          <p:nvPr>
            <p:ph idx="1"/>
          </p:nvPr>
        </p:nvSpPr>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5" name="Footer Placeholder 4">
            <a:extLst>
              <a:ext uri="{FF2B5EF4-FFF2-40B4-BE49-F238E27FC236}">
                <a16:creationId xmlns:a16="http://schemas.microsoft.com/office/drawing/2014/main" id="{C2FE425A-D41A-41F5-8424-1B1F3831765F}"/>
              </a:ext>
            </a:extLst>
          </p:cNvPr>
          <p:cNvSpPr>
            <a:spLocks noGrp="1"/>
          </p:cNvSpPr>
          <p:nvPr>
            <p:ph type="ftr" sz="quarter" idx="11"/>
          </p:nvPr>
        </p:nvSpPr>
        <p:spPr/>
        <p:txBody>
          <a:bodyPr/>
          <a:lstStyle>
            <a:lvl1pPr algn="l">
              <a:defRPr/>
            </a:lvl1pPr>
          </a:lstStyle>
          <a:p>
            <a:r>
              <a:rPr lang="en-US"/>
              <a:t>@pshDev</a:t>
            </a:r>
            <a:endParaRPr lang="en-US" dirty="0"/>
          </a:p>
        </p:txBody>
      </p:sp>
    </p:spTree>
    <p:extLst>
      <p:ext uri="{BB962C8B-B14F-4D97-AF65-F5344CB8AC3E}">
        <p14:creationId xmlns:p14="http://schemas.microsoft.com/office/powerpoint/2010/main" val="40174370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0F4-D41C-46F3-9582-C94D2D3E638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Subtitle 2">
            <a:extLst>
              <a:ext uri="{FF2B5EF4-FFF2-40B4-BE49-F238E27FC236}">
                <a16:creationId xmlns:a16="http://schemas.microsoft.com/office/drawing/2014/main" id="{E4D3C5D9-9676-4F83-BAF7-1D3C4446F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2917074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FD8-1326-4A4F-87B6-EBE0889C72CB}"/>
              </a:ext>
            </a:extLst>
          </p:cNvPr>
          <p:cNvSpPr>
            <a:spLocks noGrp="1"/>
          </p:cNvSpPr>
          <p:nvPr>
            <p:ph type="title"/>
          </p:nvPr>
        </p:nvSpPr>
        <p:spPr/>
        <p:txBody>
          <a:bodyPr/>
          <a:lstStyle/>
          <a:p>
            <a:r>
              <a:rPr lang="de-DE"/>
              <a:t>Mastertitelformat bearbeiten</a:t>
            </a:r>
            <a:endParaRPr lang="en-US"/>
          </a:p>
        </p:txBody>
      </p:sp>
      <p:sp>
        <p:nvSpPr>
          <p:cNvPr id="3" name="Content Placeholder 2">
            <a:extLst>
              <a:ext uri="{FF2B5EF4-FFF2-40B4-BE49-F238E27FC236}">
                <a16:creationId xmlns:a16="http://schemas.microsoft.com/office/drawing/2014/main" id="{55C7F8FE-1538-442B-83CD-90D117DDD92A}"/>
              </a:ext>
            </a:extLst>
          </p:cNvPr>
          <p:cNvSpPr>
            <a:spLocks noGrp="1"/>
          </p:cNvSpPr>
          <p:nvPr>
            <p:ph idx="1"/>
          </p:nvPr>
        </p:nvSpPr>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5" name="Footer Placeholder 4">
            <a:extLst>
              <a:ext uri="{FF2B5EF4-FFF2-40B4-BE49-F238E27FC236}">
                <a16:creationId xmlns:a16="http://schemas.microsoft.com/office/drawing/2014/main" id="{C2FE425A-D41A-41F5-8424-1B1F3831765F}"/>
              </a:ext>
            </a:extLst>
          </p:cNvPr>
          <p:cNvSpPr>
            <a:spLocks noGrp="1"/>
          </p:cNvSpPr>
          <p:nvPr>
            <p:ph type="ftr" sz="quarter" idx="11"/>
          </p:nvPr>
        </p:nvSpPr>
        <p:spPr/>
        <p:txBody>
          <a:bodyPr/>
          <a:lstStyle>
            <a:lvl1pPr algn="l">
              <a:defRPr/>
            </a:lvl1pPr>
          </a:lstStyle>
          <a:p>
            <a:r>
              <a:rPr lang="en-US"/>
              <a:t>@pshDev</a:t>
            </a:r>
            <a:endParaRPr lang="en-US" dirty="0"/>
          </a:p>
        </p:txBody>
      </p:sp>
    </p:spTree>
    <p:extLst>
      <p:ext uri="{BB962C8B-B14F-4D97-AF65-F5344CB8AC3E}">
        <p14:creationId xmlns:p14="http://schemas.microsoft.com/office/powerpoint/2010/main" val="397394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7A66-6F80-444D-8572-4467D4537544}"/>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F8EEC6-E3EC-48E6-AFC1-E238D0F21A8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6CDC5A-E586-413D-B864-C468681B113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ECFEC0E-6D2C-42F9-8BDF-43F2F2C6154B}"/>
              </a:ext>
            </a:extLst>
          </p:cNvPr>
          <p:cNvSpPr>
            <a:spLocks noGrp="1"/>
          </p:cNvSpPr>
          <p:nvPr>
            <p:ph type="ftr" sz="quarter" idx="11"/>
          </p:nvPr>
        </p:nvSpPr>
        <p:spPr/>
        <p:txBody>
          <a:bodyPr/>
          <a:lstStyle/>
          <a:p>
            <a:r>
              <a:rPr lang="en-US"/>
              <a:t>@pshDev</a:t>
            </a:r>
          </a:p>
        </p:txBody>
      </p:sp>
      <p:sp>
        <p:nvSpPr>
          <p:cNvPr id="6" name="Slide Number Placeholder 5">
            <a:extLst>
              <a:ext uri="{FF2B5EF4-FFF2-40B4-BE49-F238E27FC236}">
                <a16:creationId xmlns:a16="http://schemas.microsoft.com/office/drawing/2014/main" id="{601E2EED-EB22-43CC-AB98-6FCA06DAF95D}"/>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2921433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FD8-1326-4A4F-87B6-EBE0889C72CB}"/>
              </a:ext>
            </a:extLst>
          </p:cNvPr>
          <p:cNvSpPr>
            <a:spLocks noGrp="1"/>
          </p:cNvSpPr>
          <p:nvPr>
            <p:ph type="title"/>
          </p:nvPr>
        </p:nvSpPr>
        <p:spPr/>
        <p:txBody>
          <a:bodyPr/>
          <a:lstStyle/>
          <a:p>
            <a:r>
              <a:rPr lang="de-DE"/>
              <a:t>Mastertitelformat bearbeiten</a:t>
            </a:r>
            <a:endParaRPr lang="en-US"/>
          </a:p>
        </p:txBody>
      </p:sp>
      <p:sp>
        <p:nvSpPr>
          <p:cNvPr id="3" name="Content Placeholder 2">
            <a:extLst>
              <a:ext uri="{FF2B5EF4-FFF2-40B4-BE49-F238E27FC236}">
                <a16:creationId xmlns:a16="http://schemas.microsoft.com/office/drawing/2014/main" id="{55C7F8FE-1538-442B-83CD-90D117DDD9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p:txBody>
      </p:sp>
      <p:sp>
        <p:nvSpPr>
          <p:cNvPr id="5" name="Footer Placeholder 4">
            <a:extLst>
              <a:ext uri="{FF2B5EF4-FFF2-40B4-BE49-F238E27FC236}">
                <a16:creationId xmlns:a16="http://schemas.microsoft.com/office/drawing/2014/main" id="{C2FE425A-D41A-41F5-8424-1B1F3831765F}"/>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20941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712D79-FB75-4E13-A379-59BB07334E58}"/>
              </a:ext>
            </a:extLst>
          </p:cNvPr>
          <p:cNvSpPr>
            <a:spLocks noGrp="1"/>
          </p:cNvSpPr>
          <p:nvPr>
            <p:ph type="body" idx="1"/>
          </p:nvPr>
        </p:nvSpPr>
        <p:spPr>
          <a:xfrm>
            <a:off x="0" y="0"/>
            <a:ext cx="12192000" cy="6858000"/>
          </a:xfrm>
          <a:solidFill>
            <a:schemeClr val="bg1">
              <a:lumMod val="95000"/>
            </a:schemeClr>
          </a:solidFill>
        </p:spPr>
        <p:txBody>
          <a:bodyPr/>
          <a:lstStyle>
            <a:lvl1pPr marL="0" indent="0">
              <a:buNone/>
              <a:defRPr sz="2400">
                <a:solidFill>
                  <a:schemeClr val="tx1"/>
                </a:solidFill>
                <a:latin typeface="Consolas" panose="020B06090202040302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289219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03E1-C14B-4989-99D8-D0A96E3C320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 Placeholder 2">
            <a:extLst>
              <a:ext uri="{FF2B5EF4-FFF2-40B4-BE49-F238E27FC236}">
                <a16:creationId xmlns:a16="http://schemas.microsoft.com/office/drawing/2014/main" id="{F6712D79-FB75-4E13-A379-59BB07334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ooter Placeholder 4">
            <a:extLst>
              <a:ext uri="{FF2B5EF4-FFF2-40B4-BE49-F238E27FC236}">
                <a16:creationId xmlns:a16="http://schemas.microsoft.com/office/drawing/2014/main" id="{6101932C-5986-46DA-AF53-E9CA7C375AE2}"/>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675488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4E4B-FF11-4A36-9627-0AAB48872E94}"/>
              </a:ext>
            </a:extLst>
          </p:cNvPr>
          <p:cNvSpPr>
            <a:spLocks noGrp="1"/>
          </p:cNvSpPr>
          <p:nvPr>
            <p:ph type="title"/>
          </p:nvPr>
        </p:nvSpPr>
        <p:spPr/>
        <p:txBody>
          <a:bodyPr/>
          <a:lstStyle/>
          <a:p>
            <a:r>
              <a:rPr lang="de-DE"/>
              <a:t>Mastertitelformat bearbeiten</a:t>
            </a:r>
            <a:endParaRPr lang="en-US"/>
          </a:p>
        </p:txBody>
      </p:sp>
      <p:sp>
        <p:nvSpPr>
          <p:cNvPr id="3" name="Content Placeholder 2">
            <a:extLst>
              <a:ext uri="{FF2B5EF4-FFF2-40B4-BE49-F238E27FC236}">
                <a16:creationId xmlns:a16="http://schemas.microsoft.com/office/drawing/2014/main" id="{546CDB03-2E67-470F-9D63-67094F32D62C}"/>
              </a:ext>
            </a:extLst>
          </p:cNvPr>
          <p:cNvSpPr>
            <a:spLocks noGrp="1"/>
          </p:cNvSpPr>
          <p:nvPr>
            <p:ph sz="half" idx="1"/>
          </p:nvPr>
        </p:nvSpPr>
        <p:spPr>
          <a:xfrm>
            <a:off x="838200" y="1825625"/>
            <a:ext cx="5181600" cy="4351338"/>
          </a:xfrm>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4" name="Content Placeholder 3">
            <a:extLst>
              <a:ext uri="{FF2B5EF4-FFF2-40B4-BE49-F238E27FC236}">
                <a16:creationId xmlns:a16="http://schemas.microsoft.com/office/drawing/2014/main" id="{3FFF0660-D7AC-4C49-8907-DFB84E5C822C}"/>
              </a:ext>
            </a:extLst>
          </p:cNvPr>
          <p:cNvSpPr>
            <a:spLocks noGrp="1"/>
          </p:cNvSpPr>
          <p:nvPr>
            <p:ph sz="half" idx="2"/>
          </p:nvPr>
        </p:nvSpPr>
        <p:spPr>
          <a:xfrm>
            <a:off x="6172200" y="1825625"/>
            <a:ext cx="5181600" cy="4351338"/>
          </a:xfrm>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6" name="Footer Placeholder 5">
            <a:extLst>
              <a:ext uri="{FF2B5EF4-FFF2-40B4-BE49-F238E27FC236}">
                <a16:creationId xmlns:a16="http://schemas.microsoft.com/office/drawing/2014/main" id="{2EDDB5A4-0630-4B40-B488-9A976EC8A115}"/>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952725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4E4B-FF11-4A36-9627-0AAB48872E94}"/>
              </a:ext>
            </a:extLst>
          </p:cNvPr>
          <p:cNvSpPr>
            <a:spLocks noGrp="1"/>
          </p:cNvSpPr>
          <p:nvPr>
            <p:ph type="title"/>
          </p:nvPr>
        </p:nvSpPr>
        <p:spPr/>
        <p:txBody>
          <a:bodyPr/>
          <a:lstStyle/>
          <a:p>
            <a:r>
              <a:rPr lang="de-DE"/>
              <a:t>Mastertitelformat bearbeiten</a:t>
            </a:r>
            <a:endParaRPr lang="en-US"/>
          </a:p>
        </p:txBody>
      </p:sp>
      <p:sp>
        <p:nvSpPr>
          <p:cNvPr id="3" name="Content Placeholder 2">
            <a:extLst>
              <a:ext uri="{FF2B5EF4-FFF2-40B4-BE49-F238E27FC236}">
                <a16:creationId xmlns:a16="http://schemas.microsoft.com/office/drawing/2014/main" id="{546CDB03-2E67-470F-9D63-67094F32D62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p:txBody>
      </p:sp>
      <p:sp>
        <p:nvSpPr>
          <p:cNvPr id="4" name="Content Placeholder 3">
            <a:extLst>
              <a:ext uri="{FF2B5EF4-FFF2-40B4-BE49-F238E27FC236}">
                <a16:creationId xmlns:a16="http://schemas.microsoft.com/office/drawing/2014/main" id="{3FFF0660-D7AC-4C49-8907-DFB84E5C822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p:txBody>
      </p:sp>
      <p:sp>
        <p:nvSpPr>
          <p:cNvPr id="6" name="Footer Placeholder 5">
            <a:extLst>
              <a:ext uri="{FF2B5EF4-FFF2-40B4-BE49-F238E27FC236}">
                <a16:creationId xmlns:a16="http://schemas.microsoft.com/office/drawing/2014/main" id="{2EDDB5A4-0630-4B40-B488-9A976EC8A115}"/>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5242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EFB9-8E36-4671-A151-3CE666AE07E3}"/>
              </a:ext>
            </a:extLst>
          </p:cNvPr>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a:extLst>
              <a:ext uri="{FF2B5EF4-FFF2-40B4-BE49-F238E27FC236}">
                <a16:creationId xmlns:a16="http://schemas.microsoft.com/office/drawing/2014/main" id="{76028DAC-E36D-4E77-A308-72BCE66FC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a:extLst>
              <a:ext uri="{FF2B5EF4-FFF2-40B4-BE49-F238E27FC236}">
                <a16:creationId xmlns:a16="http://schemas.microsoft.com/office/drawing/2014/main" id="{5E9FE864-6B32-4AD3-80FE-67F8E6BF7708}"/>
              </a:ext>
            </a:extLst>
          </p:cNvPr>
          <p:cNvSpPr>
            <a:spLocks noGrp="1"/>
          </p:cNvSpPr>
          <p:nvPr>
            <p:ph sz="half" idx="2"/>
          </p:nvPr>
        </p:nvSpPr>
        <p:spPr>
          <a:xfrm>
            <a:off x="839788" y="2505075"/>
            <a:ext cx="5157787" cy="3684588"/>
          </a:xfrm>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5" name="Text Placeholder 4">
            <a:extLst>
              <a:ext uri="{FF2B5EF4-FFF2-40B4-BE49-F238E27FC236}">
                <a16:creationId xmlns:a16="http://schemas.microsoft.com/office/drawing/2014/main" id="{0A92C74A-E752-499E-9FBC-B8FAA7360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a:extLst>
              <a:ext uri="{FF2B5EF4-FFF2-40B4-BE49-F238E27FC236}">
                <a16:creationId xmlns:a16="http://schemas.microsoft.com/office/drawing/2014/main" id="{6CCE6938-B95C-4603-A4BA-8F1431405AFC}"/>
              </a:ext>
            </a:extLst>
          </p:cNvPr>
          <p:cNvSpPr>
            <a:spLocks noGrp="1"/>
          </p:cNvSpPr>
          <p:nvPr>
            <p:ph sz="quarter" idx="4"/>
          </p:nvPr>
        </p:nvSpPr>
        <p:spPr>
          <a:xfrm>
            <a:off x="6172200" y="2505075"/>
            <a:ext cx="5183188" cy="3684588"/>
          </a:xfrm>
        </p:spPr>
        <p:txBody>
          <a:bodyPr/>
          <a:lstStyle>
            <a:lvl1pPr marL="0" indent="0">
              <a:buNone/>
              <a:defRPr/>
            </a:lvl1pPr>
            <a:lvl2pPr marL="457200" indent="0">
              <a:buNone/>
              <a:defRPr/>
            </a:lvl2pPr>
            <a:lvl3pPr marL="914400" indent="0">
              <a:buNone/>
              <a:defRPr/>
            </a:lvl3pPr>
          </a:lstStyle>
          <a:p>
            <a:pPr lvl="0"/>
            <a:r>
              <a:rPr lang="de-DE"/>
              <a:t>Mastertextformat bearbeiten</a:t>
            </a:r>
          </a:p>
          <a:p>
            <a:pPr lvl="1"/>
            <a:r>
              <a:rPr lang="de-DE"/>
              <a:t>Zweite Ebene</a:t>
            </a:r>
          </a:p>
          <a:p>
            <a:pPr lvl="2"/>
            <a:r>
              <a:rPr lang="de-DE"/>
              <a:t>Dritte Ebene</a:t>
            </a:r>
          </a:p>
        </p:txBody>
      </p:sp>
      <p:sp>
        <p:nvSpPr>
          <p:cNvPr id="8" name="Footer Placeholder 7">
            <a:extLst>
              <a:ext uri="{FF2B5EF4-FFF2-40B4-BE49-F238E27FC236}">
                <a16:creationId xmlns:a16="http://schemas.microsoft.com/office/drawing/2014/main" id="{57FE6799-84CA-48BE-BE54-3AB979BDA4EC}"/>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12119548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EFB9-8E36-4671-A151-3CE666AE07E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 Placeholder 2">
            <a:extLst>
              <a:ext uri="{FF2B5EF4-FFF2-40B4-BE49-F238E27FC236}">
                <a16:creationId xmlns:a16="http://schemas.microsoft.com/office/drawing/2014/main" id="{76028DAC-E36D-4E77-A308-72BCE66FC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a:extLst>
              <a:ext uri="{FF2B5EF4-FFF2-40B4-BE49-F238E27FC236}">
                <a16:creationId xmlns:a16="http://schemas.microsoft.com/office/drawing/2014/main" id="{5E9FE864-6B32-4AD3-80FE-67F8E6BF770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p:txBody>
      </p:sp>
      <p:sp>
        <p:nvSpPr>
          <p:cNvPr id="5" name="Text Placeholder 4">
            <a:extLst>
              <a:ext uri="{FF2B5EF4-FFF2-40B4-BE49-F238E27FC236}">
                <a16:creationId xmlns:a16="http://schemas.microsoft.com/office/drawing/2014/main" id="{0A92C74A-E752-499E-9FBC-B8FAA7360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a:extLst>
              <a:ext uri="{FF2B5EF4-FFF2-40B4-BE49-F238E27FC236}">
                <a16:creationId xmlns:a16="http://schemas.microsoft.com/office/drawing/2014/main" id="{6CCE6938-B95C-4603-A4BA-8F1431405A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p:txBody>
      </p:sp>
      <p:sp>
        <p:nvSpPr>
          <p:cNvPr id="8" name="Footer Placeholder 7">
            <a:extLst>
              <a:ext uri="{FF2B5EF4-FFF2-40B4-BE49-F238E27FC236}">
                <a16:creationId xmlns:a16="http://schemas.microsoft.com/office/drawing/2014/main" id="{57FE6799-84CA-48BE-BE54-3AB979BDA4EC}"/>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814117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4802-CBA9-4AC7-ACFD-23F9CBE5351B}"/>
              </a:ext>
            </a:extLst>
          </p:cNvPr>
          <p:cNvSpPr>
            <a:spLocks noGrp="1"/>
          </p:cNvSpPr>
          <p:nvPr>
            <p:ph type="title"/>
          </p:nvPr>
        </p:nvSpPr>
        <p:spPr/>
        <p:txBody>
          <a:bodyPr/>
          <a:lstStyle/>
          <a:p>
            <a:r>
              <a:rPr lang="de-DE"/>
              <a:t>Mastertitelformat bearbeiten</a:t>
            </a:r>
            <a:endParaRPr lang="en-US"/>
          </a:p>
        </p:txBody>
      </p:sp>
      <p:sp>
        <p:nvSpPr>
          <p:cNvPr id="4" name="Footer Placeholder 3">
            <a:extLst>
              <a:ext uri="{FF2B5EF4-FFF2-40B4-BE49-F238E27FC236}">
                <a16:creationId xmlns:a16="http://schemas.microsoft.com/office/drawing/2014/main" id="{124A5631-2913-4D3F-BD4E-AB5A08368397}"/>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9473500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E97E4B9-E7F8-42A5-AB77-855B39011A2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7893165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C5F8-FA7D-49E0-B4CA-287538AD9C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Content Placeholder 2">
            <a:extLst>
              <a:ext uri="{FF2B5EF4-FFF2-40B4-BE49-F238E27FC236}">
                <a16:creationId xmlns:a16="http://schemas.microsoft.com/office/drawing/2014/main" id="{65AAA87E-410C-409B-B582-36CB5057A7AF}"/>
              </a:ext>
            </a:extLst>
          </p:cNvPr>
          <p:cNvSpPr>
            <a:spLocks noGrp="1"/>
          </p:cNvSpPr>
          <p:nvPr>
            <p:ph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p:txBody>
      </p:sp>
      <p:sp>
        <p:nvSpPr>
          <p:cNvPr id="4" name="Text Placeholder 3">
            <a:extLst>
              <a:ext uri="{FF2B5EF4-FFF2-40B4-BE49-F238E27FC236}">
                <a16:creationId xmlns:a16="http://schemas.microsoft.com/office/drawing/2014/main" id="{18B17A13-34CE-4E76-A89E-55BE3BDBB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ooter Placeholder 5">
            <a:extLst>
              <a:ext uri="{FF2B5EF4-FFF2-40B4-BE49-F238E27FC236}">
                <a16:creationId xmlns:a16="http://schemas.microsoft.com/office/drawing/2014/main" id="{EBF0FE8F-5FF0-4A4F-B233-7BC54741A07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129353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F10D-2144-47E6-B6EE-0B338944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E76C5-3ECF-48BA-90F3-86AB12D16FC3}"/>
              </a:ext>
            </a:extLst>
          </p:cNvPr>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F98BF-9121-4E98-B261-9252A7F15111}"/>
              </a:ext>
            </a:extLst>
          </p:cNvPr>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1862EF-5CB7-4021-AC1D-577CFDDBEB0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445E978-0162-4148-A3D0-C88E3ACDC64A}"/>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D08F76EC-12BB-4793-ADEE-199283D3DA60}"/>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32891243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C5F8-FA7D-49E0-B4CA-287538AD9C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Content Placeholder 2">
            <a:extLst>
              <a:ext uri="{FF2B5EF4-FFF2-40B4-BE49-F238E27FC236}">
                <a16:creationId xmlns:a16="http://schemas.microsoft.com/office/drawing/2014/main" id="{65AAA87E-410C-409B-B582-36CB5057A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p:txBody>
      </p:sp>
      <p:sp>
        <p:nvSpPr>
          <p:cNvPr id="4" name="Text Placeholder 3">
            <a:extLst>
              <a:ext uri="{FF2B5EF4-FFF2-40B4-BE49-F238E27FC236}">
                <a16:creationId xmlns:a16="http://schemas.microsoft.com/office/drawing/2014/main" id="{18B17A13-34CE-4E76-A89E-55BE3BDBB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ooter Placeholder 5">
            <a:extLst>
              <a:ext uri="{FF2B5EF4-FFF2-40B4-BE49-F238E27FC236}">
                <a16:creationId xmlns:a16="http://schemas.microsoft.com/office/drawing/2014/main" id="{EBF0FE8F-5FF0-4A4F-B233-7BC54741A07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4769847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3488-53E4-4A31-BC0A-B4DE54836A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Picture Placeholder 2">
            <a:extLst>
              <a:ext uri="{FF2B5EF4-FFF2-40B4-BE49-F238E27FC236}">
                <a16:creationId xmlns:a16="http://schemas.microsoft.com/office/drawing/2014/main" id="{0BD6A40E-7D33-4407-B2B1-93FF1489F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a:extLst>
              <a:ext uri="{FF2B5EF4-FFF2-40B4-BE49-F238E27FC236}">
                <a16:creationId xmlns:a16="http://schemas.microsoft.com/office/drawing/2014/main" id="{8C12C0E5-2390-4470-BE85-BD80DCC8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ooter Placeholder 5">
            <a:extLst>
              <a:ext uri="{FF2B5EF4-FFF2-40B4-BE49-F238E27FC236}">
                <a16:creationId xmlns:a16="http://schemas.microsoft.com/office/drawing/2014/main" id="{DE1D90B1-A7DE-481C-B95D-EFF4136441D4}"/>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15657512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irst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DE6A-E5D0-4047-B66C-C943AADC6C8E}"/>
              </a:ext>
            </a:extLst>
          </p:cNvPr>
          <p:cNvSpPr>
            <a:spLocks noGrp="1"/>
          </p:cNvSpPr>
          <p:nvPr>
            <p:ph type="ctrTitle"/>
          </p:nvPr>
        </p:nvSpPr>
        <p:spPr>
          <a:xfrm>
            <a:off x="612976" y="2349280"/>
            <a:ext cx="9293024" cy="2387600"/>
          </a:xfrm>
        </p:spPr>
        <p:txBody>
          <a:bodyPr anchor="t">
            <a:normAutofit/>
          </a:bodyPr>
          <a:lstStyle>
            <a:lvl1pPr algn="l">
              <a:defRPr sz="7200">
                <a:solidFill>
                  <a:srgbClr val="004D49"/>
                </a:solidFill>
                <a:latin typeface="CarlMarx" panose="00000500000000000000" pitchFamily="50"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9E8C50-F4A3-4249-AD21-50FE07579AB5}"/>
              </a:ext>
            </a:extLst>
          </p:cNvPr>
          <p:cNvSpPr>
            <a:spLocks noGrp="1"/>
          </p:cNvSpPr>
          <p:nvPr>
            <p:ph type="subTitle" idx="1"/>
          </p:nvPr>
        </p:nvSpPr>
        <p:spPr>
          <a:xfrm>
            <a:off x="612976" y="4826643"/>
            <a:ext cx="9293024" cy="1290317"/>
          </a:xfrm>
        </p:spPr>
        <p:txBody>
          <a:bodyPr anchor="t"/>
          <a:lstStyle>
            <a:lvl1pPr marL="0" indent="0" algn="l">
              <a:buNone/>
              <a:defRPr sz="2400">
                <a:latin typeface="Alfarn" panose="000008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E13B8568-656C-45B0-A651-CBC19CB11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990" y="5200139"/>
            <a:ext cx="1528034" cy="916821"/>
          </a:xfrm>
          <a:prstGeom prst="rect">
            <a:avLst/>
          </a:prstGeom>
          <a:effectLst/>
        </p:spPr>
      </p:pic>
      <p:sp>
        <p:nvSpPr>
          <p:cNvPr id="14" name="TextBox 13">
            <a:extLst>
              <a:ext uri="{FF2B5EF4-FFF2-40B4-BE49-F238E27FC236}">
                <a16:creationId xmlns:a16="http://schemas.microsoft.com/office/drawing/2014/main" id="{0D13B3D4-8CC1-4FC6-BC89-04C113E0C317}"/>
              </a:ext>
            </a:extLst>
          </p:cNvPr>
          <p:cNvSpPr txBox="1"/>
          <p:nvPr/>
        </p:nvSpPr>
        <p:spPr>
          <a:xfrm>
            <a:off x="10277296" y="4413714"/>
            <a:ext cx="1075423" cy="646331"/>
          </a:xfrm>
          <a:prstGeom prst="rect">
            <a:avLst/>
          </a:prstGeom>
          <a:noFill/>
        </p:spPr>
        <p:txBody>
          <a:bodyPr wrap="none" rtlCol="0">
            <a:spAutoFit/>
          </a:bodyPr>
          <a:lstStyle/>
          <a:p>
            <a:r>
              <a:rPr lang="sr-Latn-RS" dirty="0">
                <a:solidFill>
                  <a:schemeClr val="tx1">
                    <a:lumMod val="85000"/>
                    <a:lumOff val="15000"/>
                  </a:schemeClr>
                </a:solidFill>
              </a:rPr>
              <a:t>Platinum </a:t>
            </a:r>
          </a:p>
          <a:p>
            <a:pPr algn="ctr"/>
            <a:r>
              <a:rPr lang="sr-Latn-RS" dirty="0">
                <a:solidFill>
                  <a:schemeClr val="tx1">
                    <a:lumMod val="85000"/>
                    <a:lumOff val="15000"/>
                  </a:schemeClr>
                </a:solidFill>
              </a:rPr>
              <a:t>Sponsor</a:t>
            </a:r>
            <a:endParaRPr lang="en-US" dirty="0">
              <a:solidFill>
                <a:schemeClr val="tx1">
                  <a:lumMod val="85000"/>
                  <a:lumOff val="15000"/>
                </a:schemeClr>
              </a:solidFill>
            </a:endParaRPr>
          </a:p>
        </p:txBody>
      </p:sp>
      <p:sp>
        <p:nvSpPr>
          <p:cNvPr id="17" name="TextBox 16">
            <a:extLst>
              <a:ext uri="{FF2B5EF4-FFF2-40B4-BE49-F238E27FC236}">
                <a16:creationId xmlns:a16="http://schemas.microsoft.com/office/drawing/2014/main" id="{F1C6EB0C-7AFE-4688-8578-B41CB4AAAA00}"/>
              </a:ext>
            </a:extLst>
          </p:cNvPr>
          <p:cNvSpPr txBox="1"/>
          <p:nvPr/>
        </p:nvSpPr>
        <p:spPr>
          <a:xfrm>
            <a:off x="8425597" y="486136"/>
            <a:ext cx="3153427" cy="1426031"/>
          </a:xfrm>
          <a:prstGeom prst="rect">
            <a:avLst/>
          </a:prstGeom>
          <a:noFill/>
        </p:spPr>
        <p:txBody>
          <a:bodyPr wrap="none" rtlCol="0">
            <a:spAutoFit/>
          </a:bodyPr>
          <a:lstStyle/>
          <a:p>
            <a:pPr algn="r">
              <a:lnSpc>
                <a:spcPct val="150000"/>
              </a:lnSpc>
            </a:pPr>
            <a:r>
              <a:rPr lang="sr-Latn-RS" sz="2000" dirty="0">
                <a:latin typeface="CarlMarx" panose="00000500000000000000" pitchFamily="50" charset="0"/>
              </a:rPr>
              <a:t>PowerShell Conference Europe 2019</a:t>
            </a:r>
          </a:p>
          <a:p>
            <a:pPr algn="r">
              <a:lnSpc>
                <a:spcPct val="150000"/>
              </a:lnSpc>
            </a:pPr>
            <a:r>
              <a:rPr lang="sr-Latn-RS" sz="2000" dirty="0">
                <a:latin typeface="CarlMarx" panose="00000500000000000000" pitchFamily="50" charset="0"/>
              </a:rPr>
              <a:t>Hannover, Germany</a:t>
            </a:r>
          </a:p>
          <a:p>
            <a:pPr algn="r">
              <a:lnSpc>
                <a:spcPct val="150000"/>
              </a:lnSpc>
            </a:pPr>
            <a:r>
              <a:rPr lang="sr-Latn-RS" sz="2000" dirty="0">
                <a:latin typeface="CarlMarx" panose="00000500000000000000" pitchFamily="50" charset="0"/>
              </a:rPr>
              <a:t>June 4-7, 2019</a:t>
            </a:r>
            <a:endParaRPr lang="en-US" sz="2000" dirty="0">
              <a:latin typeface="CarlMarx" panose="00000500000000000000" pitchFamily="50" charset="0"/>
            </a:endParaRPr>
          </a:p>
        </p:txBody>
      </p:sp>
    </p:spTree>
    <p:extLst>
      <p:ext uri="{BB962C8B-B14F-4D97-AF65-F5344CB8AC3E}">
        <p14:creationId xmlns:p14="http://schemas.microsoft.com/office/powerpoint/2010/main" val="1189714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D3C5D9-9676-4F83-BAF7-1D3C4446F421}"/>
              </a:ext>
            </a:extLst>
          </p:cNvPr>
          <p:cNvSpPr>
            <a:spLocks noGrp="1"/>
          </p:cNvSpPr>
          <p:nvPr>
            <p:ph type="subTitle" idx="1"/>
          </p:nvPr>
        </p:nvSpPr>
        <p:spPr>
          <a:xfrm>
            <a:off x="694481" y="3194613"/>
            <a:ext cx="9973519" cy="2541023"/>
          </a:xfrm>
        </p:spPr>
        <p:txBody>
          <a:bodyPr>
            <a:normAutofit/>
          </a:bodyPr>
          <a:lstStyle>
            <a:lvl1pPr marL="0" indent="0" algn="l">
              <a:buNone/>
              <a:defRPr sz="4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BE0DFE-903B-4CA9-A54D-06DB258379F6}"/>
              </a:ext>
            </a:extLst>
          </p:cNvPr>
          <p:cNvSpPr txBox="1"/>
          <p:nvPr/>
        </p:nvSpPr>
        <p:spPr>
          <a:xfrm>
            <a:off x="694481" y="1608881"/>
            <a:ext cx="1863011" cy="1200329"/>
          </a:xfrm>
          <a:prstGeom prst="rect">
            <a:avLst/>
          </a:prstGeom>
          <a:noFill/>
        </p:spPr>
        <p:txBody>
          <a:bodyPr wrap="none" rtlCol="0">
            <a:spAutoFit/>
          </a:bodyPr>
          <a:lstStyle/>
          <a:p>
            <a:r>
              <a:rPr lang="sr-Latn-RS" sz="7200" b="1" dirty="0">
                <a:solidFill>
                  <a:srgbClr val="004D49"/>
                </a:solidFill>
                <a:latin typeface="CarlMarx" panose="00000500000000000000" pitchFamily="50" charset="0"/>
                <a:cs typeface="Segoe UI" panose="020B0502040204020203" pitchFamily="34" charset="0"/>
              </a:rPr>
              <a:t>DEMO</a:t>
            </a:r>
            <a:endParaRPr lang="en-US" sz="7200" b="1" dirty="0">
              <a:solidFill>
                <a:srgbClr val="004D49"/>
              </a:solidFill>
              <a:latin typeface="CarlMarx" panose="00000500000000000000" pitchFamily="50" charset="0"/>
              <a:cs typeface="Segoe UI" panose="020B0502040204020203" pitchFamily="34" charset="0"/>
            </a:endParaRPr>
          </a:p>
        </p:txBody>
      </p:sp>
    </p:spTree>
    <p:extLst>
      <p:ext uri="{BB962C8B-B14F-4D97-AF65-F5344CB8AC3E}">
        <p14:creationId xmlns:p14="http://schemas.microsoft.com/office/powerpoint/2010/main" val="21242671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1ACB57-6530-4BE3-9C11-613815EB17BC}"/>
              </a:ext>
            </a:extLst>
          </p:cNvPr>
          <p:cNvSpPr txBox="1"/>
          <p:nvPr/>
        </p:nvSpPr>
        <p:spPr>
          <a:xfrm>
            <a:off x="3870070" y="2309951"/>
            <a:ext cx="4451860" cy="1569660"/>
          </a:xfrm>
          <a:prstGeom prst="rect">
            <a:avLst/>
          </a:prstGeom>
          <a:noFill/>
        </p:spPr>
        <p:txBody>
          <a:bodyPr wrap="none" rtlCol="0">
            <a:spAutoFit/>
          </a:bodyPr>
          <a:lstStyle/>
          <a:p>
            <a:r>
              <a:rPr lang="sr-Latn-RS" sz="9600" b="1" dirty="0">
                <a:solidFill>
                  <a:srgbClr val="004D49"/>
                </a:solidFill>
                <a:latin typeface="CarlMarx" panose="00000500000000000000" pitchFamily="50" charset="0"/>
                <a:cs typeface="Segoe UI" panose="020B0502040204020203" pitchFamily="34" charset="0"/>
              </a:rPr>
              <a:t>Questions?</a:t>
            </a:r>
            <a:endParaRPr lang="en-US" sz="9600" b="1" dirty="0">
              <a:solidFill>
                <a:srgbClr val="004D49"/>
              </a:solidFill>
              <a:latin typeface="CarlMarx" panose="00000500000000000000" pitchFamily="50" charset="0"/>
              <a:cs typeface="Segoe UI" panose="020B0502040204020203" pitchFamily="34" charset="0"/>
            </a:endParaRPr>
          </a:p>
        </p:txBody>
      </p:sp>
      <p:sp>
        <p:nvSpPr>
          <p:cNvPr id="2" name="TextBox 1">
            <a:extLst>
              <a:ext uri="{FF2B5EF4-FFF2-40B4-BE49-F238E27FC236}">
                <a16:creationId xmlns:a16="http://schemas.microsoft.com/office/drawing/2014/main" id="{A0DCE37D-92FA-4B35-BC4E-B21F63E3AFA9}"/>
              </a:ext>
            </a:extLst>
          </p:cNvPr>
          <p:cNvSpPr txBox="1"/>
          <p:nvPr/>
        </p:nvSpPr>
        <p:spPr>
          <a:xfrm>
            <a:off x="2790993" y="4600276"/>
            <a:ext cx="6610015" cy="1107996"/>
          </a:xfrm>
          <a:prstGeom prst="rect">
            <a:avLst/>
          </a:prstGeom>
          <a:noFill/>
        </p:spPr>
        <p:txBody>
          <a:bodyPr wrap="none" rtlCol="0">
            <a:spAutoFit/>
          </a:bodyPr>
          <a:lstStyle/>
          <a:p>
            <a:pPr algn="ctr"/>
            <a:r>
              <a:rPr lang="en-US" sz="2400" dirty="0">
                <a:latin typeface="Segoe UI" panose="020B0502040204020203" pitchFamily="34" charset="0"/>
                <a:cs typeface="Segoe UI" panose="020B0502040204020203" pitchFamily="34" charset="0"/>
              </a:rPr>
              <a:t>Use the conference app to vote for this session:</a:t>
            </a:r>
          </a:p>
          <a:p>
            <a:pPr algn="ctr"/>
            <a:r>
              <a:rPr lang="en-US" sz="2400" dirty="0">
                <a:latin typeface="Segoe UI" panose="020B0502040204020203" pitchFamily="34" charset="0"/>
                <a:cs typeface="Segoe UI" panose="020B0502040204020203" pitchFamily="34" charset="0"/>
                <a:hlinkClick r:id="rId3"/>
              </a:rPr>
              <a:t>https://my.eventraft.com/psconfeu</a:t>
            </a:r>
            <a:endParaRPr lang="en-US" sz="2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0278175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lides and demo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
        <p:nvSpPr>
          <p:cNvPr id="6" name="Rectangle 5">
            <a:extLst>
              <a:ext uri="{FF2B5EF4-FFF2-40B4-BE49-F238E27FC236}">
                <a16:creationId xmlns:a16="http://schemas.microsoft.com/office/drawing/2014/main" id="{41E754EF-461B-4C50-AD2B-C1FDA492777C}"/>
              </a:ext>
            </a:extLst>
          </p:cNvPr>
          <p:cNvSpPr/>
          <p:nvPr/>
        </p:nvSpPr>
        <p:spPr>
          <a:xfrm>
            <a:off x="8889357" y="6327085"/>
            <a:ext cx="393539" cy="3935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1ACB57-6530-4BE3-9C11-613815EB17BC}"/>
              </a:ext>
            </a:extLst>
          </p:cNvPr>
          <p:cNvSpPr txBox="1"/>
          <p:nvPr/>
        </p:nvSpPr>
        <p:spPr>
          <a:xfrm>
            <a:off x="2011388" y="2309951"/>
            <a:ext cx="8169224" cy="1569660"/>
          </a:xfrm>
          <a:prstGeom prst="rect">
            <a:avLst/>
          </a:prstGeom>
          <a:noFill/>
        </p:spPr>
        <p:txBody>
          <a:bodyPr wrap="none" rtlCol="0">
            <a:spAutoFit/>
          </a:bodyPr>
          <a:lstStyle/>
          <a:p>
            <a:r>
              <a:rPr lang="en-US" sz="9600" b="1" dirty="0">
                <a:solidFill>
                  <a:srgbClr val="004D49"/>
                </a:solidFill>
                <a:latin typeface="CarlMarx" panose="00000500000000000000" pitchFamily="50" charset="0"/>
                <a:cs typeface="Segoe UI" panose="020B0502040204020203" pitchFamily="34" charset="0"/>
              </a:rPr>
              <a:t>Slides and demo code</a:t>
            </a:r>
          </a:p>
        </p:txBody>
      </p:sp>
      <p:sp>
        <p:nvSpPr>
          <p:cNvPr id="2" name="TextBox 1">
            <a:extLst>
              <a:ext uri="{FF2B5EF4-FFF2-40B4-BE49-F238E27FC236}">
                <a16:creationId xmlns:a16="http://schemas.microsoft.com/office/drawing/2014/main" id="{A0DCE37D-92FA-4B35-BC4E-B21F63E3AFA9}"/>
              </a:ext>
            </a:extLst>
          </p:cNvPr>
          <p:cNvSpPr txBox="1"/>
          <p:nvPr/>
        </p:nvSpPr>
        <p:spPr>
          <a:xfrm>
            <a:off x="1243550" y="4600276"/>
            <a:ext cx="9704901" cy="738664"/>
          </a:xfrm>
          <a:prstGeom prst="rect">
            <a:avLst/>
          </a:prstGeom>
          <a:noFill/>
        </p:spPr>
        <p:txBody>
          <a:bodyPr wrap="square" rtlCol="0">
            <a:spAutoFit/>
          </a:bodyPr>
          <a:lstStyle/>
          <a:p>
            <a:pPr marL="0" indent="0">
              <a:buNone/>
            </a:pPr>
            <a:r>
              <a:rPr lang="en-US" sz="2400" dirty="0">
                <a:solidFill>
                  <a:srgbClr val="0000FF"/>
                </a:solidFill>
                <a:latin typeface="Consolas" panose="020B0609020204030204" pitchFamily="49" charset="0"/>
              </a:rPr>
              <a:t>Start-Process</a:t>
            </a:r>
            <a:r>
              <a:rPr lang="en-US" sz="2400" dirty="0">
                <a:solidFill>
                  <a:prstClr val="black"/>
                </a:solidFill>
                <a:latin typeface="Consolas" panose="020B0609020204030204" pitchFamily="49" charset="0"/>
              </a:rPr>
              <a:t> </a:t>
            </a:r>
            <a:r>
              <a:rPr lang="en-US" sz="2400" dirty="0">
                <a:solidFill>
                  <a:srgbClr val="000080"/>
                </a:solidFill>
                <a:latin typeface="Consolas" panose="020B0609020204030204" pitchFamily="49" charset="0"/>
              </a:rPr>
              <a:t>-</a:t>
            </a:r>
            <a:r>
              <a:rPr lang="en-US" sz="2400" dirty="0" err="1">
                <a:solidFill>
                  <a:srgbClr val="000080"/>
                </a:solidFill>
                <a:latin typeface="Consolas" panose="020B0609020204030204" pitchFamily="49" charset="0"/>
              </a:rPr>
              <a:t>FilePath</a:t>
            </a:r>
            <a:r>
              <a:rPr lang="en-US" sz="2400" dirty="0">
                <a:solidFill>
                  <a:prstClr val="black"/>
                </a:solidFill>
                <a:latin typeface="Consolas" panose="020B0609020204030204" pitchFamily="49" charset="0"/>
              </a:rPr>
              <a:t> </a:t>
            </a:r>
            <a:r>
              <a:rPr lang="en-US" sz="2400" dirty="0">
                <a:solidFill>
                  <a:schemeClr val="accent6">
                    <a:lumMod val="50000"/>
                  </a:schemeClr>
                </a:solidFill>
                <a:latin typeface="Consolas" panose="020B0609020204030204" pitchFamily="49" charset="0"/>
              </a:rPr>
              <a:t>https://github.com/psconfeu/2019 </a:t>
            </a:r>
          </a:p>
          <a:p>
            <a:endParaRPr lang="en-US" dirty="0"/>
          </a:p>
        </p:txBody>
      </p:sp>
    </p:spTree>
    <p:extLst>
      <p:ext uri="{BB962C8B-B14F-4D97-AF65-F5344CB8AC3E}">
        <p14:creationId xmlns:p14="http://schemas.microsoft.com/office/powerpoint/2010/main" val="4184324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0F4-D41C-46F3-9582-C94D2D3E6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3C5D9-9676-4F83-BAF7-1D3C4446F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1D19833C-9F80-4BEB-A53A-D578A4A40017}"/>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9059703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FD8-1326-4A4F-87B6-EBE0889C7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7F8FE-1538-442B-83CD-90D117DDD92A}"/>
              </a:ext>
            </a:extLst>
          </p:cNvPr>
          <p:cNvSpPr>
            <a:spLocks noGrp="1"/>
          </p:cNvSpPr>
          <p:nvPr>
            <p:ph idx="1"/>
          </p:nvPr>
        </p:nvSpPr>
        <p:spPr/>
        <p:txBody>
          <a:bodyPr/>
          <a:lstStyle>
            <a:lvl1pPr marL="0" indent="0">
              <a:buNone/>
              <a:defRPr/>
            </a:lvl1pPr>
            <a:lvl2pPr marL="457200" indent="0">
              <a:buNone/>
              <a:defRPr/>
            </a:lvl2pPr>
            <a:lvl3pPr marL="914400" indent="0">
              <a:buNone/>
              <a:defRPr/>
            </a:lvl3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C2FE425A-D41A-41F5-8424-1B1F3831765F}"/>
              </a:ext>
            </a:extLst>
          </p:cNvPr>
          <p:cNvSpPr>
            <a:spLocks noGrp="1"/>
          </p:cNvSpPr>
          <p:nvPr>
            <p:ph type="ftr" sz="quarter" idx="11"/>
          </p:nvPr>
        </p:nvSpPr>
        <p:spPr/>
        <p:txBody>
          <a:bodyPr/>
          <a:lstStyle>
            <a:lvl1pPr algn="l">
              <a:defRPr/>
            </a:lvl1pPr>
          </a:lstStyle>
          <a:p>
            <a:r>
              <a:rPr lang="en-US"/>
              <a:t>@pshDev</a:t>
            </a:r>
            <a:endParaRPr lang="en-US" dirty="0"/>
          </a:p>
        </p:txBody>
      </p:sp>
    </p:spTree>
    <p:extLst>
      <p:ext uri="{BB962C8B-B14F-4D97-AF65-F5344CB8AC3E}">
        <p14:creationId xmlns:p14="http://schemas.microsoft.com/office/powerpoint/2010/main" val="20298842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0FD8-1326-4A4F-87B6-EBE0889C7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7F8FE-1538-442B-83CD-90D117DDD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C2FE425A-D41A-41F5-8424-1B1F3831765F}"/>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1382229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712D79-FB75-4E13-A379-59BB07334E58}"/>
              </a:ext>
            </a:extLst>
          </p:cNvPr>
          <p:cNvSpPr>
            <a:spLocks noGrp="1"/>
          </p:cNvSpPr>
          <p:nvPr>
            <p:ph type="body" idx="1"/>
          </p:nvPr>
        </p:nvSpPr>
        <p:spPr>
          <a:xfrm>
            <a:off x="0" y="0"/>
            <a:ext cx="12192000" cy="6858000"/>
          </a:xfrm>
          <a:solidFill>
            <a:schemeClr val="bg1">
              <a:lumMod val="95000"/>
            </a:schemeClr>
          </a:solidFill>
        </p:spPr>
        <p:txBody>
          <a:bodyPr/>
          <a:lstStyle>
            <a:lvl1pPr marL="0" indent="0">
              <a:buNone/>
              <a:defRPr sz="2400">
                <a:solidFill>
                  <a:schemeClr val="tx1"/>
                </a:solidFill>
                <a:latin typeface="Consolas" panose="020B06090202040302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5940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F2EE-949A-4A1E-98B4-7CE226D7EB70}"/>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3D6697-7DCE-4A46-A8F3-A50F2E69750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A3FCCD-6777-4251-A8D1-6FB93C133376}"/>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8AE319-8950-488E-B4AE-683151680C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F8AF8F-5D75-48FD-9695-D1FB81D09971}"/>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310E58-E0EB-4F33-8759-1A74C9B9F05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D432010-39B7-40CA-B962-C72EB00D3A51}"/>
              </a:ext>
            </a:extLst>
          </p:cNvPr>
          <p:cNvSpPr>
            <a:spLocks noGrp="1"/>
          </p:cNvSpPr>
          <p:nvPr>
            <p:ph type="ftr" sz="quarter" idx="11"/>
          </p:nvPr>
        </p:nvSpPr>
        <p:spPr/>
        <p:txBody>
          <a:bodyPr/>
          <a:lstStyle/>
          <a:p>
            <a:r>
              <a:rPr lang="en-US"/>
              <a:t>@pshDev</a:t>
            </a:r>
          </a:p>
        </p:txBody>
      </p:sp>
      <p:sp>
        <p:nvSpPr>
          <p:cNvPr id="9" name="Slide Number Placeholder 8">
            <a:extLst>
              <a:ext uri="{FF2B5EF4-FFF2-40B4-BE49-F238E27FC236}">
                <a16:creationId xmlns:a16="http://schemas.microsoft.com/office/drawing/2014/main" id="{A8989063-AFFC-4B9E-BB6C-DAD9EBB2B5A5}"/>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24424914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03E1-C14B-4989-99D8-D0A96E3C3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12D79-FB75-4E13-A379-59BB07334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101932C-5986-46DA-AF53-E9CA7C375AE2}"/>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3156506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4E4B-FF11-4A36-9627-0AAB4887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CDB03-2E67-470F-9D63-67094F32D62C}"/>
              </a:ext>
            </a:extLst>
          </p:cNvPr>
          <p:cNvSpPr>
            <a:spLocks noGrp="1"/>
          </p:cNvSpPr>
          <p:nvPr>
            <p:ph sz="half" idx="1"/>
          </p:nvPr>
        </p:nvSpPr>
        <p:spPr>
          <a:xfrm>
            <a:off x="838200" y="1825625"/>
            <a:ext cx="5181600" cy="4351338"/>
          </a:xfrm>
        </p:spPr>
        <p:txBody>
          <a:bodyPr/>
          <a:lstStyle>
            <a:lvl1pPr marL="0" indent="0">
              <a:buNone/>
              <a:defRPr/>
            </a:lvl1pPr>
            <a:lvl2pPr marL="457200" indent="0">
              <a:buNone/>
              <a:defRPr/>
            </a:lvl2pPr>
            <a:lvl3pPr marL="914400" indent="0">
              <a:buNone/>
              <a:defRPr/>
            </a:lvl3pPr>
          </a:lstStyle>
          <a:p>
            <a:pPr lvl="0"/>
            <a:r>
              <a:rPr lang="en-US"/>
              <a:t>Click to 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3FFF0660-D7AC-4C49-8907-DFB84E5C822C}"/>
              </a:ext>
            </a:extLst>
          </p:cNvPr>
          <p:cNvSpPr>
            <a:spLocks noGrp="1"/>
          </p:cNvSpPr>
          <p:nvPr>
            <p:ph sz="half" idx="2"/>
          </p:nvPr>
        </p:nvSpPr>
        <p:spPr>
          <a:xfrm>
            <a:off x="6172200" y="1825625"/>
            <a:ext cx="5181600" cy="4351338"/>
          </a:xfrm>
        </p:spPr>
        <p:txBody>
          <a:bodyPr/>
          <a:lstStyle>
            <a:lvl1pPr marL="0" indent="0">
              <a:buNone/>
              <a:defRPr/>
            </a:lvl1pPr>
            <a:lvl2pPr marL="457200" indent="0">
              <a:buNone/>
              <a:defRPr/>
            </a:lvl2pPr>
            <a:lvl3pPr marL="914400" indent="0">
              <a:buNone/>
              <a:defRPr/>
            </a:lvl3pPr>
          </a:lstStyle>
          <a:p>
            <a:pPr lvl="0"/>
            <a:r>
              <a:rPr lang="en-US"/>
              <a:t>Click to 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2EDDB5A4-0630-4B40-B488-9A976EC8A115}"/>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075776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4E4B-FF11-4A36-9627-0AAB4887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CDB03-2E67-470F-9D63-67094F32D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3FFF0660-D7AC-4C49-8907-DFB84E5C8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2EDDB5A4-0630-4B40-B488-9A976EC8A115}"/>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11577718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EFB9-8E36-4671-A151-3CE666AE07E3}"/>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028DAC-E36D-4E77-A308-72BCE66FC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E864-6B32-4AD3-80FE-67F8E6BF7708}"/>
              </a:ext>
            </a:extLst>
          </p:cNvPr>
          <p:cNvSpPr>
            <a:spLocks noGrp="1"/>
          </p:cNvSpPr>
          <p:nvPr>
            <p:ph sz="half" idx="2"/>
          </p:nvPr>
        </p:nvSpPr>
        <p:spPr>
          <a:xfrm>
            <a:off x="839788" y="2505075"/>
            <a:ext cx="5157787" cy="3684588"/>
          </a:xfrm>
        </p:spPr>
        <p:txBody>
          <a:bodyPr/>
          <a:lstStyle>
            <a:lvl1pPr marL="0" indent="0">
              <a:buNone/>
              <a:defRPr/>
            </a:lvl1pPr>
            <a:lvl2pPr marL="457200" indent="0">
              <a:buNone/>
              <a:defRPr/>
            </a:lvl2pPr>
            <a:lvl3pPr marL="914400" indent="0">
              <a:buNone/>
              <a:defRPr/>
            </a:lvl3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0A92C74A-E752-499E-9FBC-B8FAA7360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E6938-B95C-4603-A4BA-8F1431405AFC}"/>
              </a:ext>
            </a:extLst>
          </p:cNvPr>
          <p:cNvSpPr>
            <a:spLocks noGrp="1"/>
          </p:cNvSpPr>
          <p:nvPr>
            <p:ph sz="quarter" idx="4"/>
          </p:nvPr>
        </p:nvSpPr>
        <p:spPr>
          <a:xfrm>
            <a:off x="6172200" y="2505075"/>
            <a:ext cx="5183188" cy="3684588"/>
          </a:xfrm>
        </p:spPr>
        <p:txBody>
          <a:bodyPr/>
          <a:lstStyle>
            <a:lvl1pPr marL="0" indent="0">
              <a:buNone/>
              <a:defRPr/>
            </a:lvl1pPr>
            <a:lvl2pPr marL="457200" indent="0">
              <a:buNone/>
              <a:defRPr/>
            </a:lvl2pPr>
            <a:lvl3pPr marL="914400" indent="0">
              <a:buNone/>
              <a:defRPr/>
            </a:lvl3pPr>
          </a:lstStyle>
          <a:p>
            <a:pPr lvl="0"/>
            <a:r>
              <a:rPr lang="en-US"/>
              <a:t>Click to edit Master text styles</a:t>
            </a:r>
          </a:p>
          <a:p>
            <a:pPr lvl="1"/>
            <a:r>
              <a:rPr lang="en-US"/>
              <a:t>Second level</a:t>
            </a:r>
          </a:p>
          <a:p>
            <a:pPr lvl="2"/>
            <a:r>
              <a:rPr lang="en-US"/>
              <a:t>Third level</a:t>
            </a:r>
          </a:p>
        </p:txBody>
      </p:sp>
      <p:sp>
        <p:nvSpPr>
          <p:cNvPr id="8" name="Footer Placeholder 7">
            <a:extLst>
              <a:ext uri="{FF2B5EF4-FFF2-40B4-BE49-F238E27FC236}">
                <a16:creationId xmlns:a16="http://schemas.microsoft.com/office/drawing/2014/main" id="{57FE6799-84CA-48BE-BE54-3AB979BDA4EC}"/>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6582480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EFB9-8E36-4671-A151-3CE666AE0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28DAC-E36D-4E77-A308-72BCE66FC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E864-6B32-4AD3-80FE-67F8E6BF7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0A92C74A-E752-499E-9FBC-B8FAA7360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E6938-B95C-4603-A4BA-8F1431405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p:txBody>
      </p:sp>
      <p:sp>
        <p:nvSpPr>
          <p:cNvPr id="8" name="Footer Placeholder 7">
            <a:extLst>
              <a:ext uri="{FF2B5EF4-FFF2-40B4-BE49-F238E27FC236}">
                <a16:creationId xmlns:a16="http://schemas.microsoft.com/office/drawing/2014/main" id="{57FE6799-84CA-48BE-BE54-3AB979BDA4EC}"/>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5587279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4802-CBA9-4AC7-ACFD-23F9CBE5351B}"/>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124A5631-2913-4D3F-BD4E-AB5A08368397}"/>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4005589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E97E4B9-E7F8-42A5-AB77-855B39011A2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616837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without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C5F8-FA7D-49E0-B4CA-287538AD9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AA87E-410C-409B-B582-36CB5057A7AF}"/>
              </a:ext>
            </a:extLst>
          </p:cNvPr>
          <p:cNvSpPr>
            <a:spLocks noGrp="1"/>
          </p:cNvSpPr>
          <p:nvPr>
            <p:ph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18B17A13-34CE-4E76-A89E-55BE3BDBB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BF0FE8F-5FF0-4A4F-B233-7BC54741A07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88440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with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C5F8-FA7D-49E0-B4CA-287538AD9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AA87E-410C-409B-B582-36CB5057A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18B17A13-34CE-4E76-A89E-55BE3BDBB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BF0FE8F-5FF0-4A4F-B233-7BC54741A079}"/>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3805078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3488-53E4-4A31-BC0A-B4DE54836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D6A40E-7D33-4407-B2B1-93FF1489F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12C0E5-2390-4470-BE85-BD80DCC8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E1D90B1-A7DE-481C-B95D-EFF4136441D4}"/>
              </a:ext>
            </a:extLst>
          </p:cNvPr>
          <p:cNvSpPr>
            <a:spLocks noGrp="1"/>
          </p:cNvSpPr>
          <p:nvPr>
            <p:ph type="ftr" sz="quarter" idx="11"/>
          </p:nvPr>
        </p:nvSpPr>
        <p:spPr/>
        <p:txBody>
          <a:bodyPr/>
          <a:lstStyle/>
          <a:p>
            <a:r>
              <a:rPr lang="en-US"/>
              <a:t>@pshDev</a:t>
            </a:r>
          </a:p>
        </p:txBody>
      </p:sp>
    </p:spTree>
    <p:extLst>
      <p:ext uri="{BB962C8B-B14F-4D97-AF65-F5344CB8AC3E}">
        <p14:creationId xmlns:p14="http://schemas.microsoft.com/office/powerpoint/2010/main" val="237761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91A5-995B-4D18-BCC3-F0F3B9BBF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8A36A-58F4-4974-A35A-102324EE9B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1937123-16C6-4712-8546-B7DE83873B8A}"/>
              </a:ext>
            </a:extLst>
          </p:cNvPr>
          <p:cNvSpPr>
            <a:spLocks noGrp="1"/>
          </p:cNvSpPr>
          <p:nvPr>
            <p:ph type="ftr" sz="quarter" idx="11"/>
          </p:nvPr>
        </p:nvSpPr>
        <p:spPr/>
        <p:txBody>
          <a:bodyPr/>
          <a:lstStyle/>
          <a:p>
            <a:r>
              <a:rPr lang="en-US"/>
              <a:t>@pshDev</a:t>
            </a:r>
          </a:p>
        </p:txBody>
      </p:sp>
      <p:sp>
        <p:nvSpPr>
          <p:cNvPr id="5" name="Slide Number Placeholder 4">
            <a:extLst>
              <a:ext uri="{FF2B5EF4-FFF2-40B4-BE49-F238E27FC236}">
                <a16:creationId xmlns:a16="http://schemas.microsoft.com/office/drawing/2014/main" id="{419EEED7-099B-4E92-A45A-A017D0EF533D}"/>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362923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993C7-792E-4DC2-A66E-31A0A8E7629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66A5B6D-4199-4A2D-A124-6AC9E17271E6}"/>
              </a:ext>
            </a:extLst>
          </p:cNvPr>
          <p:cNvSpPr>
            <a:spLocks noGrp="1"/>
          </p:cNvSpPr>
          <p:nvPr>
            <p:ph type="ftr" sz="quarter" idx="11"/>
          </p:nvPr>
        </p:nvSpPr>
        <p:spPr/>
        <p:txBody>
          <a:bodyPr/>
          <a:lstStyle/>
          <a:p>
            <a:r>
              <a:rPr lang="en-US"/>
              <a:t>@pshDev</a:t>
            </a:r>
          </a:p>
        </p:txBody>
      </p:sp>
      <p:sp>
        <p:nvSpPr>
          <p:cNvPr id="4" name="Slide Number Placeholder 3">
            <a:extLst>
              <a:ext uri="{FF2B5EF4-FFF2-40B4-BE49-F238E27FC236}">
                <a16:creationId xmlns:a16="http://schemas.microsoft.com/office/drawing/2014/main" id="{E307D5F8-4C81-4CB7-B35F-9BC0990AFE98}"/>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128266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B01A-C1F5-4EE6-9DA5-16417D888FDF}"/>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48B52-4952-482F-86CA-DA099F07D2D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07339-8931-401B-8A72-A3865FB65F0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32C25-5E9D-4392-9D00-86CAF49699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FFAE5F1-B83C-47D0-9D7F-B97465262C75}"/>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9F759CB8-C10A-44F8-98FE-869D75770159}"/>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8266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CBED-17AF-4495-B397-9C0C29115BC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B11AC-B6C0-4DEB-8F80-931932E3964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780ED0-243E-4DC5-B060-BA66B408D11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A8258-8178-424E-9646-4FB58C361A4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AC4CBFB-C670-4255-9BE1-39DBB816FB5E}"/>
              </a:ext>
            </a:extLst>
          </p:cNvPr>
          <p:cNvSpPr>
            <a:spLocks noGrp="1"/>
          </p:cNvSpPr>
          <p:nvPr>
            <p:ph type="ftr" sz="quarter" idx="11"/>
          </p:nvPr>
        </p:nvSpPr>
        <p:spPr/>
        <p:txBody>
          <a:bodyPr/>
          <a:lstStyle/>
          <a:p>
            <a:r>
              <a:rPr lang="en-US"/>
              <a:t>@pshDev</a:t>
            </a:r>
          </a:p>
        </p:txBody>
      </p:sp>
      <p:sp>
        <p:nvSpPr>
          <p:cNvPr id="7" name="Slide Number Placeholder 6">
            <a:extLst>
              <a:ext uri="{FF2B5EF4-FFF2-40B4-BE49-F238E27FC236}">
                <a16:creationId xmlns:a16="http://schemas.microsoft.com/office/drawing/2014/main" id="{0601C6A8-4BA1-4BD9-98DC-DE9784BE6128}"/>
              </a:ext>
            </a:extLst>
          </p:cNvPr>
          <p:cNvSpPr>
            <a:spLocks noGrp="1"/>
          </p:cNvSpPr>
          <p:nvPr>
            <p:ph type="sldNum" sz="quarter" idx="12"/>
          </p:nvPr>
        </p:nvSpPr>
        <p:spPr/>
        <p:txBody>
          <a:bodyPr/>
          <a:lstStyle/>
          <a:p>
            <a:fld id="{ABCB8991-F303-4CC5-94D4-147A5137631B}" type="slidenum">
              <a:rPr lang="en-US" smtClean="0"/>
              <a:t>‹#›</a:t>
            </a:fld>
            <a:endParaRPr lang="en-US"/>
          </a:p>
        </p:txBody>
      </p:sp>
    </p:spTree>
    <p:extLst>
      <p:ext uri="{BB962C8B-B14F-4D97-AF65-F5344CB8AC3E}">
        <p14:creationId xmlns:p14="http://schemas.microsoft.com/office/powerpoint/2010/main" val="353446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4.png"/><Relationship Id="rId2" Type="http://schemas.openxmlformats.org/officeDocument/2006/relationships/slideLayout" Target="../slideLayouts/slideLayout29.xml"/><Relationship Id="rId16"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image" Target="../media/image4.png"/><Relationship Id="rId2" Type="http://schemas.openxmlformats.org/officeDocument/2006/relationships/slideLayout" Target="../slideLayouts/slideLayout47.xml"/><Relationship Id="rId16" Type="http://schemas.openxmlformats.org/officeDocument/2006/relationships/image" Target="../media/image3.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6.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A6A35-788C-49D2-BE00-54B96A0741F7}"/>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5C9F79-0179-4906-8E0A-7230E985D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88E9B-2DE1-43F5-ADC9-8EC0A1F563D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C4C85B5-5FA0-4363-9B84-BB63C5D933A2}"/>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@pshDev</a:t>
            </a:r>
          </a:p>
        </p:txBody>
      </p:sp>
      <p:sp>
        <p:nvSpPr>
          <p:cNvPr id="6" name="Slide Number Placeholder 5">
            <a:extLst>
              <a:ext uri="{FF2B5EF4-FFF2-40B4-BE49-F238E27FC236}">
                <a16:creationId xmlns:a16="http://schemas.microsoft.com/office/drawing/2014/main" id="{C82751EC-2EC2-4B4C-9589-DA54A1F72DE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8991-F303-4CC5-94D4-147A5137631B}" type="slidenum">
              <a:rPr lang="en-US" smtClean="0"/>
              <a:t>‹#›</a:t>
            </a:fld>
            <a:endParaRPr lang="en-US"/>
          </a:p>
        </p:txBody>
      </p:sp>
    </p:spTree>
    <p:extLst>
      <p:ext uri="{BB962C8B-B14F-4D97-AF65-F5344CB8AC3E}">
        <p14:creationId xmlns:p14="http://schemas.microsoft.com/office/powerpoint/2010/main" val="3358507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6E501-91D7-4794-9110-B7D6F67FEE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A7DE9-A8D1-4379-964F-31CE1628B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4D963-3CCE-4733-B0BA-EDCBCCE4B4F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804E612-F1F9-4D81-91F1-9128F4F8A48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@pshDev</a:t>
            </a:r>
          </a:p>
        </p:txBody>
      </p:sp>
      <p:sp>
        <p:nvSpPr>
          <p:cNvPr id="6" name="Slide Number Placeholder 5">
            <a:extLst>
              <a:ext uri="{FF2B5EF4-FFF2-40B4-BE49-F238E27FC236}">
                <a16:creationId xmlns:a16="http://schemas.microsoft.com/office/drawing/2014/main" id="{C542499B-7506-4E01-8682-3439C765434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23010-A4B2-41D4-A1C3-A25BE808BF22}" type="slidenum">
              <a:rPr lang="en-US" smtClean="0"/>
              <a:t>‹#›</a:t>
            </a:fld>
            <a:endParaRPr lang="en-US"/>
          </a:p>
        </p:txBody>
      </p:sp>
    </p:spTree>
    <p:extLst>
      <p:ext uri="{BB962C8B-B14F-4D97-AF65-F5344CB8AC3E}">
        <p14:creationId xmlns:p14="http://schemas.microsoft.com/office/powerpoint/2010/main" val="3027998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B3B9B5"/>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44DF8A2-F171-4CC9-847D-D11B74B76C13}"/>
              </a:ext>
            </a:extLst>
          </p:cNvPr>
          <p:cNvSpPr/>
          <p:nvPr userDrawn="1"/>
        </p:nvSpPr>
        <p:spPr>
          <a:xfrm rot="20845192">
            <a:off x="2038965" y="-4610010"/>
            <a:ext cx="13293388" cy="12491330"/>
          </a:xfrm>
          <a:custGeom>
            <a:avLst/>
            <a:gdLst>
              <a:gd name="connsiteX0" fmla="*/ 0 w 13293388"/>
              <a:gd name="connsiteY0" fmla="*/ 11567827 h 12491330"/>
              <a:gd name="connsiteX1" fmla="*/ 4138256 w 13293388"/>
              <a:gd name="connsiteY1" fmla="*/ 12491330 h 12491330"/>
              <a:gd name="connsiteX2" fmla="*/ 0 w 13293388"/>
              <a:gd name="connsiteY2" fmla="*/ 12491330 h 12491330"/>
              <a:gd name="connsiteX3" fmla="*/ 0 w 13293388"/>
              <a:gd name="connsiteY3" fmla="*/ 3086484 h 12491330"/>
              <a:gd name="connsiteX4" fmla="*/ 10425109 w 13293388"/>
              <a:gd name="connsiteY4" fmla="*/ 5412977 h 12491330"/>
              <a:gd name="connsiteX5" fmla="*/ 8931404 w 13293388"/>
              <a:gd name="connsiteY5" fmla="*/ 12106332 h 12491330"/>
              <a:gd name="connsiteX6" fmla="*/ 0 w 13293388"/>
              <a:gd name="connsiteY6" fmla="*/ 10113178 h 12491330"/>
              <a:gd name="connsiteX7" fmla="*/ 13293388 w 13293388"/>
              <a:gd name="connsiteY7" fmla="*/ 0 h 12491330"/>
              <a:gd name="connsiteX8" fmla="*/ 13293387 w 13293388"/>
              <a:gd name="connsiteY8" fmla="*/ 612517 h 12491330"/>
              <a:gd name="connsiteX9" fmla="*/ 10548675 w 13293388"/>
              <a:gd name="connsiteY9" fmla="*/ 0 h 1249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93388" h="12491330">
                <a:moveTo>
                  <a:pt x="0" y="11567827"/>
                </a:moveTo>
                <a:lnTo>
                  <a:pt x="4138256" y="12491330"/>
                </a:lnTo>
                <a:lnTo>
                  <a:pt x="0" y="12491330"/>
                </a:lnTo>
                <a:close/>
                <a:moveTo>
                  <a:pt x="0" y="3086484"/>
                </a:moveTo>
                <a:lnTo>
                  <a:pt x="10425109" y="5412977"/>
                </a:lnTo>
                <a:lnTo>
                  <a:pt x="8931404" y="12106332"/>
                </a:lnTo>
                <a:lnTo>
                  <a:pt x="0" y="10113178"/>
                </a:lnTo>
                <a:close/>
                <a:moveTo>
                  <a:pt x="13293388" y="0"/>
                </a:moveTo>
                <a:lnTo>
                  <a:pt x="13293387" y="612517"/>
                </a:lnTo>
                <a:lnTo>
                  <a:pt x="10548675" y="0"/>
                </a:lnTo>
                <a:close/>
              </a:path>
            </a:pathLst>
          </a:custGeom>
          <a:blipFill dpi="0" rotWithShape="1">
            <a:blip r:embed="rId7">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FC17996D-8589-4714-9820-F726F7BE0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2FD80F5-3F6B-46BE-8FFC-A8BDCC7F7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94BBA52D-4171-4F2E-80C8-CE60ACEB96AE}"/>
              </a:ext>
            </a:extLst>
          </p:cNvPr>
          <p:cNvSpPr>
            <a:spLocks noGrp="1"/>
          </p:cNvSpPr>
          <p:nvPr>
            <p:ph type="ftr" sz="quarter" idx="3"/>
          </p:nvPr>
        </p:nvSpPr>
        <p:spPr>
          <a:xfrm>
            <a:off x="9180576" y="6327648"/>
            <a:ext cx="2176272" cy="365125"/>
          </a:xfrm>
          <a:prstGeom prst="rect">
            <a:avLst/>
          </a:prstGeom>
        </p:spPr>
        <p:txBody>
          <a:bodyPr vert="horz" lIns="91440" tIns="45720" rIns="91440" bIns="45720" rtlCol="0" anchor="ctr"/>
          <a:lstStyle>
            <a:lvl1pPr algn="l">
              <a:defRPr sz="1800">
                <a:solidFill>
                  <a:schemeClr val="tx1"/>
                </a:solidFill>
                <a:latin typeface="Segoe UI" panose="020B0502040204020203" pitchFamily="34" charset="0"/>
                <a:cs typeface="Segoe UI" panose="020B0502040204020203" pitchFamily="34" charset="0"/>
              </a:defRPr>
            </a:lvl1pPr>
          </a:lstStyle>
          <a:p>
            <a:r>
              <a:rPr lang="en-US"/>
              <a:t>@pshDev</a:t>
            </a:r>
            <a:endParaRPr lang="en-US" dirty="0"/>
          </a:p>
        </p:txBody>
      </p:sp>
    </p:spTree>
    <p:extLst>
      <p:ext uri="{BB962C8B-B14F-4D97-AF65-F5344CB8AC3E}">
        <p14:creationId xmlns:p14="http://schemas.microsoft.com/office/powerpoint/2010/main" val="25434503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49" r:id="rId5"/>
  </p:sldLayoutIdLst>
  <p:hf sldNum="0" hdr="0" dt="0"/>
  <p:txStyles>
    <p:titleStyle>
      <a:lvl1pPr algn="l" defTabSz="914400" rtl="0" eaLnBrk="1" latinLnBrk="0" hangingPunct="1">
        <a:lnSpc>
          <a:spcPct val="90000"/>
        </a:lnSpc>
        <a:spcBef>
          <a:spcPct val="0"/>
        </a:spcBef>
        <a:buNone/>
        <a:defRPr sz="4400" kern="1200">
          <a:solidFill>
            <a:srgbClr val="004D49"/>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B3B9B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B2A21-7B75-4635-AD98-A0A37BEB671D}"/>
              </a:ext>
            </a:extLst>
          </p:cNvPr>
          <p:cNvSpPr>
            <a:spLocks noGrp="1"/>
          </p:cNvSpPr>
          <p:nvPr>
            <p:ph type="title"/>
          </p:nvPr>
        </p:nvSpPr>
        <p:spPr>
          <a:xfrm>
            <a:off x="838200" y="365125"/>
            <a:ext cx="10515600" cy="78076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a:extLst>
              <a:ext uri="{FF2B5EF4-FFF2-40B4-BE49-F238E27FC236}">
                <a16:creationId xmlns:a16="http://schemas.microsoft.com/office/drawing/2014/main" id="{DDD6A2AB-3439-42BF-A097-0201EC7493D1}"/>
              </a:ext>
            </a:extLst>
          </p:cNvPr>
          <p:cNvSpPr>
            <a:spLocks noGrp="1"/>
          </p:cNvSpPr>
          <p:nvPr>
            <p:ph type="body" idx="1"/>
          </p:nvPr>
        </p:nvSpPr>
        <p:spPr>
          <a:xfrm>
            <a:off x="838200" y="1423686"/>
            <a:ext cx="10515600" cy="4753277"/>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E49EED68-B9A3-4F77-9B03-8E7085C004EF}"/>
              </a:ext>
            </a:extLst>
          </p:cNvPr>
          <p:cNvSpPr>
            <a:spLocks noGrp="1"/>
          </p:cNvSpPr>
          <p:nvPr>
            <p:ph type="ftr" sz="quarter" idx="3"/>
          </p:nvPr>
        </p:nvSpPr>
        <p:spPr>
          <a:xfrm>
            <a:off x="9178724" y="6327085"/>
            <a:ext cx="2175075" cy="365125"/>
          </a:xfrm>
          <a:prstGeom prst="rect">
            <a:avLst/>
          </a:prstGeom>
        </p:spPr>
        <p:txBody>
          <a:bodyPr vert="horz" lIns="91440" tIns="45720" rIns="91440" bIns="45720" rtlCol="0" anchor="ctr"/>
          <a:lstStyle>
            <a:lvl1pPr algn="l">
              <a:defRPr sz="1800">
                <a:solidFill>
                  <a:schemeClr val="tx1"/>
                </a:solidFill>
                <a:latin typeface="Segoe UI" panose="020B0502040204020203" pitchFamily="34" charset="0"/>
                <a:cs typeface="Segoe UI" panose="020B0502040204020203" pitchFamily="34" charset="0"/>
              </a:defRPr>
            </a:lvl1pPr>
          </a:lstStyle>
          <a:p>
            <a:r>
              <a:rPr lang="en-US"/>
              <a:t>@pshDev</a:t>
            </a:r>
            <a:endParaRPr lang="en-US" dirty="0"/>
          </a:p>
        </p:txBody>
      </p:sp>
      <p:sp>
        <p:nvSpPr>
          <p:cNvPr id="6" name="Rectangle 5">
            <a:extLst>
              <a:ext uri="{FF2B5EF4-FFF2-40B4-BE49-F238E27FC236}">
                <a16:creationId xmlns:a16="http://schemas.microsoft.com/office/drawing/2014/main" id="{F7C98041-6681-45A5-AEB0-419EF10F1958}"/>
              </a:ext>
            </a:extLst>
          </p:cNvPr>
          <p:cNvSpPr/>
          <p:nvPr userDrawn="1"/>
        </p:nvSpPr>
        <p:spPr>
          <a:xfrm>
            <a:off x="8889357" y="6327085"/>
            <a:ext cx="393539" cy="393539"/>
          </a:xfrm>
          <a:prstGeom prst="rect">
            <a:avLst/>
          </a:prstGeom>
          <a:blipFill>
            <a:blip r:embed="rId1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906A78-65EE-4222-B502-834EDD88B1E2}"/>
              </a:ext>
            </a:extLst>
          </p:cNvPr>
          <p:cNvSpPr/>
          <p:nvPr userDrawn="1"/>
        </p:nvSpPr>
        <p:spPr>
          <a:xfrm>
            <a:off x="103207" y="5522993"/>
            <a:ext cx="1307939" cy="1307939"/>
          </a:xfrm>
          <a:prstGeom prst="rect">
            <a:avLst/>
          </a:prstGeom>
          <a:blipFill>
            <a:blip r:embed="rId17">
              <a:alphaModFix amt="65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162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sldNum="0" hdr="0" dt="0"/>
  <p:txStyles>
    <p:titleStyle>
      <a:lvl1pPr algn="l" defTabSz="914400" rtl="0" eaLnBrk="1" latinLnBrk="0" hangingPunct="1">
        <a:lnSpc>
          <a:spcPct val="90000"/>
        </a:lnSpc>
        <a:spcBef>
          <a:spcPct val="0"/>
        </a:spcBef>
        <a:buNone/>
        <a:defRPr sz="4400" kern="1200">
          <a:solidFill>
            <a:srgbClr val="004D49"/>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3B9B5"/>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44DF8A2-F171-4CC9-847D-D11B74B76C13}"/>
              </a:ext>
            </a:extLst>
          </p:cNvPr>
          <p:cNvSpPr/>
          <p:nvPr/>
        </p:nvSpPr>
        <p:spPr>
          <a:xfrm rot="20845192">
            <a:off x="2038965" y="-4610010"/>
            <a:ext cx="13293388" cy="12491330"/>
          </a:xfrm>
          <a:custGeom>
            <a:avLst/>
            <a:gdLst>
              <a:gd name="connsiteX0" fmla="*/ 0 w 13293388"/>
              <a:gd name="connsiteY0" fmla="*/ 11567827 h 12491330"/>
              <a:gd name="connsiteX1" fmla="*/ 4138256 w 13293388"/>
              <a:gd name="connsiteY1" fmla="*/ 12491330 h 12491330"/>
              <a:gd name="connsiteX2" fmla="*/ 0 w 13293388"/>
              <a:gd name="connsiteY2" fmla="*/ 12491330 h 12491330"/>
              <a:gd name="connsiteX3" fmla="*/ 0 w 13293388"/>
              <a:gd name="connsiteY3" fmla="*/ 3086484 h 12491330"/>
              <a:gd name="connsiteX4" fmla="*/ 10425109 w 13293388"/>
              <a:gd name="connsiteY4" fmla="*/ 5412977 h 12491330"/>
              <a:gd name="connsiteX5" fmla="*/ 8931404 w 13293388"/>
              <a:gd name="connsiteY5" fmla="*/ 12106332 h 12491330"/>
              <a:gd name="connsiteX6" fmla="*/ 0 w 13293388"/>
              <a:gd name="connsiteY6" fmla="*/ 10113178 h 12491330"/>
              <a:gd name="connsiteX7" fmla="*/ 13293388 w 13293388"/>
              <a:gd name="connsiteY7" fmla="*/ 0 h 12491330"/>
              <a:gd name="connsiteX8" fmla="*/ 13293387 w 13293388"/>
              <a:gd name="connsiteY8" fmla="*/ 612517 h 12491330"/>
              <a:gd name="connsiteX9" fmla="*/ 10548675 w 13293388"/>
              <a:gd name="connsiteY9" fmla="*/ 0 h 1249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93388" h="12491330">
                <a:moveTo>
                  <a:pt x="0" y="11567827"/>
                </a:moveTo>
                <a:lnTo>
                  <a:pt x="4138256" y="12491330"/>
                </a:lnTo>
                <a:lnTo>
                  <a:pt x="0" y="12491330"/>
                </a:lnTo>
                <a:close/>
                <a:moveTo>
                  <a:pt x="0" y="3086484"/>
                </a:moveTo>
                <a:lnTo>
                  <a:pt x="10425109" y="5412977"/>
                </a:lnTo>
                <a:lnTo>
                  <a:pt x="8931404" y="12106332"/>
                </a:lnTo>
                <a:lnTo>
                  <a:pt x="0" y="10113178"/>
                </a:lnTo>
                <a:close/>
                <a:moveTo>
                  <a:pt x="13293388" y="0"/>
                </a:moveTo>
                <a:lnTo>
                  <a:pt x="13293387" y="612517"/>
                </a:lnTo>
                <a:lnTo>
                  <a:pt x="10548675" y="0"/>
                </a:lnTo>
                <a:close/>
              </a:path>
            </a:pathLst>
          </a:custGeom>
          <a:blipFill dpi="0" rotWithShape="1">
            <a:blip r:embed="rId6">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FC17996D-8589-4714-9820-F726F7BE0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2FD80F5-3F6B-46BE-8FFC-A8BDCC7F7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94BBA52D-4171-4F2E-80C8-CE60ACEB96AE}"/>
              </a:ext>
            </a:extLst>
          </p:cNvPr>
          <p:cNvSpPr>
            <a:spLocks noGrp="1"/>
          </p:cNvSpPr>
          <p:nvPr>
            <p:ph type="ftr" sz="quarter" idx="3"/>
          </p:nvPr>
        </p:nvSpPr>
        <p:spPr>
          <a:xfrm>
            <a:off x="9180576" y="6327648"/>
            <a:ext cx="2176272" cy="365125"/>
          </a:xfrm>
          <a:prstGeom prst="rect">
            <a:avLst/>
          </a:prstGeom>
        </p:spPr>
        <p:txBody>
          <a:bodyPr vert="horz" lIns="91440" tIns="45720" rIns="91440" bIns="45720" rtlCol="0" anchor="ctr"/>
          <a:lstStyle>
            <a:lvl1pPr algn="l">
              <a:defRPr sz="1800">
                <a:solidFill>
                  <a:schemeClr val="tx1"/>
                </a:solidFill>
                <a:latin typeface="Segoe UI" panose="020B0502040204020203" pitchFamily="34" charset="0"/>
                <a:cs typeface="Segoe UI" panose="020B0502040204020203" pitchFamily="34" charset="0"/>
              </a:defRPr>
            </a:lvl1pPr>
          </a:lstStyle>
          <a:p>
            <a:r>
              <a:rPr lang="en-US"/>
              <a:t>@pshDev</a:t>
            </a:r>
          </a:p>
        </p:txBody>
      </p:sp>
    </p:spTree>
    <p:extLst>
      <p:ext uri="{BB962C8B-B14F-4D97-AF65-F5344CB8AC3E}">
        <p14:creationId xmlns:p14="http://schemas.microsoft.com/office/powerpoint/2010/main" val="49076821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hf sldNum="0" hdr="0" dt="0"/>
  <p:txStyles>
    <p:titleStyle>
      <a:lvl1pPr algn="l" defTabSz="914400" rtl="0" eaLnBrk="1" latinLnBrk="0" hangingPunct="1">
        <a:lnSpc>
          <a:spcPct val="90000"/>
        </a:lnSpc>
        <a:spcBef>
          <a:spcPct val="0"/>
        </a:spcBef>
        <a:buNone/>
        <a:defRPr sz="4400" kern="1200">
          <a:solidFill>
            <a:srgbClr val="004D49"/>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B3B9B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B2A21-7B75-4635-AD98-A0A37BEB671D}"/>
              </a:ext>
            </a:extLst>
          </p:cNvPr>
          <p:cNvSpPr>
            <a:spLocks noGrp="1"/>
          </p:cNvSpPr>
          <p:nvPr>
            <p:ph type="title"/>
          </p:nvPr>
        </p:nvSpPr>
        <p:spPr>
          <a:xfrm>
            <a:off x="838200" y="365125"/>
            <a:ext cx="10515600" cy="78076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a:extLst>
              <a:ext uri="{FF2B5EF4-FFF2-40B4-BE49-F238E27FC236}">
                <a16:creationId xmlns:a16="http://schemas.microsoft.com/office/drawing/2014/main" id="{DDD6A2AB-3439-42BF-A097-0201EC7493D1}"/>
              </a:ext>
            </a:extLst>
          </p:cNvPr>
          <p:cNvSpPr>
            <a:spLocks noGrp="1"/>
          </p:cNvSpPr>
          <p:nvPr>
            <p:ph type="body" idx="1"/>
          </p:nvPr>
        </p:nvSpPr>
        <p:spPr>
          <a:xfrm>
            <a:off x="838200" y="1423686"/>
            <a:ext cx="10515600" cy="4753277"/>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E49EED68-B9A3-4F77-9B03-8E7085C004EF}"/>
              </a:ext>
            </a:extLst>
          </p:cNvPr>
          <p:cNvSpPr>
            <a:spLocks noGrp="1"/>
          </p:cNvSpPr>
          <p:nvPr>
            <p:ph type="ftr" sz="quarter" idx="3"/>
          </p:nvPr>
        </p:nvSpPr>
        <p:spPr>
          <a:xfrm>
            <a:off x="9178724" y="6327085"/>
            <a:ext cx="2175075" cy="365125"/>
          </a:xfrm>
          <a:prstGeom prst="rect">
            <a:avLst/>
          </a:prstGeom>
        </p:spPr>
        <p:txBody>
          <a:bodyPr vert="horz" lIns="91440" tIns="45720" rIns="91440" bIns="45720" rtlCol="0" anchor="ctr"/>
          <a:lstStyle>
            <a:lvl1pPr algn="l">
              <a:defRPr sz="1800">
                <a:solidFill>
                  <a:schemeClr val="tx1"/>
                </a:solidFill>
                <a:latin typeface="Segoe UI" panose="020B0502040204020203" pitchFamily="34" charset="0"/>
                <a:cs typeface="Segoe UI" panose="020B0502040204020203" pitchFamily="34" charset="0"/>
              </a:defRPr>
            </a:lvl1pPr>
          </a:lstStyle>
          <a:p>
            <a:r>
              <a:rPr lang="en-US"/>
              <a:t>@pshDev</a:t>
            </a:r>
            <a:endParaRPr lang="en-US" dirty="0"/>
          </a:p>
        </p:txBody>
      </p:sp>
      <p:sp>
        <p:nvSpPr>
          <p:cNvPr id="6" name="Rectangle 5">
            <a:extLst>
              <a:ext uri="{FF2B5EF4-FFF2-40B4-BE49-F238E27FC236}">
                <a16:creationId xmlns:a16="http://schemas.microsoft.com/office/drawing/2014/main" id="{F7C98041-6681-45A5-AEB0-419EF10F1958}"/>
              </a:ext>
            </a:extLst>
          </p:cNvPr>
          <p:cNvSpPr/>
          <p:nvPr/>
        </p:nvSpPr>
        <p:spPr>
          <a:xfrm>
            <a:off x="8889357" y="6327085"/>
            <a:ext cx="393539" cy="393539"/>
          </a:xfrm>
          <a:prstGeom prst="rect">
            <a:avLst/>
          </a:prstGeom>
          <a:blipFill>
            <a:blip r:embed="rId1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906A78-65EE-4222-B502-834EDD88B1E2}"/>
              </a:ext>
            </a:extLst>
          </p:cNvPr>
          <p:cNvSpPr/>
          <p:nvPr/>
        </p:nvSpPr>
        <p:spPr>
          <a:xfrm>
            <a:off x="103207" y="5522993"/>
            <a:ext cx="1307939" cy="1307939"/>
          </a:xfrm>
          <a:prstGeom prst="rect">
            <a:avLst/>
          </a:prstGeom>
          <a:blipFill>
            <a:blip r:embed="rId17">
              <a:alphaModFix amt="65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9519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hf sldNum="0" hdr="0" dt="0"/>
  <p:txStyles>
    <p:titleStyle>
      <a:lvl1pPr algn="l" defTabSz="914400" rtl="0" eaLnBrk="1" latinLnBrk="0" hangingPunct="1">
        <a:lnSpc>
          <a:spcPct val="90000"/>
        </a:lnSpc>
        <a:spcBef>
          <a:spcPct val="0"/>
        </a:spcBef>
        <a:buNone/>
        <a:defRPr sz="4400" kern="1200">
          <a:solidFill>
            <a:srgbClr val="004D49"/>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openspecs/windows_protocols/ms-psrdp/0c6174b8-d4d0-4702-953a-dc1b7e696634" TargetMode="External"/><Relationship Id="rId2" Type="http://schemas.openxmlformats.org/officeDocument/2006/relationships/hyperlink" Target="https://docs.microsoft.com/en-us/openspecs/windows_protocols/ms-psrp/602ee78e-9a19-45ad-90fa-bb132b7cecec" TargetMode="Externa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DF63C0-7899-484C-A4D0-4E094D7D8514}"/>
              </a:ext>
            </a:extLst>
          </p:cNvPr>
          <p:cNvSpPr>
            <a:spLocks noGrp="1"/>
          </p:cNvSpPr>
          <p:nvPr>
            <p:ph type="ctrTitle"/>
          </p:nvPr>
        </p:nvSpPr>
        <p:spPr/>
        <p:txBody>
          <a:bodyPr/>
          <a:lstStyle/>
          <a:p>
            <a:r>
              <a:rPr lang="en-US" dirty="0"/>
              <a:t>PowerShell Remoting Internals</a:t>
            </a:r>
          </a:p>
        </p:txBody>
      </p:sp>
      <p:sp>
        <p:nvSpPr>
          <p:cNvPr id="5" name="Subtitle 4">
            <a:extLst>
              <a:ext uri="{FF2B5EF4-FFF2-40B4-BE49-F238E27FC236}">
                <a16:creationId xmlns:a16="http://schemas.microsoft.com/office/drawing/2014/main" id="{DA3D2870-C39A-437F-AE7C-28D23BA6E53D}"/>
              </a:ext>
            </a:extLst>
          </p:cNvPr>
          <p:cNvSpPr>
            <a:spLocks noGrp="1"/>
          </p:cNvSpPr>
          <p:nvPr>
            <p:ph type="subTitle" idx="1"/>
          </p:nvPr>
        </p:nvSpPr>
        <p:spPr/>
        <p:txBody>
          <a:bodyPr/>
          <a:lstStyle/>
          <a:p>
            <a:r>
              <a:rPr lang="en-US" dirty="0"/>
              <a:t>Paul Higinbotham</a:t>
            </a:r>
          </a:p>
        </p:txBody>
      </p:sp>
    </p:spTree>
    <p:extLst>
      <p:ext uri="{BB962C8B-B14F-4D97-AF65-F5344CB8AC3E}">
        <p14:creationId xmlns:p14="http://schemas.microsoft.com/office/powerpoint/2010/main" val="205213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0693-49B7-4F3B-8B84-75F3627F0246}"/>
              </a:ext>
            </a:extLst>
          </p:cNvPr>
          <p:cNvSpPr>
            <a:spLocks noGrp="1"/>
          </p:cNvSpPr>
          <p:nvPr>
            <p:ph type="title"/>
          </p:nvPr>
        </p:nvSpPr>
        <p:spPr/>
        <p:txBody>
          <a:bodyPr/>
          <a:lstStyle/>
          <a:p>
            <a:r>
              <a:rPr lang="en-US" dirty="0"/>
              <a:t>Remoting architecture conceptual layers</a:t>
            </a:r>
          </a:p>
        </p:txBody>
      </p:sp>
      <p:sp>
        <p:nvSpPr>
          <p:cNvPr id="4" name="Footer Placeholder 3">
            <a:extLst>
              <a:ext uri="{FF2B5EF4-FFF2-40B4-BE49-F238E27FC236}">
                <a16:creationId xmlns:a16="http://schemas.microsoft.com/office/drawing/2014/main" id="{D814C16C-E746-401E-B8AF-C2BF1AD0AB89}"/>
              </a:ext>
            </a:extLst>
          </p:cNvPr>
          <p:cNvSpPr>
            <a:spLocks noGrp="1"/>
          </p:cNvSpPr>
          <p:nvPr>
            <p:ph type="ftr" sz="quarter" idx="11"/>
          </p:nvPr>
        </p:nvSpPr>
        <p:spPr/>
        <p:txBody>
          <a:bodyPr/>
          <a:lstStyle/>
          <a:p>
            <a:r>
              <a:rPr lang="en-US"/>
              <a:t>@pshDev</a:t>
            </a:r>
            <a:endParaRPr lang="en-US" dirty="0"/>
          </a:p>
        </p:txBody>
      </p:sp>
      <p:grpSp>
        <p:nvGrpSpPr>
          <p:cNvPr id="5" name="Group 4">
            <a:extLst>
              <a:ext uri="{FF2B5EF4-FFF2-40B4-BE49-F238E27FC236}">
                <a16:creationId xmlns:a16="http://schemas.microsoft.com/office/drawing/2014/main" id="{21289D71-B66A-4D11-8B08-ABC1E89D5ED0}"/>
              </a:ext>
            </a:extLst>
          </p:cNvPr>
          <p:cNvGrpSpPr/>
          <p:nvPr/>
        </p:nvGrpSpPr>
        <p:grpSpPr>
          <a:xfrm>
            <a:off x="1749641" y="1576773"/>
            <a:ext cx="8224684" cy="4319433"/>
            <a:chOff x="440606" y="2007626"/>
            <a:chExt cx="8224684" cy="4319433"/>
          </a:xfrm>
        </p:grpSpPr>
        <p:sp>
          <p:nvSpPr>
            <p:cNvPr id="6" name="Rectangle 5">
              <a:extLst>
                <a:ext uri="{FF2B5EF4-FFF2-40B4-BE49-F238E27FC236}">
                  <a16:creationId xmlns:a16="http://schemas.microsoft.com/office/drawing/2014/main" id="{AD2A4F6F-5E51-49D2-8FDD-8499799250A8}"/>
                </a:ext>
              </a:extLst>
            </p:cNvPr>
            <p:cNvSpPr/>
            <p:nvPr/>
          </p:nvSpPr>
          <p:spPr>
            <a:xfrm>
              <a:off x="440606" y="5604388"/>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F15432B-AB43-471C-A3E3-ED6234243B5C}"/>
                </a:ext>
              </a:extLst>
            </p:cNvPr>
            <p:cNvSpPr/>
            <p:nvPr/>
          </p:nvSpPr>
          <p:spPr>
            <a:xfrm>
              <a:off x="440606" y="4881717"/>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90B861-AF42-45A8-8126-E5743E1D9916}"/>
                </a:ext>
              </a:extLst>
            </p:cNvPr>
            <p:cNvSpPr/>
            <p:nvPr/>
          </p:nvSpPr>
          <p:spPr>
            <a:xfrm>
              <a:off x="440606" y="4159046"/>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DAB9EC-F965-4442-B73F-774F4B573ED2}"/>
                </a:ext>
              </a:extLst>
            </p:cNvPr>
            <p:cNvSpPr/>
            <p:nvPr/>
          </p:nvSpPr>
          <p:spPr>
            <a:xfrm>
              <a:off x="440606" y="3446208"/>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FEE1D8-111A-4678-9846-F4558BA39ED2}"/>
                </a:ext>
              </a:extLst>
            </p:cNvPr>
            <p:cNvSpPr/>
            <p:nvPr/>
          </p:nvSpPr>
          <p:spPr>
            <a:xfrm>
              <a:off x="440606" y="2727223"/>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EAC20C-DEF5-45FE-8C19-CF94411CDF3B}"/>
                </a:ext>
              </a:extLst>
            </p:cNvPr>
            <p:cNvSpPr/>
            <p:nvPr/>
          </p:nvSpPr>
          <p:spPr>
            <a:xfrm>
              <a:off x="440606" y="2007626"/>
              <a:ext cx="8224684"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ABE6AD-6EA7-4548-9EDC-A9DA114A1519}"/>
                </a:ext>
              </a:extLst>
            </p:cNvPr>
            <p:cNvSpPr txBox="1"/>
            <p:nvPr/>
          </p:nvSpPr>
          <p:spPr>
            <a:xfrm>
              <a:off x="476865" y="5692877"/>
              <a:ext cx="8146025" cy="523220"/>
            </a:xfrm>
            <a:prstGeom prst="rect">
              <a:avLst/>
            </a:prstGeom>
            <a:noFill/>
          </p:spPr>
          <p:txBody>
            <a:bodyPr wrap="square" rtlCol="0">
              <a:spAutoFit/>
            </a:bodyPr>
            <a:lstStyle/>
            <a:p>
              <a:r>
                <a:rPr lang="en-US" sz="2800" dirty="0">
                  <a:solidFill>
                    <a:schemeClr val="bg1"/>
                  </a:solidFill>
                </a:rPr>
                <a:t>Transport: WinRM/SSH/Out-of-Proc/IPC/Sockets</a:t>
              </a:r>
            </a:p>
          </p:txBody>
        </p:sp>
        <p:sp>
          <p:nvSpPr>
            <p:cNvPr id="13" name="TextBox 12">
              <a:extLst>
                <a:ext uri="{FF2B5EF4-FFF2-40B4-BE49-F238E27FC236}">
                  <a16:creationId xmlns:a16="http://schemas.microsoft.com/office/drawing/2014/main" id="{8DC5DB2E-A774-457F-8DDD-A17F31D74EE9}"/>
                </a:ext>
              </a:extLst>
            </p:cNvPr>
            <p:cNvSpPr txBox="1"/>
            <p:nvPr/>
          </p:nvSpPr>
          <p:spPr>
            <a:xfrm>
              <a:off x="476865" y="4992679"/>
              <a:ext cx="7924800" cy="523220"/>
            </a:xfrm>
            <a:prstGeom prst="rect">
              <a:avLst/>
            </a:prstGeom>
            <a:noFill/>
          </p:spPr>
          <p:txBody>
            <a:bodyPr wrap="square" rtlCol="0">
              <a:spAutoFit/>
            </a:bodyPr>
            <a:lstStyle/>
            <a:p>
              <a:r>
                <a:rPr lang="en-US" sz="2800" dirty="0">
                  <a:solidFill>
                    <a:schemeClr val="bg1"/>
                  </a:solidFill>
                </a:rPr>
                <a:t>PowerShell Remoting Protocol (PSRP)</a:t>
              </a:r>
            </a:p>
          </p:txBody>
        </p:sp>
        <p:sp>
          <p:nvSpPr>
            <p:cNvPr id="14" name="TextBox 13">
              <a:extLst>
                <a:ext uri="{FF2B5EF4-FFF2-40B4-BE49-F238E27FC236}">
                  <a16:creationId xmlns:a16="http://schemas.microsoft.com/office/drawing/2014/main" id="{78C658BF-A502-4CD5-9C38-020EC6C76B5E}"/>
                </a:ext>
              </a:extLst>
            </p:cNvPr>
            <p:cNvSpPr txBox="1"/>
            <p:nvPr/>
          </p:nvSpPr>
          <p:spPr>
            <a:xfrm>
              <a:off x="476865" y="4289675"/>
              <a:ext cx="8087032" cy="523220"/>
            </a:xfrm>
            <a:prstGeom prst="rect">
              <a:avLst/>
            </a:prstGeom>
            <a:noFill/>
          </p:spPr>
          <p:txBody>
            <a:bodyPr wrap="square" rtlCol="0">
              <a:spAutoFit/>
            </a:bodyPr>
            <a:lstStyle/>
            <a:p>
              <a:r>
                <a:rPr lang="en-US" sz="2800" dirty="0">
                  <a:solidFill>
                    <a:schemeClr val="bg1"/>
                  </a:solidFill>
                </a:rPr>
                <a:t>PowerShell Remote Debugging Protocol (PSRDP)</a:t>
              </a:r>
            </a:p>
          </p:txBody>
        </p:sp>
        <p:sp>
          <p:nvSpPr>
            <p:cNvPr id="15" name="TextBox 14">
              <a:extLst>
                <a:ext uri="{FF2B5EF4-FFF2-40B4-BE49-F238E27FC236}">
                  <a16:creationId xmlns:a16="http://schemas.microsoft.com/office/drawing/2014/main" id="{E5489734-135C-473F-A8A1-6288DA0C9FDF}"/>
                </a:ext>
              </a:extLst>
            </p:cNvPr>
            <p:cNvSpPr txBox="1"/>
            <p:nvPr/>
          </p:nvSpPr>
          <p:spPr>
            <a:xfrm>
              <a:off x="476865" y="3549619"/>
              <a:ext cx="7964129" cy="523220"/>
            </a:xfrm>
            <a:prstGeom prst="rect">
              <a:avLst/>
            </a:prstGeom>
            <a:noFill/>
          </p:spPr>
          <p:txBody>
            <a:bodyPr wrap="square" rtlCol="0">
              <a:spAutoFit/>
            </a:bodyPr>
            <a:lstStyle/>
            <a:p>
              <a:r>
                <a:rPr lang="en-US" sz="2800" dirty="0">
                  <a:solidFill>
                    <a:schemeClr val="bg1"/>
                  </a:solidFill>
                </a:rPr>
                <a:t>PowerShell serialization system</a:t>
              </a:r>
            </a:p>
          </p:txBody>
        </p:sp>
        <p:sp>
          <p:nvSpPr>
            <p:cNvPr id="16" name="TextBox 15">
              <a:extLst>
                <a:ext uri="{FF2B5EF4-FFF2-40B4-BE49-F238E27FC236}">
                  <a16:creationId xmlns:a16="http://schemas.microsoft.com/office/drawing/2014/main" id="{F036FA6F-9129-4388-BE4B-50E5E21EF834}"/>
                </a:ext>
              </a:extLst>
            </p:cNvPr>
            <p:cNvSpPr txBox="1"/>
            <p:nvPr/>
          </p:nvSpPr>
          <p:spPr>
            <a:xfrm>
              <a:off x="476865" y="2836608"/>
              <a:ext cx="7910051" cy="523220"/>
            </a:xfrm>
            <a:prstGeom prst="rect">
              <a:avLst/>
            </a:prstGeom>
            <a:noFill/>
          </p:spPr>
          <p:txBody>
            <a:bodyPr wrap="square" rtlCol="0">
              <a:spAutoFit/>
            </a:bodyPr>
            <a:lstStyle/>
            <a:p>
              <a:r>
                <a:rPr lang="en-US" sz="2800" dirty="0">
                  <a:solidFill>
                    <a:schemeClr val="bg1"/>
                  </a:solidFill>
                </a:rPr>
                <a:t>PowerShell remoting implementation</a:t>
              </a:r>
            </a:p>
          </p:txBody>
        </p:sp>
        <p:sp>
          <p:nvSpPr>
            <p:cNvPr id="17" name="TextBox 16">
              <a:extLst>
                <a:ext uri="{FF2B5EF4-FFF2-40B4-BE49-F238E27FC236}">
                  <a16:creationId xmlns:a16="http://schemas.microsoft.com/office/drawing/2014/main" id="{07C07869-D87B-4B2A-AAF6-FFAB81DDAE7B}"/>
                </a:ext>
              </a:extLst>
            </p:cNvPr>
            <p:cNvSpPr txBox="1"/>
            <p:nvPr/>
          </p:nvSpPr>
          <p:spPr>
            <a:xfrm>
              <a:off x="476865" y="2115514"/>
              <a:ext cx="8013291" cy="523220"/>
            </a:xfrm>
            <a:prstGeom prst="rect">
              <a:avLst/>
            </a:prstGeom>
            <a:noFill/>
          </p:spPr>
          <p:txBody>
            <a:bodyPr wrap="square" rtlCol="0">
              <a:spAutoFit/>
            </a:bodyPr>
            <a:lstStyle/>
            <a:p>
              <a:r>
                <a:rPr lang="en-US" sz="2800" dirty="0">
                  <a:solidFill>
                    <a:schemeClr val="bg1"/>
                  </a:solidFill>
                </a:rPr>
                <a:t>PowerShell engine implementation</a:t>
              </a:r>
            </a:p>
          </p:txBody>
        </p:sp>
      </p:grpSp>
    </p:spTree>
    <p:extLst>
      <p:ext uri="{BB962C8B-B14F-4D97-AF65-F5344CB8AC3E}">
        <p14:creationId xmlns:p14="http://schemas.microsoft.com/office/powerpoint/2010/main" val="219201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FE51-A272-4B66-BEB1-1BA5869FA4AF}"/>
              </a:ext>
            </a:extLst>
          </p:cNvPr>
          <p:cNvSpPr>
            <a:spLocks noGrp="1"/>
          </p:cNvSpPr>
          <p:nvPr>
            <p:ph type="title"/>
          </p:nvPr>
        </p:nvSpPr>
        <p:spPr/>
        <p:txBody>
          <a:bodyPr/>
          <a:lstStyle/>
          <a:p>
            <a:r>
              <a:rPr lang="en-US" dirty="0"/>
              <a:t>PowerShell remoting protocol (PSRP)</a:t>
            </a:r>
          </a:p>
        </p:txBody>
      </p:sp>
      <p:sp>
        <p:nvSpPr>
          <p:cNvPr id="3" name="Content Placeholder 2">
            <a:extLst>
              <a:ext uri="{FF2B5EF4-FFF2-40B4-BE49-F238E27FC236}">
                <a16:creationId xmlns:a16="http://schemas.microsoft.com/office/drawing/2014/main" id="{4D7E16F8-D661-426E-9E3F-BABE7C925498}"/>
              </a:ext>
            </a:extLst>
          </p:cNvPr>
          <p:cNvSpPr>
            <a:spLocks noGrp="1"/>
          </p:cNvSpPr>
          <p:nvPr>
            <p:ph idx="1"/>
          </p:nvPr>
        </p:nvSpPr>
        <p:spPr/>
        <p:txBody>
          <a:bodyPr/>
          <a:lstStyle/>
          <a:p>
            <a:pPr marL="457200" indent="-457200">
              <a:buFont typeface="Arial" panose="020B0604020202020204" pitchFamily="34" charset="0"/>
              <a:buChar char="•"/>
            </a:pPr>
            <a:r>
              <a:rPr lang="en-US" dirty="0"/>
              <a:t>Defines messages and data over the wire</a:t>
            </a:r>
          </a:p>
          <a:p>
            <a:pPr marL="457200" indent="-457200">
              <a:buFont typeface="Arial" panose="020B0604020202020204" pitchFamily="34" charset="0"/>
              <a:buChar char="•"/>
            </a:pPr>
            <a:r>
              <a:rPr lang="en-US" dirty="0"/>
              <a:t>Specifies actions to be taken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Remoting Protocol (PSRP) document</a:t>
            </a:r>
          </a:p>
          <a:p>
            <a:pPr marL="914400" lvl="1" indent="-457200">
              <a:buFont typeface="Arial" panose="020B0604020202020204" pitchFamily="34" charset="0"/>
              <a:buChar char="•"/>
            </a:pPr>
            <a:r>
              <a:rPr lang="en-US" dirty="0"/>
              <a:t>MS-PSRP (</a:t>
            </a:r>
            <a:r>
              <a:rPr lang="en-US" dirty="0">
                <a:solidFill>
                  <a:schemeClr val="bg1"/>
                </a:solidFill>
                <a:hlinkClick r:id="rId2"/>
              </a:rPr>
              <a:t>https://docs.microsoft.com/en-us/openspecs/windows_protocols/ms-psrp/602ee78e-9a19-45ad-90fa-bb132b7cecec</a:t>
            </a:r>
            <a:r>
              <a:rPr lang="en-US" dirty="0"/>
              <a:t>)</a:t>
            </a:r>
          </a:p>
          <a:p>
            <a:pPr marL="457200" indent="-457200">
              <a:buFont typeface="Arial" panose="020B0604020202020204" pitchFamily="34" charset="0"/>
              <a:buChar char="•"/>
            </a:pPr>
            <a:r>
              <a:rPr lang="en-US" dirty="0"/>
              <a:t>PowerShell Remote Debugging Protocol (PSRDP) document</a:t>
            </a:r>
          </a:p>
          <a:p>
            <a:pPr marL="914400" lvl="1" indent="-457200">
              <a:buFont typeface="Arial" panose="020B0604020202020204" pitchFamily="34" charset="0"/>
              <a:buChar char="•"/>
            </a:pPr>
            <a:r>
              <a:rPr lang="en-US" dirty="0"/>
              <a:t>MS-PSRDP (</a:t>
            </a:r>
            <a:r>
              <a:rPr lang="en-US" dirty="0">
                <a:solidFill>
                  <a:schemeClr val="bg1"/>
                </a:solidFill>
                <a:hlinkClick r:id="rId3"/>
              </a:rPr>
              <a:t>https://docs.microsoft.com/en-us/openspecs/windows_protocols/ms-psrdp/0c6174b8-d4d0-4702-953a-dc1b7e696634</a:t>
            </a:r>
            <a:r>
              <a:rPr lang="en-US" dirty="0"/>
              <a:t>)</a:t>
            </a:r>
          </a:p>
        </p:txBody>
      </p:sp>
      <p:sp>
        <p:nvSpPr>
          <p:cNvPr id="4" name="Footer Placeholder 3">
            <a:extLst>
              <a:ext uri="{FF2B5EF4-FFF2-40B4-BE49-F238E27FC236}">
                <a16:creationId xmlns:a16="http://schemas.microsoft.com/office/drawing/2014/main" id="{CE117F7F-9DCB-4A7C-A70F-702B7C77B4AD}"/>
              </a:ext>
            </a:extLst>
          </p:cNvPr>
          <p:cNvSpPr>
            <a:spLocks noGrp="1"/>
          </p:cNvSpPr>
          <p:nvPr>
            <p:ph type="ftr" sz="quarter" idx="11"/>
          </p:nvPr>
        </p:nvSpPr>
        <p:spPr/>
        <p:txBody>
          <a:bodyPr/>
          <a:lstStyle/>
          <a:p>
            <a:r>
              <a:rPr lang="en-US"/>
              <a:t>@pshDev</a:t>
            </a:r>
            <a:endParaRPr lang="en-US" dirty="0"/>
          </a:p>
        </p:txBody>
      </p:sp>
    </p:spTree>
    <p:extLst>
      <p:ext uri="{BB962C8B-B14F-4D97-AF65-F5344CB8AC3E}">
        <p14:creationId xmlns:p14="http://schemas.microsoft.com/office/powerpoint/2010/main" val="400877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D34B4-2787-4596-B7B0-C62CE4296689}"/>
              </a:ext>
            </a:extLst>
          </p:cNvPr>
          <p:cNvSpPr>
            <a:spLocks noGrp="1"/>
          </p:cNvSpPr>
          <p:nvPr>
            <p:ph idx="1"/>
          </p:nvPr>
        </p:nvSpPr>
        <p:spPr/>
        <p:txBody>
          <a:bodyPr/>
          <a:lstStyle/>
          <a:p>
            <a:pPr marL="457200" indent="-457200">
              <a:buFont typeface="Arial" panose="020B0604020202020204" pitchFamily="34" charset="0"/>
              <a:buChar char="•"/>
            </a:pPr>
            <a:r>
              <a:rPr lang="en-US" dirty="0" err="1"/>
              <a:t>RunspaceConnectionInfo</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Runspace</a:t>
            </a:r>
            <a:r>
              <a:rPr lang="en-US" dirty="0"/>
              <a:t> (PowerShell session)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command pipeline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object types and serialization</a:t>
            </a:r>
          </a:p>
        </p:txBody>
      </p:sp>
      <p:sp>
        <p:nvSpPr>
          <p:cNvPr id="2" name="Title 1">
            <a:extLst>
              <a:ext uri="{FF2B5EF4-FFF2-40B4-BE49-F238E27FC236}">
                <a16:creationId xmlns:a16="http://schemas.microsoft.com/office/drawing/2014/main" id="{39BD0081-851B-4A84-B760-CE0CA989674B}"/>
              </a:ext>
            </a:extLst>
          </p:cNvPr>
          <p:cNvSpPr>
            <a:spLocks noGrp="1"/>
          </p:cNvSpPr>
          <p:nvPr>
            <p:ph type="title"/>
          </p:nvPr>
        </p:nvSpPr>
        <p:spPr/>
        <p:txBody>
          <a:bodyPr/>
          <a:lstStyle/>
          <a:p>
            <a:r>
              <a:rPr lang="en-US" dirty="0"/>
              <a:t>Basic remoting concepts</a:t>
            </a:r>
          </a:p>
        </p:txBody>
      </p:sp>
      <p:sp>
        <p:nvSpPr>
          <p:cNvPr id="4" name="Footer Placeholder 3">
            <a:extLst>
              <a:ext uri="{FF2B5EF4-FFF2-40B4-BE49-F238E27FC236}">
                <a16:creationId xmlns:a16="http://schemas.microsoft.com/office/drawing/2014/main" id="{77A818F6-85B6-47E5-8A44-CC4450CC6329}"/>
              </a:ext>
            </a:extLst>
          </p:cNvPr>
          <p:cNvSpPr>
            <a:spLocks noGrp="1"/>
          </p:cNvSpPr>
          <p:nvPr>
            <p:ph type="ftr" sz="quarter" idx="11"/>
          </p:nvPr>
        </p:nvSpPr>
        <p:spPr/>
        <p:txBody>
          <a:bodyPr/>
          <a:lstStyle/>
          <a:p>
            <a:r>
              <a:rPr lang="en-US"/>
              <a:t>@pshDev</a:t>
            </a:r>
            <a:endParaRPr lang="en-US" dirty="0"/>
          </a:p>
        </p:txBody>
      </p:sp>
      <p:grpSp>
        <p:nvGrpSpPr>
          <p:cNvPr id="13" name="Group 12">
            <a:extLst>
              <a:ext uri="{FF2B5EF4-FFF2-40B4-BE49-F238E27FC236}">
                <a16:creationId xmlns:a16="http://schemas.microsoft.com/office/drawing/2014/main" id="{A65A52A7-FC0F-4AB7-8D9C-660194E02132}"/>
              </a:ext>
            </a:extLst>
          </p:cNvPr>
          <p:cNvGrpSpPr/>
          <p:nvPr/>
        </p:nvGrpSpPr>
        <p:grpSpPr>
          <a:xfrm>
            <a:off x="2316482" y="4370612"/>
            <a:ext cx="8445132" cy="2373075"/>
            <a:chOff x="1334134" y="3238452"/>
            <a:chExt cx="8445132" cy="2373075"/>
          </a:xfrm>
        </p:grpSpPr>
        <p:sp>
          <p:nvSpPr>
            <p:cNvPr id="14" name="Speech Bubble: Rectangle with Corners Rounded 13">
              <a:extLst>
                <a:ext uri="{FF2B5EF4-FFF2-40B4-BE49-F238E27FC236}">
                  <a16:creationId xmlns:a16="http://schemas.microsoft.com/office/drawing/2014/main" id="{E0E0FF89-9604-4236-961D-0DD00057AA40}"/>
                </a:ext>
              </a:extLst>
            </p:cNvPr>
            <p:cNvSpPr/>
            <p:nvPr/>
          </p:nvSpPr>
          <p:spPr>
            <a:xfrm>
              <a:off x="1334134" y="3238452"/>
              <a:ext cx="8445132" cy="2373075"/>
            </a:xfrm>
            <a:prstGeom prst="wedgeRoundRectCallout">
              <a:avLst>
                <a:gd name="adj1" fmla="val -21569"/>
                <a:gd name="adj2" fmla="val -67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5D6956C-3AE4-4F16-843F-AF4FC21592AB}"/>
                </a:ext>
              </a:extLst>
            </p:cNvPr>
            <p:cNvSpPr txBox="1"/>
            <p:nvPr/>
          </p:nvSpPr>
          <p:spPr>
            <a:xfrm>
              <a:off x="1568917" y="3429000"/>
              <a:ext cx="8133348" cy="646331"/>
            </a:xfrm>
            <a:prstGeom prst="rect">
              <a:avLst/>
            </a:prstGeom>
            <a:noFill/>
          </p:spPr>
          <p:txBody>
            <a:bodyPr wrap="square" rtlCol="0">
              <a:spAutoFit/>
            </a:bodyPr>
            <a:lstStyle/>
            <a:p>
              <a:r>
                <a:rPr lang="en-US" dirty="0">
                  <a:solidFill>
                    <a:schemeClr val="bg1"/>
                  </a:solidFill>
                </a:rPr>
                <a:t>Represents a PowerShell command pipeline to run, and must be associated with a </a:t>
              </a:r>
              <a:r>
                <a:rPr lang="en-US" dirty="0" err="1">
                  <a:solidFill>
                    <a:schemeClr val="bg1"/>
                  </a:solidFill>
                </a:rPr>
                <a:t>runspace</a:t>
              </a:r>
              <a:r>
                <a:rPr lang="en-US" dirty="0">
                  <a:solidFill>
                    <a:schemeClr val="bg1"/>
                  </a:solidFill>
                </a:rPr>
                <a:t> in which it runs.</a:t>
              </a:r>
            </a:p>
          </p:txBody>
        </p:sp>
        <p:sp>
          <p:nvSpPr>
            <p:cNvPr id="16" name="TextBox 15">
              <a:extLst>
                <a:ext uri="{FF2B5EF4-FFF2-40B4-BE49-F238E27FC236}">
                  <a16:creationId xmlns:a16="http://schemas.microsoft.com/office/drawing/2014/main" id="{05D65F71-9DCD-47DD-A9B4-B76244924575}"/>
                </a:ext>
              </a:extLst>
            </p:cNvPr>
            <p:cNvSpPr txBox="1"/>
            <p:nvPr/>
          </p:nvSpPr>
          <p:spPr>
            <a:xfrm>
              <a:off x="1568917" y="4103312"/>
              <a:ext cx="7401827" cy="1446550"/>
            </a:xfrm>
            <a:prstGeom prst="rect">
              <a:avLst/>
            </a:prstGeom>
            <a:noFill/>
          </p:spPr>
          <p:txBody>
            <a:bodyPr wrap="square" rtlCol="0">
              <a:spAutoFit/>
            </a:bodyPr>
            <a:lstStyle/>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]::new(‘paul’,’paulLinux2’,$null)</a:t>
              </a:r>
            </a:p>
            <a:p>
              <a:endParaRPr lang="en-US" sz="1100" dirty="0">
                <a:solidFill>
                  <a:schemeClr val="bg1"/>
                </a:solidFill>
                <a:latin typeface="Lucida Console" panose="020B0609040504020204" pitchFamily="49" charset="0"/>
              </a:endParaRP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runspace</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runspacefactory</a:t>
              </a:r>
              <a:r>
                <a:rPr lang="en-US" sz="1100" dirty="0">
                  <a:solidFill>
                    <a:schemeClr val="bg1"/>
                  </a:solidFill>
                  <a:latin typeface="Lucida Console" panose="020B0609040504020204" pitchFamily="49" charset="0"/>
                </a:rPr>
                <a:t>]::</a:t>
              </a:r>
              <a:r>
                <a:rPr lang="en-US" sz="1100" dirty="0" err="1">
                  <a:solidFill>
                    <a:schemeClr val="bg1"/>
                  </a:solidFill>
                  <a:latin typeface="Lucida Console" panose="020B0609040504020204" pitchFamily="49" charset="0"/>
                </a:rPr>
                <a:t>CreateRunspace</a:t>
              </a:r>
              <a:r>
                <a:rPr lang="en-US" sz="1100" dirty="0">
                  <a:solidFill>
                    <a:schemeClr val="bg1"/>
                  </a:solidFill>
                  <a:latin typeface="Lucida Console" panose="020B0609040504020204" pitchFamily="49" charset="0"/>
                </a:rPr>
                <a:t>($host,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a:t>
              </a: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runspace.Open</a:t>
              </a:r>
              <a:r>
                <a:rPr lang="en-US" sz="1100" dirty="0">
                  <a:solidFill>
                    <a:schemeClr val="bg1"/>
                  </a:solidFill>
                  <a:latin typeface="Lucida Console" panose="020B0609040504020204" pitchFamily="49" charset="0"/>
                </a:rPr>
                <a:t>()</a:t>
              </a:r>
            </a:p>
            <a:p>
              <a:endParaRPr lang="en-US" sz="1100" dirty="0">
                <a:solidFill>
                  <a:schemeClr val="bg1"/>
                </a:solidFill>
                <a:latin typeface="Lucida Console" panose="020B0609040504020204" pitchFamily="49" charset="0"/>
              </a:endParaRP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powershell</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powershell</a:t>
              </a:r>
              <a:r>
                <a:rPr lang="en-US" sz="1100" dirty="0">
                  <a:solidFill>
                    <a:schemeClr val="bg1"/>
                  </a:solidFill>
                  <a:latin typeface="Lucida Console" panose="020B0609040504020204" pitchFamily="49" charset="0"/>
                </a:rPr>
                <a:t>]::Create()</a:t>
              </a: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powershell.Runspace</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runspace</a:t>
              </a:r>
              <a:endParaRPr lang="en-US" sz="1100" dirty="0">
                <a:solidFill>
                  <a:schemeClr val="bg1"/>
                </a:solidFill>
                <a:latin typeface="Lucida Console" panose="020B0609040504020204" pitchFamily="49" charset="0"/>
              </a:endParaRP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powershell.AddScript</a:t>
              </a:r>
              <a:r>
                <a:rPr lang="en-US" sz="1100" dirty="0">
                  <a:solidFill>
                    <a:schemeClr val="bg1"/>
                  </a:solidFill>
                  <a:latin typeface="Lucida Console" panose="020B0609040504020204" pitchFamily="49" charset="0"/>
                </a:rPr>
                <a:t>(‘”Hello!”’).Invoke()</a:t>
              </a:r>
            </a:p>
          </p:txBody>
        </p:sp>
      </p:grpSp>
      <p:grpSp>
        <p:nvGrpSpPr>
          <p:cNvPr id="20" name="Group 19">
            <a:extLst>
              <a:ext uri="{FF2B5EF4-FFF2-40B4-BE49-F238E27FC236}">
                <a16:creationId xmlns:a16="http://schemas.microsoft.com/office/drawing/2014/main" id="{BE199BDF-FF88-49C1-AC02-055437FFCC08}"/>
              </a:ext>
            </a:extLst>
          </p:cNvPr>
          <p:cNvGrpSpPr/>
          <p:nvPr/>
        </p:nvGrpSpPr>
        <p:grpSpPr>
          <a:xfrm>
            <a:off x="1799924" y="1944303"/>
            <a:ext cx="8874493" cy="2253072"/>
            <a:chOff x="1799924" y="1944303"/>
            <a:chExt cx="8874493" cy="2253072"/>
          </a:xfrm>
        </p:grpSpPr>
        <p:sp>
          <p:nvSpPr>
            <p:cNvPr id="17" name="Speech Bubble: Rectangle with Corners Rounded 16">
              <a:extLst>
                <a:ext uri="{FF2B5EF4-FFF2-40B4-BE49-F238E27FC236}">
                  <a16:creationId xmlns:a16="http://schemas.microsoft.com/office/drawing/2014/main" id="{868137C7-1879-4B38-A6FB-9DC733EF3F92}"/>
                </a:ext>
              </a:extLst>
            </p:cNvPr>
            <p:cNvSpPr/>
            <p:nvPr/>
          </p:nvSpPr>
          <p:spPr>
            <a:xfrm>
              <a:off x="1799924" y="1944303"/>
              <a:ext cx="8874493" cy="225307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BA08AC-9C96-4C53-BB21-78C851AE27CD}"/>
                </a:ext>
              </a:extLst>
            </p:cNvPr>
            <p:cNvSpPr txBox="1"/>
            <p:nvPr/>
          </p:nvSpPr>
          <p:spPr>
            <a:xfrm>
              <a:off x="2146433" y="2235039"/>
              <a:ext cx="8411676" cy="646331"/>
            </a:xfrm>
            <a:prstGeom prst="rect">
              <a:avLst/>
            </a:prstGeom>
            <a:noFill/>
          </p:spPr>
          <p:txBody>
            <a:bodyPr wrap="square" rtlCol="0">
              <a:spAutoFit/>
            </a:bodyPr>
            <a:lstStyle/>
            <a:p>
              <a:r>
                <a:rPr lang="en-US" dirty="0">
                  <a:solidFill>
                    <a:schemeClr val="bg1"/>
                  </a:solidFill>
                </a:rPr>
                <a:t>PowerShell is object based and so data objects are serialized and deserialized over the remoting boundary.</a:t>
              </a:r>
            </a:p>
          </p:txBody>
        </p:sp>
        <p:sp>
          <p:nvSpPr>
            <p:cNvPr id="19" name="TextBox 18">
              <a:extLst>
                <a:ext uri="{FF2B5EF4-FFF2-40B4-BE49-F238E27FC236}">
                  <a16:creationId xmlns:a16="http://schemas.microsoft.com/office/drawing/2014/main" id="{BCE522F7-6B0F-4E8B-9449-E55AC9420665}"/>
                </a:ext>
              </a:extLst>
            </p:cNvPr>
            <p:cNvSpPr txBox="1"/>
            <p:nvPr/>
          </p:nvSpPr>
          <p:spPr>
            <a:xfrm>
              <a:off x="2143794" y="3089943"/>
              <a:ext cx="8216767" cy="646331"/>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Import-</a:t>
              </a:r>
              <a:r>
                <a:rPr lang="en-US" sz="1200" dirty="0" err="1">
                  <a:solidFill>
                    <a:schemeClr val="bg1"/>
                  </a:solidFill>
                  <a:latin typeface="Lucida Console" panose="020B0609040504020204" pitchFamily="49" charset="0"/>
                </a:rPr>
                <a:t>Clixml</a:t>
              </a:r>
              <a:r>
                <a:rPr lang="en-US" sz="1200" dirty="0">
                  <a:solidFill>
                    <a:schemeClr val="bg1"/>
                  </a:solidFill>
                  <a:latin typeface="Lucida Console" panose="020B0609040504020204" pitchFamily="49" charset="0"/>
                </a:rPr>
                <a:t>, Export-</a:t>
              </a:r>
              <a:r>
                <a:rPr lang="en-US" sz="1200" dirty="0" err="1">
                  <a:solidFill>
                    <a:schemeClr val="bg1"/>
                  </a:solidFill>
                  <a:latin typeface="Lucida Console" panose="020B0609040504020204" pitchFamily="49" charset="0"/>
                </a:rPr>
                <a:t>Clixml</a:t>
              </a:r>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System.Management.Automation.PSSerializer</a:t>
              </a:r>
              <a:r>
                <a:rPr lang="en-US" sz="1200" dirty="0">
                  <a:solidFill>
                    <a:schemeClr val="bg1"/>
                  </a:solidFill>
                  <a:latin typeface="Lucida Console" panose="020B0609040504020204" pitchFamily="49" charset="0"/>
                </a:rPr>
                <a:t>]::Serialize()</a:t>
              </a:r>
            </a:p>
            <a:p>
              <a:r>
                <a:rPr lang="en-US" sz="1200" dirty="0">
                  <a:solidFill>
                    <a:schemeClr val="bg1"/>
                  </a:solidFill>
                  <a:latin typeface="Lucida Console" panose="020B0609040504020204" pitchFamily="49" charset="0"/>
                </a:rPr>
                <a:t>[</a:t>
              </a:r>
              <a:r>
                <a:rPr lang="en-US" sz="1200" dirty="0" err="1">
                  <a:solidFill>
                    <a:schemeClr val="bg1"/>
                  </a:solidFill>
                  <a:latin typeface="Lucida Console" panose="020B0609040504020204" pitchFamily="49" charset="0"/>
                </a:rPr>
                <a:t>System.Management.Automation.PSSerializer</a:t>
              </a:r>
              <a:r>
                <a:rPr lang="en-US" sz="1200" dirty="0">
                  <a:solidFill>
                    <a:schemeClr val="bg1"/>
                  </a:solidFill>
                  <a:latin typeface="Lucida Console" panose="020B0609040504020204" pitchFamily="49" charset="0"/>
                </a:rPr>
                <a:t>]::Deserialize()</a:t>
              </a:r>
            </a:p>
          </p:txBody>
        </p:sp>
      </p:grpSp>
      <p:grpSp>
        <p:nvGrpSpPr>
          <p:cNvPr id="12" name="Group 11">
            <a:extLst>
              <a:ext uri="{FF2B5EF4-FFF2-40B4-BE49-F238E27FC236}">
                <a16:creationId xmlns:a16="http://schemas.microsoft.com/office/drawing/2014/main" id="{1B0828BA-D2F0-41E8-B7B2-79DB56196D4C}"/>
              </a:ext>
            </a:extLst>
          </p:cNvPr>
          <p:cNvGrpSpPr/>
          <p:nvPr/>
        </p:nvGrpSpPr>
        <p:grpSpPr>
          <a:xfrm>
            <a:off x="1334134" y="3238452"/>
            <a:ext cx="8445132" cy="2373075"/>
            <a:chOff x="1334134" y="3238452"/>
            <a:chExt cx="8445132" cy="2373075"/>
          </a:xfrm>
        </p:grpSpPr>
        <p:sp>
          <p:nvSpPr>
            <p:cNvPr id="9" name="Speech Bubble: Rectangle with Corners Rounded 8">
              <a:extLst>
                <a:ext uri="{FF2B5EF4-FFF2-40B4-BE49-F238E27FC236}">
                  <a16:creationId xmlns:a16="http://schemas.microsoft.com/office/drawing/2014/main" id="{FD9D94E1-2050-4DDC-89CF-F31D8EA65DC3}"/>
                </a:ext>
              </a:extLst>
            </p:cNvPr>
            <p:cNvSpPr/>
            <p:nvPr/>
          </p:nvSpPr>
          <p:spPr>
            <a:xfrm>
              <a:off x="1334134" y="3238452"/>
              <a:ext cx="8445132" cy="2373075"/>
            </a:xfrm>
            <a:prstGeom prst="wedgeRoundRectCallout">
              <a:avLst>
                <a:gd name="adj1" fmla="val -21569"/>
                <a:gd name="adj2" fmla="val -67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BC31072-AA13-498F-9C46-F7DD99B7FF2C}"/>
                </a:ext>
              </a:extLst>
            </p:cNvPr>
            <p:cNvSpPr txBox="1"/>
            <p:nvPr/>
          </p:nvSpPr>
          <p:spPr>
            <a:xfrm>
              <a:off x="1568917" y="3429000"/>
              <a:ext cx="8133348" cy="369332"/>
            </a:xfrm>
            <a:prstGeom prst="rect">
              <a:avLst/>
            </a:prstGeom>
            <a:noFill/>
          </p:spPr>
          <p:txBody>
            <a:bodyPr wrap="square" rtlCol="0">
              <a:spAutoFit/>
            </a:bodyPr>
            <a:lstStyle/>
            <a:p>
              <a:r>
                <a:rPr lang="en-US" dirty="0">
                  <a:solidFill>
                    <a:schemeClr val="bg1"/>
                  </a:solidFill>
                </a:rPr>
                <a:t>Represents a single session or context in which a command pipeline runs.</a:t>
              </a:r>
            </a:p>
          </p:txBody>
        </p:sp>
        <p:sp>
          <p:nvSpPr>
            <p:cNvPr id="11" name="TextBox 10">
              <a:extLst>
                <a:ext uri="{FF2B5EF4-FFF2-40B4-BE49-F238E27FC236}">
                  <a16:creationId xmlns:a16="http://schemas.microsoft.com/office/drawing/2014/main" id="{35FFF02D-A288-4E8C-946A-C19BF73D3A77}"/>
                </a:ext>
              </a:extLst>
            </p:cNvPr>
            <p:cNvSpPr txBox="1"/>
            <p:nvPr/>
          </p:nvSpPr>
          <p:spPr>
            <a:xfrm>
              <a:off x="1665171" y="3907857"/>
              <a:ext cx="7401827" cy="769441"/>
            </a:xfrm>
            <a:prstGeom prst="rect">
              <a:avLst/>
            </a:prstGeom>
            <a:noFill/>
          </p:spPr>
          <p:txBody>
            <a:bodyPr wrap="square" rtlCol="0">
              <a:spAutoFit/>
            </a:bodyPr>
            <a:lstStyle/>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]::new(‘paul’,’paulLinux2’,$null)</a:t>
              </a:r>
            </a:p>
            <a:p>
              <a:endParaRPr lang="en-US" sz="1100" dirty="0">
                <a:solidFill>
                  <a:schemeClr val="bg1"/>
                </a:solidFill>
                <a:latin typeface="Lucida Console" panose="020B0609040504020204" pitchFamily="49" charset="0"/>
              </a:endParaRP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runspace</a:t>
              </a:r>
              <a:r>
                <a:rPr lang="en-US" sz="1100" dirty="0">
                  <a:solidFill>
                    <a:schemeClr val="bg1"/>
                  </a:solidFill>
                  <a:latin typeface="Lucida Console" panose="020B0609040504020204" pitchFamily="49" charset="0"/>
                </a:rPr>
                <a:t> = [</a:t>
              </a:r>
              <a:r>
                <a:rPr lang="en-US" sz="1100" dirty="0" err="1">
                  <a:solidFill>
                    <a:schemeClr val="bg1"/>
                  </a:solidFill>
                  <a:latin typeface="Lucida Console" panose="020B0609040504020204" pitchFamily="49" charset="0"/>
                </a:rPr>
                <a:t>runspacefactory</a:t>
              </a:r>
              <a:r>
                <a:rPr lang="en-US" sz="1100" dirty="0">
                  <a:solidFill>
                    <a:schemeClr val="bg1"/>
                  </a:solidFill>
                  <a:latin typeface="Lucida Console" panose="020B0609040504020204" pitchFamily="49" charset="0"/>
                </a:rPr>
                <a:t>]::</a:t>
              </a:r>
              <a:r>
                <a:rPr lang="en-US" sz="1100" dirty="0" err="1">
                  <a:solidFill>
                    <a:schemeClr val="bg1"/>
                  </a:solidFill>
                  <a:latin typeface="Lucida Console" panose="020B0609040504020204" pitchFamily="49" charset="0"/>
                </a:rPr>
                <a:t>CreateRunspace</a:t>
              </a:r>
              <a:r>
                <a:rPr lang="en-US" sz="1100" dirty="0">
                  <a:solidFill>
                    <a:schemeClr val="bg1"/>
                  </a:solidFill>
                  <a:latin typeface="Lucida Console" panose="020B0609040504020204" pitchFamily="49" charset="0"/>
                </a:rPr>
                <a:t>($host, $</a:t>
              </a:r>
              <a:r>
                <a:rPr lang="en-US" sz="1100" dirty="0" err="1">
                  <a:solidFill>
                    <a:schemeClr val="bg1"/>
                  </a:solidFill>
                  <a:latin typeface="Lucida Console" panose="020B0609040504020204" pitchFamily="49" charset="0"/>
                </a:rPr>
                <a:t>sshConnectionInfo</a:t>
              </a:r>
              <a:r>
                <a:rPr lang="en-US" sz="1100" dirty="0">
                  <a:solidFill>
                    <a:schemeClr val="bg1"/>
                  </a:solidFill>
                  <a:latin typeface="Lucida Console" panose="020B0609040504020204" pitchFamily="49" charset="0"/>
                </a:rPr>
                <a:t>)</a:t>
              </a:r>
            </a:p>
            <a:p>
              <a:r>
                <a:rPr lang="en-US" sz="1100" dirty="0">
                  <a:solidFill>
                    <a:schemeClr val="bg1"/>
                  </a:solidFill>
                  <a:latin typeface="Lucida Console" panose="020B0609040504020204" pitchFamily="49" charset="0"/>
                </a:rPr>
                <a:t>PS &gt; $</a:t>
              </a:r>
              <a:r>
                <a:rPr lang="en-US" sz="1100" dirty="0" err="1">
                  <a:solidFill>
                    <a:schemeClr val="bg1"/>
                  </a:solidFill>
                  <a:latin typeface="Lucida Console" panose="020B0609040504020204" pitchFamily="49" charset="0"/>
                </a:rPr>
                <a:t>runspace.Open</a:t>
              </a:r>
              <a:r>
                <a:rPr lang="en-US" sz="1100" dirty="0">
                  <a:solidFill>
                    <a:schemeClr val="bg1"/>
                  </a:solidFill>
                  <a:latin typeface="Lucida Console" panose="020B0609040504020204" pitchFamily="49" charset="0"/>
                </a:rPr>
                <a:t>()</a:t>
              </a:r>
            </a:p>
          </p:txBody>
        </p:sp>
      </p:grpSp>
      <p:grpSp>
        <p:nvGrpSpPr>
          <p:cNvPr id="8" name="Group 7">
            <a:extLst>
              <a:ext uri="{FF2B5EF4-FFF2-40B4-BE49-F238E27FC236}">
                <a16:creationId xmlns:a16="http://schemas.microsoft.com/office/drawing/2014/main" id="{182E8F21-96AD-42A7-BE88-E03BA42CC08B}"/>
              </a:ext>
            </a:extLst>
          </p:cNvPr>
          <p:cNvGrpSpPr/>
          <p:nvPr/>
        </p:nvGrpSpPr>
        <p:grpSpPr>
          <a:xfrm>
            <a:off x="1568917" y="2167025"/>
            <a:ext cx="8210349" cy="1942962"/>
            <a:chOff x="1568917" y="2167025"/>
            <a:chExt cx="8210349" cy="1942962"/>
          </a:xfrm>
        </p:grpSpPr>
        <p:sp>
          <p:nvSpPr>
            <p:cNvPr id="5" name="Speech Bubble: Rectangle with Corners Rounded 4">
              <a:extLst>
                <a:ext uri="{FF2B5EF4-FFF2-40B4-BE49-F238E27FC236}">
                  <a16:creationId xmlns:a16="http://schemas.microsoft.com/office/drawing/2014/main" id="{16933A3C-653C-4D59-BC39-90BB876598C6}"/>
                </a:ext>
              </a:extLst>
            </p:cNvPr>
            <p:cNvSpPr/>
            <p:nvPr/>
          </p:nvSpPr>
          <p:spPr>
            <a:xfrm>
              <a:off x="1568917" y="2167025"/>
              <a:ext cx="8210349" cy="1942962"/>
            </a:xfrm>
            <a:prstGeom prst="wedgeRoundRectCallout">
              <a:avLst>
                <a:gd name="adj1" fmla="val -22228"/>
                <a:gd name="adj2" fmla="val -65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A2BB31-2AA9-4C2E-97BB-340B25EFBFE7}"/>
                </a:ext>
              </a:extLst>
            </p:cNvPr>
            <p:cNvSpPr txBox="1"/>
            <p:nvPr/>
          </p:nvSpPr>
          <p:spPr>
            <a:xfrm>
              <a:off x="1799924" y="2300438"/>
              <a:ext cx="6429676" cy="369332"/>
            </a:xfrm>
            <a:prstGeom prst="rect">
              <a:avLst/>
            </a:prstGeom>
            <a:noFill/>
          </p:spPr>
          <p:txBody>
            <a:bodyPr wrap="square" rtlCol="0">
              <a:spAutoFit/>
            </a:bodyPr>
            <a:lstStyle/>
            <a:p>
              <a:r>
                <a:rPr lang="en-US" dirty="0">
                  <a:solidFill>
                    <a:schemeClr val="bg1"/>
                  </a:solidFill>
                </a:rPr>
                <a:t>Defines how a connection is made and what transport is used.</a:t>
              </a:r>
            </a:p>
          </p:txBody>
        </p:sp>
        <p:sp>
          <p:nvSpPr>
            <p:cNvPr id="7" name="TextBox 6">
              <a:extLst>
                <a:ext uri="{FF2B5EF4-FFF2-40B4-BE49-F238E27FC236}">
                  <a16:creationId xmlns:a16="http://schemas.microsoft.com/office/drawing/2014/main" id="{8E108ECD-810A-4833-8785-2453A8CCC21B}"/>
                </a:ext>
              </a:extLst>
            </p:cNvPr>
            <p:cNvSpPr txBox="1"/>
            <p:nvPr/>
          </p:nvSpPr>
          <p:spPr>
            <a:xfrm>
              <a:off x="1799924" y="2815612"/>
              <a:ext cx="7469204" cy="276999"/>
            </a:xfrm>
            <a:prstGeom prst="rect">
              <a:avLst/>
            </a:prstGeom>
            <a:noFill/>
          </p:spPr>
          <p:txBody>
            <a:bodyPr wrap="square" rtlCol="0">
              <a:spAutoFit/>
            </a:bodyPr>
            <a:lstStyle/>
            <a:p>
              <a:r>
                <a:rPr lang="en-US" sz="1200" dirty="0">
                  <a:solidFill>
                    <a:schemeClr val="bg1"/>
                  </a:solidFill>
                  <a:latin typeface="Lucida Console" panose="020B0609040504020204" pitchFamily="49" charset="0"/>
                </a:rPr>
                <a:t>PS &gt; $</a:t>
              </a:r>
              <a:r>
                <a:rPr lang="en-US" sz="1200" dirty="0" err="1">
                  <a:solidFill>
                    <a:schemeClr val="bg1"/>
                  </a:solidFill>
                  <a:latin typeface="Lucida Console" panose="020B0609040504020204" pitchFamily="49" charset="0"/>
                </a:rPr>
                <a:t>sshConnectionInfo</a:t>
              </a:r>
              <a:r>
                <a:rPr lang="en-US" sz="1200" dirty="0">
                  <a:solidFill>
                    <a:schemeClr val="bg1"/>
                  </a:solidFill>
                  <a:latin typeface="Lucida Console" panose="020B0609040504020204" pitchFamily="49" charset="0"/>
                </a:rPr>
                <a:t> = [</a:t>
              </a:r>
              <a:r>
                <a:rPr lang="en-US" sz="1200" dirty="0" err="1">
                  <a:solidFill>
                    <a:schemeClr val="bg1"/>
                  </a:solidFill>
                  <a:latin typeface="Lucida Console" panose="020B0609040504020204" pitchFamily="49" charset="0"/>
                </a:rPr>
                <a:t>SSHConnectionInfo</a:t>
              </a:r>
              <a:r>
                <a:rPr lang="en-US" sz="1200" dirty="0">
                  <a:solidFill>
                    <a:schemeClr val="bg1"/>
                  </a:solidFill>
                  <a:latin typeface="Lucida Console" panose="020B0609040504020204" pitchFamily="49" charset="0"/>
                </a:rPr>
                <a:t>]::new(‘paul’,’paulLinux2’, $null)</a:t>
              </a:r>
            </a:p>
          </p:txBody>
        </p:sp>
      </p:grpSp>
    </p:spTree>
    <p:extLst>
      <p:ext uri="{BB962C8B-B14F-4D97-AF65-F5344CB8AC3E}">
        <p14:creationId xmlns:p14="http://schemas.microsoft.com/office/powerpoint/2010/main" val="23164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20"/>
                                        </p:tgtEl>
                                        <p:attrNameLst>
                                          <p:attrName>ppt_x</p:attrName>
                                        </p:attrNameLst>
                                      </p:cBhvr>
                                      <p:tavLst>
                                        <p:tav tm="0">
                                          <p:val>
                                            <p:strVal val="ppt_x"/>
                                          </p:val>
                                        </p:tav>
                                        <p:tav tm="100000">
                                          <p:val>
                                            <p:strVal val="ppt_x"/>
                                          </p:val>
                                        </p:tav>
                                      </p:tavLst>
                                    </p:anim>
                                    <p:anim calcmode="lin" valueType="num">
                                      <p:cBhvr additive="base">
                                        <p:cTn id="49" dur="500"/>
                                        <p:tgtEl>
                                          <p:spTgt spid="20"/>
                                        </p:tgtEl>
                                        <p:attrNameLst>
                                          <p:attrName>ppt_y</p:attrName>
                                        </p:attrNameLst>
                                      </p:cBhvr>
                                      <p:tavLst>
                                        <p:tav tm="0">
                                          <p:val>
                                            <p:strVal val="ppt_y"/>
                                          </p:val>
                                        </p:tav>
                                        <p:tav tm="100000">
                                          <p:val>
                                            <p:strVal val="1+ppt_h/2"/>
                                          </p:val>
                                        </p:tav>
                                      </p:tavLst>
                                    </p:anim>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C4D5-1B4C-4B28-B98F-045929D3D800}"/>
              </a:ext>
            </a:extLst>
          </p:cNvPr>
          <p:cNvSpPr>
            <a:spLocks noGrp="1"/>
          </p:cNvSpPr>
          <p:nvPr>
            <p:ph type="title"/>
          </p:nvPr>
        </p:nvSpPr>
        <p:spPr/>
        <p:txBody>
          <a:bodyPr/>
          <a:lstStyle/>
          <a:p>
            <a:r>
              <a:rPr lang="en-US" dirty="0"/>
              <a:t>Primary remoting components</a:t>
            </a:r>
          </a:p>
        </p:txBody>
      </p:sp>
      <p:graphicFrame>
        <p:nvGraphicFramePr>
          <p:cNvPr id="5" name="Content Placeholder 4">
            <a:extLst>
              <a:ext uri="{FF2B5EF4-FFF2-40B4-BE49-F238E27FC236}">
                <a16:creationId xmlns:a16="http://schemas.microsoft.com/office/drawing/2014/main" id="{6171B6A8-225F-4E2D-89CC-A60858C4AD54}"/>
              </a:ext>
            </a:extLst>
          </p:cNvPr>
          <p:cNvGraphicFramePr>
            <a:graphicFrameLocks noGrp="1"/>
          </p:cNvGraphicFramePr>
          <p:nvPr>
            <p:ph idx="1"/>
            <p:extLst>
              <p:ext uri="{D42A27DB-BD31-4B8C-83A1-F6EECF244321}">
                <p14:modId xmlns:p14="http://schemas.microsoft.com/office/powerpoint/2010/main" val="2573268261"/>
              </p:ext>
            </p:extLst>
          </p:nvPr>
        </p:nvGraphicFramePr>
        <p:xfrm>
          <a:off x="838200" y="1423988"/>
          <a:ext cx="10515600" cy="438004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95381813"/>
                    </a:ext>
                  </a:extLst>
                </a:gridCol>
                <a:gridCol w="2628900">
                  <a:extLst>
                    <a:ext uri="{9D8B030D-6E8A-4147-A177-3AD203B41FA5}">
                      <a16:colId xmlns:a16="http://schemas.microsoft.com/office/drawing/2014/main" val="3440997121"/>
                    </a:ext>
                  </a:extLst>
                </a:gridCol>
                <a:gridCol w="2628900">
                  <a:extLst>
                    <a:ext uri="{9D8B030D-6E8A-4147-A177-3AD203B41FA5}">
                      <a16:colId xmlns:a16="http://schemas.microsoft.com/office/drawing/2014/main" val="3381188091"/>
                    </a:ext>
                  </a:extLst>
                </a:gridCol>
                <a:gridCol w="2628900">
                  <a:extLst>
                    <a:ext uri="{9D8B030D-6E8A-4147-A177-3AD203B41FA5}">
                      <a16:colId xmlns:a16="http://schemas.microsoft.com/office/drawing/2014/main" val="2145587326"/>
                    </a:ext>
                  </a:extLst>
                </a:gridCol>
              </a:tblGrid>
              <a:tr h="524976">
                <a:tc>
                  <a:txBody>
                    <a:bodyPr/>
                    <a:lstStyle/>
                    <a:p>
                      <a:pPr marL="0" marR="0">
                        <a:lnSpc>
                          <a:spcPct val="107000"/>
                        </a:lnSpc>
                        <a:spcBef>
                          <a:spcPts val="0"/>
                        </a:spcBef>
                        <a:spcAft>
                          <a:spcPts val="0"/>
                        </a:spcAft>
                      </a:pPr>
                      <a:r>
                        <a:rPr lang="en-US" sz="1100" dirty="0">
                          <a:effectLst/>
                        </a:rPr>
                        <a:t>Component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Target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1692994"/>
                  </a:ext>
                </a:extLst>
              </a:tr>
              <a:tr h="524976">
                <a:tc>
                  <a:txBody>
                    <a:bodyPr/>
                    <a:lstStyle/>
                    <a:p>
                      <a:pPr marL="0" marR="0">
                        <a:lnSpc>
                          <a:spcPct val="107000"/>
                        </a:lnSpc>
                        <a:spcBef>
                          <a:spcPts val="0"/>
                        </a:spcBef>
                        <a:spcAft>
                          <a:spcPts val="0"/>
                        </a:spcAft>
                      </a:pPr>
                      <a:r>
                        <a:rPr lang="en-US" sz="1100" dirty="0">
                          <a:effectLst/>
                        </a:rPr>
                        <a:t>Transport manager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Session Manager</a:t>
                      </a:r>
                    </a:p>
                    <a:p>
                      <a:pPr marL="0" marR="0">
                        <a:lnSpc>
                          <a:spcPct val="107000"/>
                        </a:lnSpc>
                        <a:spcBef>
                          <a:spcPts val="0"/>
                        </a:spcBef>
                        <a:spcAft>
                          <a:spcPts val="0"/>
                        </a:spcAft>
                      </a:pPr>
                      <a:r>
                        <a:rPr lang="en-US" sz="1100">
                          <a:effectLst/>
                        </a:rPr>
                        <a:t>Command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Session Manager</a:t>
                      </a:r>
                    </a:p>
                    <a:p>
                      <a:pPr marL="0" marR="0">
                        <a:lnSpc>
                          <a:spcPct val="107000"/>
                        </a:lnSpc>
                        <a:spcBef>
                          <a:spcPts val="0"/>
                        </a:spcBef>
                        <a:spcAft>
                          <a:spcPts val="0"/>
                        </a:spcAft>
                      </a:pPr>
                      <a:r>
                        <a:rPr lang="en-US" sz="1100">
                          <a:effectLst/>
                        </a:rPr>
                        <a:t>Command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Conveys session and command pipeline messages and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11885"/>
                  </a:ext>
                </a:extLst>
              </a:tr>
              <a:tr h="524976">
                <a:tc>
                  <a:txBody>
                    <a:bodyPr/>
                    <a:lstStyle/>
                    <a:p>
                      <a:pPr marL="0" marR="0">
                        <a:lnSpc>
                          <a:spcPct val="107000"/>
                        </a:lnSpc>
                        <a:spcBef>
                          <a:spcPts val="0"/>
                        </a:spcBef>
                        <a:spcAft>
                          <a:spcPts val="0"/>
                        </a:spcAft>
                      </a:pPr>
                      <a:r>
                        <a:rPr lang="en-US" sz="1100">
                          <a:effectLst/>
                        </a:rPr>
                        <a:t>Serializer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Serialize/Deserialize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Serialize/Deserialize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PowerShell XML based type serialization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3404570"/>
                  </a:ext>
                </a:extLst>
              </a:tr>
              <a:tr h="750608">
                <a:tc>
                  <a:txBody>
                    <a:bodyPr/>
                    <a:lstStyle/>
                    <a:p>
                      <a:pPr marL="0" marR="0">
                        <a:lnSpc>
                          <a:spcPct val="107000"/>
                        </a:lnSpc>
                        <a:spcBef>
                          <a:spcPts val="0"/>
                        </a:spcBef>
                        <a:spcAft>
                          <a:spcPts val="0"/>
                        </a:spcAft>
                      </a:pPr>
                      <a:r>
                        <a:rPr lang="en-US" sz="1100">
                          <a:effectLst/>
                        </a:rPr>
                        <a:t>Protocol Implementation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Session</a:t>
                      </a:r>
                    </a:p>
                    <a:p>
                      <a:pPr marL="0" marR="0">
                        <a:lnSpc>
                          <a:spcPct val="107000"/>
                        </a:lnSpc>
                        <a:spcBef>
                          <a:spcPts val="0"/>
                        </a:spcBef>
                        <a:spcAft>
                          <a:spcPts val="0"/>
                        </a:spcAft>
                      </a:pPr>
                      <a:r>
                        <a:rPr lang="en-US" sz="1100" dirty="0">
                          <a:effectLst/>
                        </a:rPr>
                        <a:t>Command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Session</a:t>
                      </a:r>
                    </a:p>
                    <a:p>
                      <a:pPr marL="0" marR="0">
                        <a:lnSpc>
                          <a:spcPct val="107000"/>
                        </a:lnSpc>
                        <a:spcBef>
                          <a:spcPts val="0"/>
                        </a:spcBef>
                        <a:spcAft>
                          <a:spcPts val="0"/>
                        </a:spcAft>
                      </a:pPr>
                      <a:r>
                        <a:rPr lang="en-US" sz="1100">
                          <a:effectLst/>
                        </a:rPr>
                        <a:t>Command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State management,</a:t>
                      </a:r>
                    </a:p>
                    <a:p>
                      <a:pPr marL="0" marR="0">
                        <a:lnSpc>
                          <a:spcPct val="107000"/>
                        </a:lnSpc>
                        <a:spcBef>
                          <a:spcPts val="0"/>
                        </a:spcBef>
                        <a:spcAft>
                          <a:spcPts val="0"/>
                        </a:spcAft>
                      </a:pPr>
                      <a:r>
                        <a:rPr lang="en-US" sz="1100">
                          <a:effectLst/>
                        </a:rPr>
                        <a:t>Message routing,</a:t>
                      </a:r>
                    </a:p>
                    <a:p>
                      <a:pPr marL="0" marR="0">
                        <a:lnSpc>
                          <a:spcPct val="107000"/>
                        </a:lnSpc>
                        <a:spcBef>
                          <a:spcPts val="0"/>
                        </a:spcBef>
                        <a:spcAft>
                          <a:spcPts val="0"/>
                        </a:spcAft>
                      </a:pPr>
                      <a:r>
                        <a:rPr lang="en-US" sz="1100">
                          <a:effectLst/>
                        </a:rPr>
                        <a:t>Data handling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443017"/>
                  </a:ext>
                </a:extLst>
              </a:tr>
              <a:tr h="1004557">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RunspaceConnectionInfo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WSManConnectionInfo</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SSHConnectionInfo</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NamedPipeConnectionInfo</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NewProcessConnectionInfo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 applicable</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Specifies transport manager to use and provides connection information</a:t>
                      </a:r>
                    </a:p>
                  </a:txBody>
                  <a:tcPr marL="68580" marR="68580" marT="0" marB="0"/>
                </a:tc>
                <a:extLst>
                  <a:ext uri="{0D108BD9-81ED-4DB2-BD59-A6C34878D82A}">
                    <a16:rowId xmlns:a16="http://schemas.microsoft.com/office/drawing/2014/main" val="2524285839"/>
                  </a:ext>
                </a:extLst>
              </a:tr>
              <a:tr h="524976">
                <a:tc>
                  <a:txBody>
                    <a:bodyPr/>
                    <a:lstStyle/>
                    <a:p>
                      <a:pPr marL="0" marR="0">
                        <a:lnSpc>
                          <a:spcPct val="107000"/>
                        </a:lnSpc>
                        <a:spcBef>
                          <a:spcPts val="0"/>
                        </a:spcBef>
                        <a:spcAft>
                          <a:spcPts val="0"/>
                        </a:spcAft>
                      </a:pPr>
                      <a:r>
                        <a:rPr lang="en-US" sz="1100" dirty="0">
                          <a:effectLst/>
                        </a:rPr>
                        <a:t>PowerShell session</a:t>
                      </a:r>
                    </a:p>
                    <a:p>
                      <a:pPr marL="0" marR="0">
                        <a:lnSpc>
                          <a:spcPct val="107000"/>
                        </a:lnSpc>
                        <a:spcBef>
                          <a:spcPts val="0"/>
                        </a:spcBef>
                        <a:spcAft>
                          <a:spcPts val="0"/>
                        </a:spcAft>
                      </a:pPr>
                      <a:r>
                        <a:rPr lang="en-US" sz="1100" dirty="0">
                          <a:effectLst/>
                        </a:rPr>
                        <a:t>(</a:t>
                      </a:r>
                      <a:r>
                        <a:rPr lang="en-US" sz="1100" dirty="0" err="1">
                          <a:effectLst/>
                        </a:rPr>
                        <a:t>Runspace</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RemoteRunspace</a:t>
                      </a:r>
                      <a:endParaRPr lang="en-US" sz="1100" dirty="0">
                        <a:effectLst/>
                      </a:endParaRPr>
                    </a:p>
                    <a:p>
                      <a:pPr marL="0" marR="0">
                        <a:lnSpc>
                          <a:spcPct val="107000"/>
                        </a:lnSpc>
                        <a:spcBef>
                          <a:spcPts val="0"/>
                        </a:spcBef>
                        <a:spcAft>
                          <a:spcPts val="0"/>
                        </a:spcAft>
                      </a:pPr>
                      <a:r>
                        <a:rPr lang="en-US" sz="1100" dirty="0">
                          <a:effectLst/>
                        </a:rPr>
                        <a:t>(proxy)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ServerRunspacePoolDriver</a:t>
                      </a:r>
                    </a:p>
                    <a:p>
                      <a:pPr marL="0" marR="0">
                        <a:lnSpc>
                          <a:spcPct val="107000"/>
                        </a:lnSpc>
                        <a:spcBef>
                          <a:spcPts val="0"/>
                        </a:spcBef>
                        <a:spcAft>
                          <a:spcPts val="0"/>
                        </a:spcAft>
                      </a:pPr>
                      <a:r>
                        <a:rPr lang="en-US" sz="1100">
                          <a:effectLst/>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Establish remote session,</a:t>
                      </a:r>
                    </a:p>
                    <a:p>
                      <a:pPr marL="0" marR="0">
                        <a:lnSpc>
                          <a:spcPct val="107000"/>
                        </a:lnSpc>
                        <a:spcBef>
                          <a:spcPts val="0"/>
                        </a:spcBef>
                        <a:spcAft>
                          <a:spcPts val="0"/>
                        </a:spcAft>
                      </a:pPr>
                      <a:r>
                        <a:rPr lang="en-US" sz="1100">
                          <a:effectLst/>
                        </a:rPr>
                        <a:t>Handle session state/lifetime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3507707"/>
                  </a:ext>
                </a:extLst>
              </a:tr>
              <a:tr h="524976">
                <a:tc>
                  <a:txBody>
                    <a:bodyPr/>
                    <a:lstStyle/>
                    <a:p>
                      <a:pPr marL="0" marR="0">
                        <a:lnSpc>
                          <a:spcPct val="107000"/>
                        </a:lnSpc>
                        <a:spcBef>
                          <a:spcPts val="0"/>
                        </a:spcBef>
                        <a:spcAft>
                          <a:spcPts val="0"/>
                        </a:spcAft>
                      </a:pPr>
                      <a:r>
                        <a:rPr lang="en-US" sz="1100" dirty="0">
                          <a:effectLst/>
                        </a:rPr>
                        <a:t>Command pipeline</a:t>
                      </a:r>
                    </a:p>
                    <a:p>
                      <a:pPr marL="0" marR="0">
                        <a:lnSpc>
                          <a:spcPct val="107000"/>
                        </a:lnSpc>
                        <a:spcBef>
                          <a:spcPts val="0"/>
                        </a:spcBef>
                        <a:spcAft>
                          <a:spcPts val="0"/>
                        </a:spcAft>
                      </a:pPr>
                      <a:r>
                        <a:rPr lang="en-US" sz="1100" dirty="0">
                          <a:effectLst/>
                        </a:rPr>
                        <a:t>(PowerShell)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ClientRemotePowerShell</a:t>
                      </a:r>
                      <a:endParaRPr lang="en-US" sz="1100" dirty="0">
                        <a:effectLst/>
                      </a:endParaRPr>
                    </a:p>
                    <a:p>
                      <a:pPr marL="0" marR="0">
                        <a:lnSpc>
                          <a:spcPct val="107000"/>
                        </a:lnSpc>
                        <a:spcBef>
                          <a:spcPts val="0"/>
                        </a:spcBef>
                        <a:spcAft>
                          <a:spcPts val="0"/>
                        </a:spcAft>
                      </a:pPr>
                      <a:r>
                        <a:rPr lang="en-US" sz="1100" dirty="0">
                          <a:effectLst/>
                        </a:rPr>
                        <a:t>(proxy)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ServerPowerShellDriver</a:t>
                      </a:r>
                    </a:p>
                    <a:p>
                      <a:pPr marL="0" marR="0">
                        <a:lnSpc>
                          <a:spcPct val="107000"/>
                        </a:lnSpc>
                        <a:spcBef>
                          <a:spcPts val="0"/>
                        </a:spcBef>
                        <a:spcAft>
                          <a:spcPts val="0"/>
                        </a:spcAft>
                      </a:pPr>
                      <a:r>
                        <a:rPr lang="en-US" sz="1100">
                          <a:effectLst/>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Invoke command pipeline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9825478"/>
                  </a:ext>
                </a:extLst>
              </a:tr>
            </a:tbl>
          </a:graphicData>
        </a:graphic>
      </p:graphicFrame>
      <p:sp>
        <p:nvSpPr>
          <p:cNvPr id="4" name="Footer Placeholder 3">
            <a:extLst>
              <a:ext uri="{FF2B5EF4-FFF2-40B4-BE49-F238E27FC236}">
                <a16:creationId xmlns:a16="http://schemas.microsoft.com/office/drawing/2014/main" id="{192E3015-3D93-46C8-9697-71075E3462A9}"/>
              </a:ext>
            </a:extLst>
          </p:cNvPr>
          <p:cNvSpPr>
            <a:spLocks noGrp="1"/>
          </p:cNvSpPr>
          <p:nvPr>
            <p:ph type="ftr" sz="quarter" idx="11"/>
          </p:nvPr>
        </p:nvSpPr>
        <p:spPr/>
        <p:txBody>
          <a:bodyPr/>
          <a:lstStyle/>
          <a:p>
            <a:r>
              <a:rPr lang="en-US"/>
              <a:t>@pshDev</a:t>
            </a:r>
            <a:endParaRPr lang="en-US" dirty="0"/>
          </a:p>
        </p:txBody>
      </p:sp>
    </p:spTree>
    <p:extLst>
      <p:ext uri="{BB962C8B-B14F-4D97-AF65-F5344CB8AC3E}">
        <p14:creationId xmlns:p14="http://schemas.microsoft.com/office/powerpoint/2010/main" val="400051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C8B1-D730-4584-B5FB-9A3A91D7CFCE}"/>
              </a:ext>
            </a:extLst>
          </p:cNvPr>
          <p:cNvSpPr>
            <a:spLocks noGrp="1"/>
          </p:cNvSpPr>
          <p:nvPr>
            <p:ph type="title"/>
          </p:nvPr>
        </p:nvSpPr>
        <p:spPr>
          <a:xfrm>
            <a:off x="838199" y="269831"/>
            <a:ext cx="10515600" cy="780769"/>
          </a:xfrm>
        </p:spPr>
        <p:txBody>
          <a:bodyPr/>
          <a:lstStyle/>
          <a:p>
            <a:r>
              <a:rPr lang="en-US" dirty="0"/>
              <a:t>Architecture overview and walkthrough</a:t>
            </a:r>
          </a:p>
        </p:txBody>
      </p:sp>
      <p:sp>
        <p:nvSpPr>
          <p:cNvPr id="4" name="Footer Placeholder 3">
            <a:extLst>
              <a:ext uri="{FF2B5EF4-FFF2-40B4-BE49-F238E27FC236}">
                <a16:creationId xmlns:a16="http://schemas.microsoft.com/office/drawing/2014/main" id="{4E17670C-5064-4FA9-91B3-52CE4A53F463}"/>
              </a:ext>
            </a:extLst>
          </p:cNvPr>
          <p:cNvSpPr>
            <a:spLocks noGrp="1"/>
          </p:cNvSpPr>
          <p:nvPr>
            <p:ph type="ftr" sz="quarter" idx="11"/>
          </p:nvPr>
        </p:nvSpPr>
        <p:spPr/>
        <p:txBody>
          <a:bodyPr/>
          <a:lstStyle/>
          <a:p>
            <a:r>
              <a:rPr lang="en-US"/>
              <a:t>@pshDev</a:t>
            </a:r>
            <a:endParaRPr lang="en-US" dirty="0"/>
          </a:p>
        </p:txBody>
      </p:sp>
      <p:sp>
        <p:nvSpPr>
          <p:cNvPr id="5" name="Rectangle 4">
            <a:extLst>
              <a:ext uri="{FF2B5EF4-FFF2-40B4-BE49-F238E27FC236}">
                <a16:creationId xmlns:a16="http://schemas.microsoft.com/office/drawing/2014/main" id="{6B0368E6-B730-4376-97E0-3E651B96B400}"/>
              </a:ext>
            </a:extLst>
          </p:cNvPr>
          <p:cNvSpPr/>
          <p:nvPr/>
        </p:nvSpPr>
        <p:spPr>
          <a:xfrm>
            <a:off x="0" y="1145894"/>
            <a:ext cx="12192000" cy="5181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CA3B80-2F7C-487B-8327-9F50ACC7F9E5}"/>
              </a:ext>
            </a:extLst>
          </p:cNvPr>
          <p:cNvSpPr/>
          <p:nvPr/>
        </p:nvSpPr>
        <p:spPr>
          <a:xfrm>
            <a:off x="6978716" y="1732546"/>
            <a:ext cx="4587239" cy="1199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783B0E4-C232-4867-BBA7-EBFB46D6E6BB}"/>
              </a:ext>
            </a:extLst>
          </p:cNvPr>
          <p:cNvCxnSpPr>
            <a:stCxn id="5" idx="1"/>
            <a:endCxn id="5" idx="3"/>
          </p:cNvCxnSpPr>
          <p:nvPr/>
        </p:nvCxnSpPr>
        <p:spPr>
          <a:xfrm>
            <a:off x="0" y="3736490"/>
            <a:ext cx="12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59B302-3C55-4F89-A595-9A436C5CC110}"/>
              </a:ext>
            </a:extLst>
          </p:cNvPr>
          <p:cNvSpPr txBox="1"/>
          <p:nvPr/>
        </p:nvSpPr>
        <p:spPr>
          <a:xfrm>
            <a:off x="6978716" y="1732546"/>
            <a:ext cx="2200008" cy="369332"/>
          </a:xfrm>
          <a:prstGeom prst="rect">
            <a:avLst/>
          </a:prstGeom>
          <a:noFill/>
        </p:spPr>
        <p:txBody>
          <a:bodyPr wrap="square" rtlCol="0">
            <a:spAutoFit/>
          </a:bodyPr>
          <a:lstStyle/>
          <a:p>
            <a:r>
              <a:rPr lang="en-US" dirty="0"/>
              <a:t>Selected Transport</a:t>
            </a:r>
          </a:p>
        </p:txBody>
      </p:sp>
      <p:sp>
        <p:nvSpPr>
          <p:cNvPr id="18" name="TextBox 17">
            <a:extLst>
              <a:ext uri="{FF2B5EF4-FFF2-40B4-BE49-F238E27FC236}">
                <a16:creationId xmlns:a16="http://schemas.microsoft.com/office/drawing/2014/main" id="{1932D09B-A4F8-4BD8-9EAA-BF39CDC8A06F}"/>
              </a:ext>
            </a:extLst>
          </p:cNvPr>
          <p:cNvSpPr txBox="1"/>
          <p:nvPr/>
        </p:nvSpPr>
        <p:spPr>
          <a:xfrm>
            <a:off x="6978716" y="2194560"/>
            <a:ext cx="4587239" cy="369332"/>
          </a:xfrm>
          <a:prstGeom prst="rect">
            <a:avLst/>
          </a:prstGeom>
          <a:noFill/>
        </p:spPr>
        <p:txBody>
          <a:bodyPr wrap="square" rtlCol="0">
            <a:spAutoFit/>
          </a:bodyPr>
          <a:lstStyle/>
          <a:p>
            <a:pPr algn="ctr"/>
            <a:r>
              <a:rPr lang="en-US" dirty="0"/>
              <a:t>SSH</a:t>
            </a:r>
          </a:p>
        </p:txBody>
      </p:sp>
      <p:cxnSp>
        <p:nvCxnSpPr>
          <p:cNvPr id="59" name="Straight Connector 58">
            <a:extLst>
              <a:ext uri="{FF2B5EF4-FFF2-40B4-BE49-F238E27FC236}">
                <a16:creationId xmlns:a16="http://schemas.microsoft.com/office/drawing/2014/main" id="{CFFF6BCF-5A69-4504-80DB-12A5F7BF95A7}"/>
              </a:ext>
            </a:extLst>
          </p:cNvPr>
          <p:cNvCxnSpPr>
            <a:stCxn id="49" idx="1"/>
          </p:cNvCxnSpPr>
          <p:nvPr/>
        </p:nvCxnSpPr>
        <p:spPr>
          <a:xfrm flipH="1" flipV="1">
            <a:off x="7375073" y="4244738"/>
            <a:ext cx="1120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40C53A5-DA59-49B0-BA5C-681A11840F64}"/>
              </a:ext>
            </a:extLst>
          </p:cNvPr>
          <p:cNvCxnSpPr/>
          <p:nvPr/>
        </p:nvCxnSpPr>
        <p:spPr>
          <a:xfrm>
            <a:off x="7375073" y="4244738"/>
            <a:ext cx="0" cy="33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C257098-439E-41CC-8B4D-AB8E3CC5B6B5}"/>
              </a:ext>
            </a:extLst>
          </p:cNvPr>
          <p:cNvCxnSpPr/>
          <p:nvPr/>
        </p:nvCxnSpPr>
        <p:spPr>
          <a:xfrm>
            <a:off x="7837086" y="4732109"/>
            <a:ext cx="24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2654BFE-B60A-4CCA-9DA3-86E81ADF9408}"/>
              </a:ext>
            </a:extLst>
          </p:cNvPr>
          <p:cNvCxnSpPr>
            <a:stCxn id="51" idx="3"/>
          </p:cNvCxnSpPr>
          <p:nvPr/>
        </p:nvCxnSpPr>
        <p:spPr>
          <a:xfrm>
            <a:off x="9002745" y="4732109"/>
            <a:ext cx="24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D8AC49B-44BF-4766-8870-5986777DEEE8}"/>
              </a:ext>
            </a:extLst>
          </p:cNvPr>
          <p:cNvCxnSpPr/>
          <p:nvPr/>
        </p:nvCxnSpPr>
        <p:spPr>
          <a:xfrm>
            <a:off x="10168404" y="4732109"/>
            <a:ext cx="24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AB9795-363C-4EED-8444-D5CA44B878ED}"/>
              </a:ext>
            </a:extLst>
          </p:cNvPr>
          <p:cNvCxnSpPr>
            <a:stCxn id="53" idx="0"/>
          </p:cNvCxnSpPr>
          <p:nvPr/>
        </p:nvCxnSpPr>
        <p:spPr>
          <a:xfrm flipH="1" flipV="1">
            <a:off x="10872050" y="4244738"/>
            <a:ext cx="1" cy="34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B65672A-B3F1-4136-9F72-B735FAE88139}"/>
              </a:ext>
            </a:extLst>
          </p:cNvPr>
          <p:cNvCxnSpPr>
            <a:endCxn id="49" idx="3"/>
          </p:cNvCxnSpPr>
          <p:nvPr/>
        </p:nvCxnSpPr>
        <p:spPr>
          <a:xfrm flipH="1">
            <a:off x="9862117" y="4244738"/>
            <a:ext cx="1009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B8150C84-1D9B-4C2D-83D0-9B344960D98B}"/>
              </a:ext>
            </a:extLst>
          </p:cNvPr>
          <p:cNvCxnSpPr>
            <a:stCxn id="54" idx="3"/>
          </p:cNvCxnSpPr>
          <p:nvPr/>
        </p:nvCxnSpPr>
        <p:spPr>
          <a:xfrm>
            <a:off x="9028895" y="5320596"/>
            <a:ext cx="932882" cy="14933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0062C28-913C-4389-B91B-41A52A88CCC5}"/>
              </a:ext>
            </a:extLst>
          </p:cNvPr>
          <p:cNvCxnSpPr/>
          <p:nvPr/>
        </p:nvCxnSpPr>
        <p:spPr>
          <a:xfrm flipV="1">
            <a:off x="9028894" y="5589531"/>
            <a:ext cx="932883" cy="14933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F788197-9FDA-4365-A26C-5C355C5CA5B5}"/>
              </a:ext>
            </a:extLst>
          </p:cNvPr>
          <p:cNvCxnSpPr>
            <a:stCxn id="56" idx="3"/>
          </p:cNvCxnSpPr>
          <p:nvPr/>
        </p:nvCxnSpPr>
        <p:spPr>
          <a:xfrm flipV="1">
            <a:off x="11328564" y="5523092"/>
            <a:ext cx="154375" cy="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38F3490-47F6-48DA-8362-40DC8E0424BD}"/>
              </a:ext>
            </a:extLst>
          </p:cNvPr>
          <p:cNvGrpSpPr/>
          <p:nvPr/>
        </p:nvGrpSpPr>
        <p:grpSpPr>
          <a:xfrm>
            <a:off x="144379" y="1268980"/>
            <a:ext cx="5553777" cy="2282742"/>
            <a:chOff x="144379" y="1268980"/>
            <a:chExt cx="5553777" cy="2282742"/>
          </a:xfrm>
        </p:grpSpPr>
        <p:grpSp>
          <p:nvGrpSpPr>
            <p:cNvPr id="48" name="Group 47">
              <a:extLst>
                <a:ext uri="{FF2B5EF4-FFF2-40B4-BE49-F238E27FC236}">
                  <a16:creationId xmlns:a16="http://schemas.microsoft.com/office/drawing/2014/main" id="{39CD22A3-8296-4D27-90BA-FAA745C00A57}"/>
                </a:ext>
              </a:extLst>
            </p:cNvPr>
            <p:cNvGrpSpPr/>
            <p:nvPr/>
          </p:nvGrpSpPr>
          <p:grpSpPr>
            <a:xfrm>
              <a:off x="144379" y="1268980"/>
              <a:ext cx="5553777" cy="2282742"/>
              <a:chOff x="144379" y="1268980"/>
              <a:chExt cx="5553777" cy="2282742"/>
            </a:xfrm>
          </p:grpSpPr>
          <p:grpSp>
            <p:nvGrpSpPr>
              <p:cNvPr id="43" name="Group 42">
                <a:extLst>
                  <a:ext uri="{FF2B5EF4-FFF2-40B4-BE49-F238E27FC236}">
                    <a16:creationId xmlns:a16="http://schemas.microsoft.com/office/drawing/2014/main" id="{C7A5B17F-46E5-4F7F-A983-CF65B4D7FF4B}"/>
                  </a:ext>
                </a:extLst>
              </p:cNvPr>
              <p:cNvGrpSpPr/>
              <p:nvPr/>
            </p:nvGrpSpPr>
            <p:grpSpPr>
              <a:xfrm>
                <a:off x="144379" y="1268980"/>
                <a:ext cx="5553777" cy="2282742"/>
                <a:chOff x="144379" y="1268980"/>
                <a:chExt cx="5553777" cy="2282742"/>
              </a:xfrm>
            </p:grpSpPr>
            <p:sp>
              <p:nvSpPr>
                <p:cNvPr id="6" name="Rectangle 5">
                  <a:extLst>
                    <a:ext uri="{FF2B5EF4-FFF2-40B4-BE49-F238E27FC236}">
                      <a16:creationId xmlns:a16="http://schemas.microsoft.com/office/drawing/2014/main" id="{91FD8D33-006F-47D4-A5D1-7F566D59C7F8}"/>
                    </a:ext>
                  </a:extLst>
                </p:cNvPr>
                <p:cNvSpPr/>
                <p:nvPr/>
              </p:nvSpPr>
              <p:spPr>
                <a:xfrm>
                  <a:off x="144379" y="1299411"/>
                  <a:ext cx="5553777" cy="225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7ABCAC-0871-44DD-9893-75D4850DDB81}"/>
                    </a:ext>
                  </a:extLst>
                </p:cNvPr>
                <p:cNvSpPr txBox="1"/>
                <p:nvPr/>
              </p:nvSpPr>
              <p:spPr>
                <a:xfrm>
                  <a:off x="144379" y="1268980"/>
                  <a:ext cx="1597794" cy="369332"/>
                </a:xfrm>
                <a:prstGeom prst="rect">
                  <a:avLst/>
                </a:prstGeom>
                <a:noFill/>
              </p:spPr>
              <p:txBody>
                <a:bodyPr wrap="square" rtlCol="0">
                  <a:spAutoFit/>
                </a:bodyPr>
                <a:lstStyle/>
                <a:p>
                  <a:r>
                    <a:rPr lang="en-US" dirty="0"/>
                    <a:t>Client</a:t>
                  </a:r>
                </a:p>
              </p:txBody>
            </p:sp>
            <p:cxnSp>
              <p:nvCxnSpPr>
                <p:cNvPr id="15" name="Straight Connector 14">
                  <a:extLst>
                    <a:ext uri="{FF2B5EF4-FFF2-40B4-BE49-F238E27FC236}">
                      <a16:creationId xmlns:a16="http://schemas.microsoft.com/office/drawing/2014/main" id="{ECA22985-77C0-4F01-A19F-D5653AB33623}"/>
                    </a:ext>
                  </a:extLst>
                </p:cNvPr>
                <p:cNvCxnSpPr>
                  <a:cxnSpLocks/>
                </p:cNvCxnSpPr>
                <p:nvPr/>
              </p:nvCxnSpPr>
              <p:spPr>
                <a:xfrm>
                  <a:off x="144379" y="2483317"/>
                  <a:ext cx="55537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C1135D33-E0A5-4EB4-AEAE-3502ADF97016}"/>
                    </a:ext>
                  </a:extLst>
                </p:cNvPr>
                <p:cNvSpPr/>
                <p:nvPr/>
              </p:nvSpPr>
              <p:spPr>
                <a:xfrm>
                  <a:off x="457402" y="1619668"/>
                  <a:ext cx="1597794" cy="327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2262E0E-7D1A-42F5-AC1F-5BEF4E2CE636}"/>
                    </a:ext>
                  </a:extLst>
                </p:cNvPr>
                <p:cNvSpPr/>
                <p:nvPr/>
              </p:nvSpPr>
              <p:spPr>
                <a:xfrm>
                  <a:off x="457402" y="2039945"/>
                  <a:ext cx="1597794" cy="327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29E3B96-A49A-4184-ADC6-17E1DB5ACB73}"/>
                    </a:ext>
                  </a:extLst>
                </p:cNvPr>
                <p:cNvSpPr/>
                <p:nvPr/>
              </p:nvSpPr>
              <p:spPr>
                <a:xfrm>
                  <a:off x="2425566" y="1619668"/>
                  <a:ext cx="910190" cy="327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AF67F98-FB82-472D-8B6A-2A7AABA2ACE2}"/>
                    </a:ext>
                  </a:extLst>
                </p:cNvPr>
                <p:cNvSpPr/>
                <p:nvPr/>
              </p:nvSpPr>
              <p:spPr>
                <a:xfrm>
                  <a:off x="2420735" y="2041115"/>
                  <a:ext cx="910190" cy="327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6590845-2B34-4F4D-BA4D-A02B48ADAA5D}"/>
                    </a:ext>
                  </a:extLst>
                </p:cNvPr>
                <p:cNvSpPr/>
                <p:nvPr/>
              </p:nvSpPr>
              <p:spPr>
                <a:xfrm>
                  <a:off x="3983454" y="1826953"/>
                  <a:ext cx="1318661" cy="327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E923821-1832-4E21-8FBA-E013E1CECFC4}"/>
                    </a:ext>
                  </a:extLst>
                </p:cNvPr>
                <p:cNvSpPr/>
                <p:nvPr/>
              </p:nvSpPr>
              <p:spPr>
                <a:xfrm>
                  <a:off x="457402" y="2651286"/>
                  <a:ext cx="1597794" cy="327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8330E5E0-522C-4168-B26E-30AAE89D9849}"/>
                    </a:ext>
                  </a:extLst>
                </p:cNvPr>
                <p:cNvSpPr/>
                <p:nvPr/>
              </p:nvSpPr>
              <p:spPr>
                <a:xfrm>
                  <a:off x="457402" y="3088747"/>
                  <a:ext cx="1597794" cy="327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172F4FFF-5866-4976-8724-A4464DA357A7}"/>
                    </a:ext>
                  </a:extLst>
                </p:cNvPr>
                <p:cNvSpPr/>
                <p:nvPr/>
              </p:nvSpPr>
              <p:spPr>
                <a:xfrm>
                  <a:off x="3983455" y="2822299"/>
                  <a:ext cx="1318661" cy="327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9666E81-B2CF-4A81-898B-5BC758AA595F}"/>
                    </a:ext>
                  </a:extLst>
                </p:cNvPr>
                <p:cNvCxnSpPr/>
                <p:nvPr/>
              </p:nvCxnSpPr>
              <p:spPr>
                <a:xfrm>
                  <a:off x="2055196" y="1783614"/>
                  <a:ext cx="370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80F511-CBEB-419B-9726-D8768652C358}"/>
                    </a:ext>
                  </a:extLst>
                </p:cNvPr>
                <p:cNvCxnSpPr/>
                <p:nvPr/>
              </p:nvCxnSpPr>
              <p:spPr>
                <a:xfrm flipH="1">
                  <a:off x="2055196" y="2205229"/>
                  <a:ext cx="370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A6115E9-1DB1-4788-80B8-E2DEF4EFE758}"/>
                    </a:ext>
                  </a:extLst>
                </p:cNvPr>
                <p:cNvCxnSpPr>
                  <a:stCxn id="21" idx="3"/>
                </p:cNvCxnSpPr>
                <p:nvPr/>
              </p:nvCxnSpPr>
              <p:spPr>
                <a:xfrm>
                  <a:off x="3335756" y="1783614"/>
                  <a:ext cx="647698" cy="16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B848283-40B6-4911-AE99-46AEE0B851E4}"/>
                    </a:ext>
                  </a:extLst>
                </p:cNvPr>
                <p:cNvCxnSpPr>
                  <a:cxnSpLocks/>
                  <a:endCxn id="22" idx="3"/>
                </p:cNvCxnSpPr>
                <p:nvPr/>
              </p:nvCxnSpPr>
              <p:spPr>
                <a:xfrm rot="10800000" flipV="1">
                  <a:off x="3330925" y="2061869"/>
                  <a:ext cx="647698" cy="143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5" name="Connector: Elbow 44">
                <a:extLst>
                  <a:ext uri="{FF2B5EF4-FFF2-40B4-BE49-F238E27FC236}">
                    <a16:creationId xmlns:a16="http://schemas.microsoft.com/office/drawing/2014/main" id="{DEC8F066-6420-4D5A-962E-1597E4AD6437}"/>
                  </a:ext>
                </a:extLst>
              </p:cNvPr>
              <p:cNvCxnSpPr>
                <a:stCxn id="24" idx="3"/>
              </p:cNvCxnSpPr>
              <p:nvPr/>
            </p:nvCxnSpPr>
            <p:spPr>
              <a:xfrm>
                <a:off x="2055196" y="2815233"/>
                <a:ext cx="1923427" cy="11726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FB0DF572-3E29-4913-A240-A9CBEF67C61E}"/>
                  </a:ext>
                </a:extLst>
              </p:cNvPr>
              <p:cNvCxnSpPr>
                <a:stCxn id="25" idx="3"/>
              </p:cNvCxnSpPr>
              <p:nvPr/>
            </p:nvCxnSpPr>
            <p:spPr>
              <a:xfrm flipV="1">
                <a:off x="2055196" y="3088747"/>
                <a:ext cx="1923427" cy="16394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BF02A700-1F0C-4DDD-91E9-9B0893D40DD4}"/>
                </a:ext>
              </a:extLst>
            </p:cNvPr>
            <p:cNvSpPr txBox="1"/>
            <p:nvPr/>
          </p:nvSpPr>
          <p:spPr>
            <a:xfrm>
              <a:off x="470237" y="1639400"/>
              <a:ext cx="1572123" cy="276999"/>
            </a:xfrm>
            <a:prstGeom prst="rect">
              <a:avLst/>
            </a:prstGeom>
            <a:noFill/>
          </p:spPr>
          <p:txBody>
            <a:bodyPr wrap="square" rtlCol="0">
              <a:spAutoFit/>
            </a:bodyPr>
            <a:lstStyle/>
            <a:p>
              <a:r>
                <a:rPr lang="en-US" sz="1200" dirty="0">
                  <a:solidFill>
                    <a:schemeClr val="bg1"/>
                  </a:solidFill>
                </a:rPr>
                <a:t>“Hello” | Out-Default</a:t>
              </a:r>
            </a:p>
          </p:txBody>
        </p:sp>
        <p:sp>
          <p:nvSpPr>
            <p:cNvPr id="85" name="TextBox 84">
              <a:extLst>
                <a:ext uri="{FF2B5EF4-FFF2-40B4-BE49-F238E27FC236}">
                  <a16:creationId xmlns:a16="http://schemas.microsoft.com/office/drawing/2014/main" id="{362C44C2-19CA-48FF-8CA0-508F867F76B3}"/>
                </a:ext>
              </a:extLst>
            </p:cNvPr>
            <p:cNvSpPr txBox="1"/>
            <p:nvPr/>
          </p:nvSpPr>
          <p:spPr>
            <a:xfrm>
              <a:off x="2506370" y="1638312"/>
              <a:ext cx="746970" cy="276999"/>
            </a:xfrm>
            <a:prstGeom prst="rect">
              <a:avLst/>
            </a:prstGeom>
            <a:noFill/>
          </p:spPr>
          <p:txBody>
            <a:bodyPr wrap="square" rtlCol="0">
              <a:spAutoFit/>
            </a:bodyPr>
            <a:lstStyle/>
            <a:p>
              <a:r>
                <a:rPr lang="en-US" sz="1200" dirty="0">
                  <a:solidFill>
                    <a:schemeClr val="bg1"/>
                  </a:solidFill>
                </a:rPr>
                <a:t>Encode</a:t>
              </a:r>
            </a:p>
          </p:txBody>
        </p:sp>
        <p:sp>
          <p:nvSpPr>
            <p:cNvPr id="86" name="TextBox 85">
              <a:extLst>
                <a:ext uri="{FF2B5EF4-FFF2-40B4-BE49-F238E27FC236}">
                  <a16:creationId xmlns:a16="http://schemas.microsoft.com/office/drawing/2014/main" id="{A3CE6CF6-3E0F-4DA6-A2CB-7F9C3A999820}"/>
                </a:ext>
              </a:extLst>
            </p:cNvPr>
            <p:cNvSpPr txBox="1"/>
            <p:nvPr/>
          </p:nvSpPr>
          <p:spPr>
            <a:xfrm>
              <a:off x="2442388" y="2081579"/>
              <a:ext cx="915021" cy="276999"/>
            </a:xfrm>
            <a:prstGeom prst="rect">
              <a:avLst/>
            </a:prstGeom>
            <a:noFill/>
          </p:spPr>
          <p:txBody>
            <a:bodyPr wrap="square" rtlCol="0">
              <a:spAutoFit/>
            </a:bodyPr>
            <a:lstStyle/>
            <a:p>
              <a:r>
                <a:rPr lang="en-US" sz="1200" dirty="0">
                  <a:solidFill>
                    <a:schemeClr val="bg1"/>
                  </a:solidFill>
                </a:rPr>
                <a:t>Deserialize</a:t>
              </a:r>
            </a:p>
          </p:txBody>
        </p:sp>
        <p:sp>
          <p:nvSpPr>
            <p:cNvPr id="87" name="TextBox 86">
              <a:extLst>
                <a:ext uri="{FF2B5EF4-FFF2-40B4-BE49-F238E27FC236}">
                  <a16:creationId xmlns:a16="http://schemas.microsoft.com/office/drawing/2014/main" id="{441E8707-B4C2-42CC-BDF6-25DBB916DDA8}"/>
                </a:ext>
              </a:extLst>
            </p:cNvPr>
            <p:cNvSpPr txBox="1"/>
            <p:nvPr/>
          </p:nvSpPr>
          <p:spPr>
            <a:xfrm>
              <a:off x="470237" y="2081579"/>
              <a:ext cx="1568137" cy="276999"/>
            </a:xfrm>
            <a:prstGeom prst="rect">
              <a:avLst/>
            </a:prstGeom>
            <a:noFill/>
          </p:spPr>
          <p:txBody>
            <a:bodyPr wrap="square" rtlCol="0">
              <a:spAutoFit/>
            </a:bodyPr>
            <a:lstStyle/>
            <a:p>
              <a:pPr algn="ctr"/>
              <a:r>
                <a:rPr lang="en-US" sz="1200" dirty="0">
                  <a:solidFill>
                    <a:schemeClr val="bg1"/>
                  </a:solidFill>
                </a:rPr>
                <a:t>“Hello”</a:t>
              </a:r>
            </a:p>
          </p:txBody>
        </p:sp>
        <p:sp>
          <p:nvSpPr>
            <p:cNvPr id="88" name="TextBox 87">
              <a:extLst>
                <a:ext uri="{FF2B5EF4-FFF2-40B4-BE49-F238E27FC236}">
                  <a16:creationId xmlns:a16="http://schemas.microsoft.com/office/drawing/2014/main" id="{67780CB0-5A4E-4719-9BE3-E19020A2DD65}"/>
                </a:ext>
              </a:extLst>
            </p:cNvPr>
            <p:cNvSpPr txBox="1"/>
            <p:nvPr/>
          </p:nvSpPr>
          <p:spPr>
            <a:xfrm>
              <a:off x="3988285" y="1846663"/>
              <a:ext cx="1318661" cy="276999"/>
            </a:xfrm>
            <a:prstGeom prst="rect">
              <a:avLst/>
            </a:prstGeom>
            <a:noFill/>
          </p:spPr>
          <p:txBody>
            <a:bodyPr wrap="square" rtlCol="0">
              <a:spAutoFit/>
            </a:bodyPr>
            <a:lstStyle/>
            <a:p>
              <a:pPr algn="ctr"/>
              <a:r>
                <a:rPr lang="en-US" sz="1200" dirty="0" err="1">
                  <a:solidFill>
                    <a:schemeClr val="bg1"/>
                  </a:solidFill>
                </a:rPr>
                <a:t>TransportMgr</a:t>
              </a:r>
              <a:endParaRPr lang="en-US" sz="1200" dirty="0">
                <a:solidFill>
                  <a:schemeClr val="bg1"/>
                </a:solidFill>
              </a:endParaRPr>
            </a:p>
          </p:txBody>
        </p:sp>
        <p:sp>
          <p:nvSpPr>
            <p:cNvPr id="89" name="TextBox 88">
              <a:extLst>
                <a:ext uri="{FF2B5EF4-FFF2-40B4-BE49-F238E27FC236}">
                  <a16:creationId xmlns:a16="http://schemas.microsoft.com/office/drawing/2014/main" id="{9E8C0200-4760-46DC-9272-77B9461223A1}"/>
                </a:ext>
              </a:extLst>
            </p:cNvPr>
            <p:cNvSpPr txBox="1"/>
            <p:nvPr/>
          </p:nvSpPr>
          <p:spPr>
            <a:xfrm>
              <a:off x="3997947" y="2854811"/>
              <a:ext cx="1313830" cy="276999"/>
            </a:xfrm>
            <a:prstGeom prst="rect">
              <a:avLst/>
            </a:prstGeom>
            <a:noFill/>
          </p:spPr>
          <p:txBody>
            <a:bodyPr wrap="square" rtlCol="0">
              <a:spAutoFit/>
            </a:bodyPr>
            <a:lstStyle/>
            <a:p>
              <a:pPr algn="ctr"/>
              <a:r>
                <a:rPr lang="en-US" sz="1200" dirty="0" err="1">
                  <a:solidFill>
                    <a:schemeClr val="bg1"/>
                  </a:solidFill>
                </a:rPr>
                <a:t>TransportMgr</a:t>
              </a:r>
              <a:endParaRPr lang="en-US" sz="1200" dirty="0">
                <a:solidFill>
                  <a:schemeClr val="bg1"/>
                </a:solidFill>
              </a:endParaRPr>
            </a:p>
          </p:txBody>
        </p:sp>
        <p:sp>
          <p:nvSpPr>
            <p:cNvPr id="90" name="TextBox 89">
              <a:extLst>
                <a:ext uri="{FF2B5EF4-FFF2-40B4-BE49-F238E27FC236}">
                  <a16:creationId xmlns:a16="http://schemas.microsoft.com/office/drawing/2014/main" id="{B34AEABC-B0D7-42CD-806A-ABFC327F31B0}"/>
                </a:ext>
              </a:extLst>
            </p:cNvPr>
            <p:cNvSpPr txBox="1"/>
            <p:nvPr/>
          </p:nvSpPr>
          <p:spPr>
            <a:xfrm>
              <a:off x="547239" y="2672410"/>
              <a:ext cx="1597794" cy="276999"/>
            </a:xfrm>
            <a:prstGeom prst="rect">
              <a:avLst/>
            </a:prstGeom>
            <a:noFill/>
          </p:spPr>
          <p:txBody>
            <a:bodyPr wrap="square" rtlCol="0">
              <a:spAutoFit/>
            </a:bodyPr>
            <a:lstStyle/>
            <a:p>
              <a:r>
                <a:rPr lang="en-US" sz="1200" dirty="0">
                  <a:solidFill>
                    <a:schemeClr val="bg1"/>
                  </a:solidFill>
                </a:rPr>
                <a:t>Remote </a:t>
              </a:r>
              <a:r>
                <a:rPr lang="en-US" sz="1200" dirty="0" err="1">
                  <a:solidFill>
                    <a:schemeClr val="bg1"/>
                  </a:solidFill>
                </a:rPr>
                <a:t>Runspace</a:t>
              </a:r>
              <a:endParaRPr lang="en-US" sz="1200" dirty="0">
                <a:solidFill>
                  <a:schemeClr val="bg1"/>
                </a:solidFill>
              </a:endParaRPr>
            </a:p>
          </p:txBody>
        </p:sp>
        <p:sp>
          <p:nvSpPr>
            <p:cNvPr id="92" name="TextBox 91">
              <a:extLst>
                <a:ext uri="{FF2B5EF4-FFF2-40B4-BE49-F238E27FC236}">
                  <a16:creationId xmlns:a16="http://schemas.microsoft.com/office/drawing/2014/main" id="{9B6470D2-FDCF-4408-AED4-FA3A58C23BD6}"/>
                </a:ext>
              </a:extLst>
            </p:cNvPr>
            <p:cNvSpPr txBox="1"/>
            <p:nvPr/>
          </p:nvSpPr>
          <p:spPr>
            <a:xfrm>
              <a:off x="534997" y="3108321"/>
              <a:ext cx="1575298" cy="276999"/>
            </a:xfrm>
            <a:prstGeom prst="rect">
              <a:avLst/>
            </a:prstGeom>
            <a:noFill/>
          </p:spPr>
          <p:txBody>
            <a:bodyPr wrap="square" rtlCol="0">
              <a:spAutoFit/>
            </a:bodyPr>
            <a:lstStyle/>
            <a:p>
              <a:r>
                <a:rPr lang="en-US" sz="1200" dirty="0">
                  <a:solidFill>
                    <a:schemeClr val="bg1"/>
                  </a:solidFill>
                </a:rPr>
                <a:t>State machine</a:t>
              </a:r>
            </a:p>
          </p:txBody>
        </p:sp>
      </p:grpSp>
      <p:grpSp>
        <p:nvGrpSpPr>
          <p:cNvPr id="102" name="Group 101">
            <a:extLst>
              <a:ext uri="{FF2B5EF4-FFF2-40B4-BE49-F238E27FC236}">
                <a16:creationId xmlns:a16="http://schemas.microsoft.com/office/drawing/2014/main" id="{2EDEAE9A-A9BE-493A-A0DE-73A785251C19}"/>
              </a:ext>
            </a:extLst>
          </p:cNvPr>
          <p:cNvGrpSpPr/>
          <p:nvPr/>
        </p:nvGrpSpPr>
        <p:grpSpPr>
          <a:xfrm>
            <a:off x="6495448" y="3925503"/>
            <a:ext cx="5553777" cy="2291552"/>
            <a:chOff x="6495448" y="3925503"/>
            <a:chExt cx="5553777" cy="2291552"/>
          </a:xfrm>
        </p:grpSpPr>
        <p:grpSp>
          <p:nvGrpSpPr>
            <p:cNvPr id="57" name="Group 56">
              <a:extLst>
                <a:ext uri="{FF2B5EF4-FFF2-40B4-BE49-F238E27FC236}">
                  <a16:creationId xmlns:a16="http://schemas.microsoft.com/office/drawing/2014/main" id="{028D960D-1B75-46DF-AA13-C699C8BA7459}"/>
                </a:ext>
              </a:extLst>
            </p:cNvPr>
            <p:cNvGrpSpPr/>
            <p:nvPr/>
          </p:nvGrpSpPr>
          <p:grpSpPr>
            <a:xfrm>
              <a:off x="6495448" y="3925503"/>
              <a:ext cx="5553777" cy="2291552"/>
              <a:chOff x="6495448" y="3925503"/>
              <a:chExt cx="5553777" cy="2291552"/>
            </a:xfrm>
          </p:grpSpPr>
          <p:sp>
            <p:nvSpPr>
              <p:cNvPr id="7" name="Rectangle 6">
                <a:extLst>
                  <a:ext uri="{FF2B5EF4-FFF2-40B4-BE49-F238E27FC236}">
                    <a16:creationId xmlns:a16="http://schemas.microsoft.com/office/drawing/2014/main" id="{A76AF7DD-3864-445C-B4EB-E9AD9AE02E5C}"/>
                  </a:ext>
                </a:extLst>
              </p:cNvPr>
              <p:cNvSpPr/>
              <p:nvPr/>
            </p:nvSpPr>
            <p:spPr>
              <a:xfrm>
                <a:off x="6495448" y="3925503"/>
                <a:ext cx="5553777" cy="225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5A288D-D7EA-4C7E-BBCB-6D2ED6DD2621}"/>
                  </a:ext>
                </a:extLst>
              </p:cNvPr>
              <p:cNvSpPr txBox="1"/>
              <p:nvPr/>
            </p:nvSpPr>
            <p:spPr>
              <a:xfrm>
                <a:off x="6495448" y="5847723"/>
                <a:ext cx="2683276" cy="369332"/>
              </a:xfrm>
              <a:prstGeom prst="rect">
                <a:avLst/>
              </a:prstGeom>
              <a:noFill/>
            </p:spPr>
            <p:txBody>
              <a:bodyPr wrap="square" rtlCol="0">
                <a:spAutoFit/>
              </a:bodyPr>
              <a:lstStyle/>
              <a:p>
                <a:r>
                  <a:rPr lang="en-US" dirty="0"/>
                  <a:t>Server session host</a:t>
                </a:r>
              </a:p>
            </p:txBody>
          </p:sp>
          <p:cxnSp>
            <p:nvCxnSpPr>
              <p:cNvPr id="17" name="Straight Connector 16">
                <a:extLst>
                  <a:ext uri="{FF2B5EF4-FFF2-40B4-BE49-F238E27FC236}">
                    <a16:creationId xmlns:a16="http://schemas.microsoft.com/office/drawing/2014/main" id="{8B07165D-57EF-4E98-A0DE-B08DBC005CD5}"/>
                  </a:ext>
                </a:extLst>
              </p:cNvPr>
              <p:cNvCxnSpPr>
                <a:stCxn id="7" idx="1"/>
                <a:endCxn id="7" idx="3"/>
              </p:cNvCxnSpPr>
              <p:nvPr/>
            </p:nvCxnSpPr>
            <p:spPr>
              <a:xfrm>
                <a:off x="6495448" y="5051659"/>
                <a:ext cx="55537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D450AD33-8CAF-4C6C-8895-93F780EECDD3}"/>
                  </a:ext>
                </a:extLst>
              </p:cNvPr>
              <p:cNvSpPr/>
              <p:nvPr/>
            </p:nvSpPr>
            <p:spPr>
              <a:xfrm>
                <a:off x="8495330" y="4095403"/>
                <a:ext cx="1366787" cy="29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6280FE4-15B3-4743-82A6-BF4A49BDC8A3}"/>
                  </a:ext>
                </a:extLst>
              </p:cNvPr>
              <p:cNvSpPr/>
              <p:nvPr/>
            </p:nvSpPr>
            <p:spPr>
              <a:xfrm>
                <a:off x="6913061" y="4582775"/>
                <a:ext cx="924025" cy="298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8F64855-F886-4644-AF93-E88BC42BB069}"/>
                  </a:ext>
                </a:extLst>
              </p:cNvPr>
              <p:cNvSpPr/>
              <p:nvPr/>
            </p:nvSpPr>
            <p:spPr>
              <a:xfrm>
                <a:off x="8078720" y="4582775"/>
                <a:ext cx="924025" cy="298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41D7BD1-6378-48B7-AFF4-699623C87B6A}"/>
                  </a:ext>
                </a:extLst>
              </p:cNvPr>
              <p:cNvSpPr/>
              <p:nvPr/>
            </p:nvSpPr>
            <p:spPr>
              <a:xfrm>
                <a:off x="9244379" y="4583476"/>
                <a:ext cx="924025" cy="298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E96B4311-374F-434F-987A-B49CF6F75D35}"/>
                  </a:ext>
                </a:extLst>
              </p:cNvPr>
              <p:cNvSpPr/>
              <p:nvPr/>
            </p:nvSpPr>
            <p:spPr>
              <a:xfrm>
                <a:off x="10410038" y="4586644"/>
                <a:ext cx="924025" cy="298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BFA94F16-D062-4B6F-971D-89B302F52294}"/>
                  </a:ext>
                </a:extLst>
              </p:cNvPr>
              <p:cNvSpPr/>
              <p:nvPr/>
            </p:nvSpPr>
            <p:spPr>
              <a:xfrm>
                <a:off x="7662108" y="5171260"/>
                <a:ext cx="1366787" cy="29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DEC2AFE-7F02-4743-A2AA-54121927EE7D}"/>
                  </a:ext>
                </a:extLst>
              </p:cNvPr>
              <p:cNvSpPr/>
              <p:nvPr/>
            </p:nvSpPr>
            <p:spPr>
              <a:xfrm>
                <a:off x="7662107" y="5589531"/>
                <a:ext cx="1366787" cy="29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0528EE0-0AA6-42F9-BC36-6C13B724E724}"/>
                  </a:ext>
                </a:extLst>
              </p:cNvPr>
              <p:cNvSpPr/>
              <p:nvPr/>
            </p:nvSpPr>
            <p:spPr>
              <a:xfrm>
                <a:off x="9961777" y="5373757"/>
                <a:ext cx="1366787" cy="29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a:extLst>
                <a:ext uri="{FF2B5EF4-FFF2-40B4-BE49-F238E27FC236}">
                  <a16:creationId xmlns:a16="http://schemas.microsoft.com/office/drawing/2014/main" id="{A3673B8D-9B7B-4555-9EAF-65D8EC17EEE7}"/>
                </a:ext>
              </a:extLst>
            </p:cNvPr>
            <p:cNvSpPr txBox="1"/>
            <p:nvPr/>
          </p:nvSpPr>
          <p:spPr>
            <a:xfrm>
              <a:off x="8611643" y="4095402"/>
              <a:ext cx="1321384" cy="276999"/>
            </a:xfrm>
            <a:prstGeom prst="rect">
              <a:avLst/>
            </a:prstGeom>
            <a:noFill/>
          </p:spPr>
          <p:txBody>
            <a:bodyPr wrap="square" rtlCol="0">
              <a:spAutoFit/>
            </a:bodyPr>
            <a:lstStyle/>
            <a:p>
              <a:r>
                <a:rPr lang="en-US" sz="1200" dirty="0" err="1">
                  <a:solidFill>
                    <a:schemeClr val="bg1"/>
                  </a:solidFill>
                </a:rPr>
                <a:t>TransportMgr</a:t>
              </a:r>
              <a:endParaRPr lang="en-US" sz="1200" dirty="0">
                <a:solidFill>
                  <a:schemeClr val="bg1"/>
                </a:solidFill>
              </a:endParaRPr>
            </a:p>
          </p:txBody>
        </p:sp>
        <p:sp>
          <p:nvSpPr>
            <p:cNvPr id="95" name="TextBox 94">
              <a:extLst>
                <a:ext uri="{FF2B5EF4-FFF2-40B4-BE49-F238E27FC236}">
                  <a16:creationId xmlns:a16="http://schemas.microsoft.com/office/drawing/2014/main" id="{F69B7F9E-2C37-4865-B4F0-BAF20F9C379F}"/>
                </a:ext>
              </a:extLst>
            </p:cNvPr>
            <p:cNvSpPr txBox="1"/>
            <p:nvPr/>
          </p:nvSpPr>
          <p:spPr>
            <a:xfrm>
              <a:off x="6978716" y="4582775"/>
              <a:ext cx="858367" cy="276999"/>
            </a:xfrm>
            <a:prstGeom prst="rect">
              <a:avLst/>
            </a:prstGeom>
            <a:noFill/>
          </p:spPr>
          <p:txBody>
            <a:bodyPr wrap="square" rtlCol="0">
              <a:spAutoFit/>
            </a:bodyPr>
            <a:lstStyle/>
            <a:p>
              <a:r>
                <a:rPr lang="en-US" sz="1200" dirty="0">
                  <a:solidFill>
                    <a:schemeClr val="bg1"/>
                  </a:solidFill>
                </a:rPr>
                <a:t>Decode</a:t>
              </a:r>
            </a:p>
          </p:txBody>
        </p:sp>
        <p:sp>
          <p:nvSpPr>
            <p:cNvPr id="96" name="TextBox 95">
              <a:extLst>
                <a:ext uri="{FF2B5EF4-FFF2-40B4-BE49-F238E27FC236}">
                  <a16:creationId xmlns:a16="http://schemas.microsoft.com/office/drawing/2014/main" id="{457213B2-81D8-4605-9896-243648B4259C}"/>
                </a:ext>
              </a:extLst>
            </p:cNvPr>
            <p:cNvSpPr txBox="1"/>
            <p:nvPr/>
          </p:nvSpPr>
          <p:spPr>
            <a:xfrm>
              <a:off x="8227594" y="4582775"/>
              <a:ext cx="924024" cy="276999"/>
            </a:xfrm>
            <a:prstGeom prst="rect">
              <a:avLst/>
            </a:prstGeom>
            <a:noFill/>
          </p:spPr>
          <p:txBody>
            <a:bodyPr wrap="square" rtlCol="0">
              <a:spAutoFit/>
            </a:bodyPr>
            <a:lstStyle/>
            <a:p>
              <a:r>
                <a:rPr lang="en-US" sz="1200" dirty="0">
                  <a:solidFill>
                    <a:schemeClr val="bg1"/>
                  </a:solidFill>
                </a:rPr>
                <a:t>Invoke</a:t>
              </a:r>
            </a:p>
          </p:txBody>
        </p:sp>
        <p:sp>
          <p:nvSpPr>
            <p:cNvPr id="97" name="TextBox 96">
              <a:extLst>
                <a:ext uri="{FF2B5EF4-FFF2-40B4-BE49-F238E27FC236}">
                  <a16:creationId xmlns:a16="http://schemas.microsoft.com/office/drawing/2014/main" id="{90C28EB6-E1F6-4A34-A1AE-D0FF94F00DC7}"/>
                </a:ext>
              </a:extLst>
            </p:cNvPr>
            <p:cNvSpPr txBox="1"/>
            <p:nvPr/>
          </p:nvSpPr>
          <p:spPr>
            <a:xfrm>
              <a:off x="9201425" y="4592638"/>
              <a:ext cx="1009933" cy="276999"/>
            </a:xfrm>
            <a:prstGeom prst="rect">
              <a:avLst/>
            </a:prstGeom>
            <a:noFill/>
          </p:spPr>
          <p:txBody>
            <a:bodyPr wrap="square" rtlCol="0">
              <a:spAutoFit/>
            </a:bodyPr>
            <a:lstStyle/>
            <a:p>
              <a:r>
                <a:rPr lang="en-US" sz="1200" dirty="0">
                  <a:solidFill>
                    <a:schemeClr val="bg1"/>
                  </a:solidFill>
                </a:rPr>
                <a:t>Output data</a:t>
              </a:r>
            </a:p>
          </p:txBody>
        </p:sp>
        <p:sp>
          <p:nvSpPr>
            <p:cNvPr id="98" name="TextBox 97">
              <a:extLst>
                <a:ext uri="{FF2B5EF4-FFF2-40B4-BE49-F238E27FC236}">
                  <a16:creationId xmlns:a16="http://schemas.microsoft.com/office/drawing/2014/main" id="{EE0D405E-B881-48AC-A88F-3618C74F12C9}"/>
                </a:ext>
              </a:extLst>
            </p:cNvPr>
            <p:cNvSpPr txBox="1"/>
            <p:nvPr/>
          </p:nvSpPr>
          <p:spPr>
            <a:xfrm>
              <a:off x="10522132" y="4594025"/>
              <a:ext cx="930126" cy="276999"/>
            </a:xfrm>
            <a:prstGeom prst="rect">
              <a:avLst/>
            </a:prstGeom>
            <a:noFill/>
          </p:spPr>
          <p:txBody>
            <a:bodyPr wrap="square" rtlCol="0">
              <a:spAutoFit/>
            </a:bodyPr>
            <a:lstStyle/>
            <a:p>
              <a:r>
                <a:rPr lang="en-US" sz="1200" dirty="0">
                  <a:solidFill>
                    <a:schemeClr val="bg1"/>
                  </a:solidFill>
                </a:rPr>
                <a:t>Serialize</a:t>
              </a:r>
            </a:p>
          </p:txBody>
        </p:sp>
        <p:sp>
          <p:nvSpPr>
            <p:cNvPr id="99" name="TextBox 98">
              <a:extLst>
                <a:ext uri="{FF2B5EF4-FFF2-40B4-BE49-F238E27FC236}">
                  <a16:creationId xmlns:a16="http://schemas.microsoft.com/office/drawing/2014/main" id="{0D13FD34-39DB-4E50-B7D1-53DAC1249351}"/>
                </a:ext>
              </a:extLst>
            </p:cNvPr>
            <p:cNvSpPr txBox="1"/>
            <p:nvPr/>
          </p:nvSpPr>
          <p:spPr>
            <a:xfrm>
              <a:off x="10126709" y="5373756"/>
              <a:ext cx="1206400" cy="276999"/>
            </a:xfrm>
            <a:prstGeom prst="rect">
              <a:avLst/>
            </a:prstGeom>
            <a:noFill/>
          </p:spPr>
          <p:txBody>
            <a:bodyPr wrap="square" rtlCol="0">
              <a:spAutoFit/>
            </a:bodyPr>
            <a:lstStyle/>
            <a:p>
              <a:r>
                <a:rPr lang="en-US" sz="1200" dirty="0" err="1">
                  <a:solidFill>
                    <a:schemeClr val="bg1"/>
                  </a:solidFill>
                </a:rPr>
                <a:t>TransportMgr</a:t>
              </a:r>
              <a:endParaRPr lang="en-US" sz="1200" dirty="0">
                <a:solidFill>
                  <a:schemeClr val="bg1"/>
                </a:solidFill>
              </a:endParaRPr>
            </a:p>
          </p:txBody>
        </p:sp>
        <p:sp>
          <p:nvSpPr>
            <p:cNvPr id="100" name="TextBox 99">
              <a:extLst>
                <a:ext uri="{FF2B5EF4-FFF2-40B4-BE49-F238E27FC236}">
                  <a16:creationId xmlns:a16="http://schemas.microsoft.com/office/drawing/2014/main" id="{48A4D801-B7A3-44FF-927B-7D9E87F9154B}"/>
                </a:ext>
              </a:extLst>
            </p:cNvPr>
            <p:cNvSpPr txBox="1"/>
            <p:nvPr/>
          </p:nvSpPr>
          <p:spPr>
            <a:xfrm>
              <a:off x="7703255" y="5180339"/>
              <a:ext cx="1362243" cy="276999"/>
            </a:xfrm>
            <a:prstGeom prst="rect">
              <a:avLst/>
            </a:prstGeom>
            <a:noFill/>
          </p:spPr>
          <p:txBody>
            <a:bodyPr wrap="square" rtlCol="0">
              <a:spAutoFit/>
            </a:bodyPr>
            <a:lstStyle/>
            <a:p>
              <a:r>
                <a:rPr lang="en-US" sz="1200" dirty="0">
                  <a:solidFill>
                    <a:schemeClr val="bg1"/>
                  </a:solidFill>
                </a:rPr>
                <a:t>Local </a:t>
              </a:r>
              <a:r>
                <a:rPr lang="en-US" sz="1200" dirty="0" err="1">
                  <a:solidFill>
                    <a:schemeClr val="bg1"/>
                  </a:solidFill>
                </a:rPr>
                <a:t>Runspace</a:t>
              </a:r>
              <a:endParaRPr lang="en-US" sz="1200" dirty="0">
                <a:solidFill>
                  <a:schemeClr val="bg1"/>
                </a:solidFill>
              </a:endParaRPr>
            </a:p>
          </p:txBody>
        </p:sp>
        <p:sp>
          <p:nvSpPr>
            <p:cNvPr id="101" name="TextBox 100">
              <a:extLst>
                <a:ext uri="{FF2B5EF4-FFF2-40B4-BE49-F238E27FC236}">
                  <a16:creationId xmlns:a16="http://schemas.microsoft.com/office/drawing/2014/main" id="{04BAAE51-9F24-466D-B94A-693E2EC927E3}"/>
                </a:ext>
              </a:extLst>
            </p:cNvPr>
            <p:cNvSpPr txBox="1"/>
            <p:nvPr/>
          </p:nvSpPr>
          <p:spPr>
            <a:xfrm>
              <a:off x="7716330" y="5611929"/>
              <a:ext cx="1299490" cy="276999"/>
            </a:xfrm>
            <a:prstGeom prst="rect">
              <a:avLst/>
            </a:prstGeom>
            <a:noFill/>
          </p:spPr>
          <p:txBody>
            <a:bodyPr wrap="square" rtlCol="0">
              <a:spAutoFit/>
            </a:bodyPr>
            <a:lstStyle/>
            <a:p>
              <a:r>
                <a:rPr lang="en-US" sz="1200" dirty="0">
                  <a:solidFill>
                    <a:schemeClr val="bg1"/>
                  </a:solidFill>
                </a:rPr>
                <a:t>State machine</a:t>
              </a:r>
            </a:p>
          </p:txBody>
        </p:sp>
      </p:grpSp>
      <p:cxnSp>
        <p:nvCxnSpPr>
          <p:cNvPr id="104" name="Straight Connector 103">
            <a:extLst>
              <a:ext uri="{FF2B5EF4-FFF2-40B4-BE49-F238E27FC236}">
                <a16:creationId xmlns:a16="http://schemas.microsoft.com/office/drawing/2014/main" id="{438F76B4-75C1-49E6-9B0C-1ED9539E2BC6}"/>
              </a:ext>
            </a:extLst>
          </p:cNvPr>
          <p:cNvCxnSpPr>
            <a:cxnSpLocks/>
            <a:stCxn id="49" idx="1"/>
          </p:cNvCxnSpPr>
          <p:nvPr/>
        </p:nvCxnSpPr>
        <p:spPr>
          <a:xfrm flipH="1">
            <a:off x="7407899" y="4244739"/>
            <a:ext cx="10874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E67AF5C-92E3-425A-B5E9-4D012F81154C}"/>
              </a:ext>
            </a:extLst>
          </p:cNvPr>
          <p:cNvCxnSpPr>
            <a:cxnSpLocks/>
            <a:endCxn id="95" idx="0"/>
          </p:cNvCxnSpPr>
          <p:nvPr/>
        </p:nvCxnSpPr>
        <p:spPr>
          <a:xfrm>
            <a:off x="7407899" y="4244738"/>
            <a:ext cx="1" cy="33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83556E-C3FC-422D-82B4-41776EA2B90B}"/>
              </a:ext>
            </a:extLst>
          </p:cNvPr>
          <p:cNvCxnSpPr>
            <a:cxnSpLocks/>
            <a:endCxn id="51" idx="1"/>
          </p:cNvCxnSpPr>
          <p:nvPr/>
        </p:nvCxnSpPr>
        <p:spPr>
          <a:xfrm>
            <a:off x="7837081" y="4732109"/>
            <a:ext cx="241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83C9E8C0-80E5-44D8-B406-8FFC66756DBC}"/>
              </a:ext>
            </a:extLst>
          </p:cNvPr>
          <p:cNvCxnSpPr>
            <a:cxnSpLocks/>
          </p:cNvCxnSpPr>
          <p:nvPr/>
        </p:nvCxnSpPr>
        <p:spPr>
          <a:xfrm>
            <a:off x="9002740" y="4731137"/>
            <a:ext cx="241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FB3C8A3-E48E-40EB-833B-FA3DBE61381A}"/>
              </a:ext>
            </a:extLst>
          </p:cNvPr>
          <p:cNvCxnSpPr>
            <a:cxnSpLocks/>
          </p:cNvCxnSpPr>
          <p:nvPr/>
        </p:nvCxnSpPr>
        <p:spPr>
          <a:xfrm>
            <a:off x="10168399" y="4736270"/>
            <a:ext cx="241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3C24167-1328-4621-A874-288F1E6FC9A4}"/>
              </a:ext>
            </a:extLst>
          </p:cNvPr>
          <p:cNvCxnSpPr/>
          <p:nvPr/>
        </p:nvCxnSpPr>
        <p:spPr>
          <a:xfrm flipV="1">
            <a:off x="10872050" y="4244738"/>
            <a:ext cx="0" cy="34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BDA61E7-3931-4DBE-A5FE-79BB402BB59E}"/>
              </a:ext>
            </a:extLst>
          </p:cNvPr>
          <p:cNvCxnSpPr>
            <a:cxnSpLocks/>
          </p:cNvCxnSpPr>
          <p:nvPr/>
        </p:nvCxnSpPr>
        <p:spPr>
          <a:xfrm flipH="1">
            <a:off x="9862117" y="4244738"/>
            <a:ext cx="1009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6048A5E-8BE7-4B5B-9E5B-8B4E9942603E}"/>
              </a:ext>
            </a:extLst>
          </p:cNvPr>
          <p:cNvCxnSpPr>
            <a:stCxn id="49" idx="0"/>
          </p:cNvCxnSpPr>
          <p:nvPr/>
        </p:nvCxnSpPr>
        <p:spPr>
          <a:xfrm flipH="1" flipV="1">
            <a:off x="9178723" y="2932497"/>
            <a:ext cx="1" cy="11629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529CB5-C044-425C-A022-2038783A5850}"/>
              </a:ext>
            </a:extLst>
          </p:cNvPr>
          <p:cNvCxnSpPr/>
          <p:nvPr/>
        </p:nvCxnSpPr>
        <p:spPr>
          <a:xfrm flipV="1">
            <a:off x="11482939" y="2932497"/>
            <a:ext cx="0" cy="2590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F75E175-5847-4E80-BC26-F6AED001B6D6}"/>
              </a:ext>
            </a:extLst>
          </p:cNvPr>
          <p:cNvCxnSpPr>
            <a:cxnSpLocks/>
          </p:cNvCxnSpPr>
          <p:nvPr/>
        </p:nvCxnSpPr>
        <p:spPr>
          <a:xfrm flipH="1">
            <a:off x="11333109" y="5521880"/>
            <a:ext cx="1498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4A802407-C5D1-419C-B218-0EE68DBD60AB}"/>
              </a:ext>
            </a:extLst>
          </p:cNvPr>
          <p:cNvCxnSpPr>
            <a:cxnSpLocks/>
          </p:cNvCxnSpPr>
          <p:nvPr/>
        </p:nvCxnSpPr>
        <p:spPr>
          <a:xfrm>
            <a:off x="9050174" y="5318839"/>
            <a:ext cx="886343" cy="1384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AE5F247C-B900-4E41-B493-C31FA4218F7B}"/>
              </a:ext>
            </a:extLst>
          </p:cNvPr>
          <p:cNvCxnSpPr/>
          <p:nvPr/>
        </p:nvCxnSpPr>
        <p:spPr>
          <a:xfrm flipV="1">
            <a:off x="9028894" y="5589020"/>
            <a:ext cx="904133" cy="14984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796D5B10-DA0D-4DA0-9440-093B8EF0C303}"/>
              </a:ext>
            </a:extLst>
          </p:cNvPr>
          <p:cNvGrpSpPr/>
          <p:nvPr/>
        </p:nvGrpSpPr>
        <p:grpSpPr>
          <a:xfrm>
            <a:off x="3013276" y="3935074"/>
            <a:ext cx="8043736" cy="736565"/>
            <a:chOff x="3013276" y="3935074"/>
            <a:chExt cx="8043736" cy="736565"/>
          </a:xfrm>
        </p:grpSpPr>
        <p:sp>
          <p:nvSpPr>
            <p:cNvPr id="154" name="Callout: Line 153">
              <a:extLst>
                <a:ext uri="{FF2B5EF4-FFF2-40B4-BE49-F238E27FC236}">
                  <a16:creationId xmlns:a16="http://schemas.microsoft.com/office/drawing/2014/main" id="{801A1C90-8EF8-4C03-8C49-6F04FC1E1915}"/>
                </a:ext>
              </a:extLst>
            </p:cNvPr>
            <p:cNvSpPr/>
            <p:nvPr/>
          </p:nvSpPr>
          <p:spPr>
            <a:xfrm>
              <a:off x="3013276" y="3935074"/>
              <a:ext cx="8040100" cy="736565"/>
            </a:xfrm>
            <a:prstGeom prst="borderCallout1">
              <a:avLst>
                <a:gd name="adj1" fmla="val 30388"/>
                <a:gd name="adj2" fmla="val -4465"/>
                <a:gd name="adj3" fmla="val -265104"/>
                <a:gd name="adj4" fmla="val -982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6767D0D7-3F75-4197-A84C-426EA105BEBA}"/>
                </a:ext>
              </a:extLst>
            </p:cNvPr>
            <p:cNvSpPr txBox="1"/>
            <p:nvPr/>
          </p:nvSpPr>
          <p:spPr>
            <a:xfrm>
              <a:off x="3016909" y="4111343"/>
              <a:ext cx="8040103" cy="307777"/>
            </a:xfrm>
            <a:prstGeom prst="rect">
              <a:avLst/>
            </a:prstGeom>
            <a:noFill/>
          </p:spPr>
          <p:txBody>
            <a:bodyPr wrap="square" rtlCol="0">
              <a:spAutoFit/>
            </a:bodyPr>
            <a:lstStyle/>
            <a:p>
              <a:r>
                <a:rPr lang="en-US" sz="1400" dirty="0">
                  <a:latin typeface="Lucida Console" panose="020B0609040504020204" pitchFamily="49" charset="0"/>
                </a:rPr>
                <a:t>PS &gt; Invoke-Command –</a:t>
              </a:r>
              <a:r>
                <a:rPr lang="en-US" sz="1400" dirty="0" err="1">
                  <a:latin typeface="Lucida Console" panose="020B0609040504020204" pitchFamily="49" charset="0"/>
                </a:rPr>
                <a:t>HostName</a:t>
              </a:r>
              <a:r>
                <a:rPr lang="en-US" sz="1400" dirty="0">
                  <a:latin typeface="Lucida Console" panose="020B0609040504020204" pitchFamily="49" charset="0"/>
                </a:rPr>
                <a:t> &lt;</a:t>
              </a:r>
              <a:r>
                <a:rPr lang="en-US" sz="1400" dirty="0" err="1">
                  <a:latin typeface="Lucida Console" panose="020B0609040504020204" pitchFamily="49" charset="0"/>
                </a:rPr>
                <a:t>targetComputer</a:t>
              </a:r>
              <a:r>
                <a:rPr lang="en-US" sz="1400" dirty="0">
                  <a:latin typeface="Lucida Console" panose="020B0609040504020204" pitchFamily="49" charset="0"/>
                </a:rPr>
                <a:t>&gt; -</a:t>
              </a:r>
              <a:r>
                <a:rPr lang="en-US" sz="1400" dirty="0" err="1">
                  <a:latin typeface="Lucida Console" panose="020B0609040504020204" pitchFamily="49" charset="0"/>
                </a:rPr>
                <a:t>ScriptBlock</a:t>
              </a:r>
              <a:r>
                <a:rPr lang="en-US" sz="1400" dirty="0">
                  <a:latin typeface="Lucida Console" panose="020B0609040504020204" pitchFamily="49" charset="0"/>
                </a:rPr>
                <a:t> { “Hello!” }</a:t>
              </a:r>
            </a:p>
          </p:txBody>
        </p:sp>
      </p:grpSp>
      <p:cxnSp>
        <p:nvCxnSpPr>
          <p:cNvPr id="40" name="Connector: Elbow 39">
            <a:extLst>
              <a:ext uri="{FF2B5EF4-FFF2-40B4-BE49-F238E27FC236}">
                <a16:creationId xmlns:a16="http://schemas.microsoft.com/office/drawing/2014/main" id="{84F18499-D56F-42A0-88A0-8CD2CDC95D0B}"/>
              </a:ext>
            </a:extLst>
          </p:cNvPr>
          <p:cNvCxnSpPr/>
          <p:nvPr/>
        </p:nvCxnSpPr>
        <p:spPr>
          <a:xfrm>
            <a:off x="5302115" y="1990899"/>
            <a:ext cx="1676601" cy="20366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166A56-D7C7-4B2C-8DFE-A565F094D337}"/>
              </a:ext>
            </a:extLst>
          </p:cNvPr>
          <p:cNvCxnSpPr>
            <a:stCxn id="26" idx="3"/>
          </p:cNvCxnSpPr>
          <p:nvPr/>
        </p:nvCxnSpPr>
        <p:spPr>
          <a:xfrm flipV="1">
            <a:off x="5302116" y="2563892"/>
            <a:ext cx="1676600" cy="4223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Callout: Bent Line 162">
            <a:extLst>
              <a:ext uri="{FF2B5EF4-FFF2-40B4-BE49-F238E27FC236}">
                <a16:creationId xmlns:a16="http://schemas.microsoft.com/office/drawing/2014/main" id="{1F252621-B9BE-4DB5-9E92-6BE902448B41}"/>
              </a:ext>
            </a:extLst>
          </p:cNvPr>
          <p:cNvSpPr/>
          <p:nvPr/>
        </p:nvSpPr>
        <p:spPr>
          <a:xfrm>
            <a:off x="2228080" y="3777503"/>
            <a:ext cx="9337875" cy="2663753"/>
          </a:xfrm>
          <a:prstGeom prst="borderCallout2">
            <a:avLst>
              <a:gd name="adj1" fmla="val -5565"/>
              <a:gd name="adj2" fmla="val 31245"/>
              <a:gd name="adj3" fmla="val -27020"/>
              <a:gd name="adj4" fmla="val 33621"/>
              <a:gd name="adj5" fmla="val -53774"/>
              <a:gd name="adj6" fmla="val 4401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Message packet:</a:t>
            </a:r>
          </a:p>
          <a:p>
            <a:r>
              <a:rPr lang="en-US" sz="1400" dirty="0" err="1">
                <a:solidFill>
                  <a:schemeClr val="tx1"/>
                </a:solidFill>
              </a:rPr>
              <a:t>DataType</a:t>
            </a:r>
            <a:r>
              <a:rPr lang="en-US" sz="1400" dirty="0">
                <a:solidFill>
                  <a:schemeClr val="tx1"/>
                </a:solidFill>
              </a:rPr>
              <a:t> (PSRP Message):         </a:t>
            </a:r>
            <a:r>
              <a:rPr lang="en-US" sz="1400" dirty="0" err="1">
                <a:solidFill>
                  <a:schemeClr val="tx1"/>
                </a:solidFill>
              </a:rPr>
              <a:t>SessionCapability</a:t>
            </a:r>
            <a:r>
              <a:rPr lang="en-US" sz="1400" dirty="0">
                <a:solidFill>
                  <a:schemeClr val="tx1"/>
                </a:solidFill>
              </a:rPr>
              <a:t>, </a:t>
            </a:r>
            <a:r>
              <a:rPr lang="en-US" sz="1400" dirty="0" err="1">
                <a:solidFill>
                  <a:schemeClr val="tx1"/>
                </a:solidFill>
              </a:rPr>
              <a:t>CreateRunspacePool</a:t>
            </a:r>
            <a:r>
              <a:rPr lang="en-US" sz="1400" dirty="0">
                <a:solidFill>
                  <a:schemeClr val="tx1"/>
                </a:solidFill>
              </a:rPr>
              <a:t>, </a:t>
            </a:r>
            <a:r>
              <a:rPr lang="en-US" sz="1400" dirty="0" err="1">
                <a:solidFill>
                  <a:schemeClr val="tx1"/>
                </a:solidFill>
              </a:rPr>
              <a:t>CreatePowerShell</a:t>
            </a:r>
            <a:r>
              <a:rPr lang="en-US" sz="1400" dirty="0">
                <a:solidFill>
                  <a:schemeClr val="tx1"/>
                </a:solidFill>
              </a:rPr>
              <a:t>, </a:t>
            </a:r>
            <a:r>
              <a:rPr lang="en-US" sz="1400" dirty="0" err="1">
                <a:solidFill>
                  <a:schemeClr val="tx1"/>
                </a:solidFill>
              </a:rPr>
              <a:t>PowerShellInput</a:t>
            </a:r>
            <a:r>
              <a:rPr lang="en-US" sz="1400" dirty="0">
                <a:solidFill>
                  <a:schemeClr val="tx1"/>
                </a:solidFill>
              </a:rPr>
              <a:t>, 					                                  </a:t>
            </a:r>
            <a:r>
              <a:rPr lang="en-US" sz="1400" dirty="0" err="1">
                <a:solidFill>
                  <a:schemeClr val="tx1"/>
                </a:solidFill>
              </a:rPr>
              <a:t>PowerShellOutput</a:t>
            </a:r>
            <a:r>
              <a:rPr lang="en-US" sz="1400" dirty="0">
                <a:solidFill>
                  <a:schemeClr val="tx1"/>
                </a:solidFill>
              </a:rPr>
              <a:t>, </a:t>
            </a:r>
            <a:r>
              <a:rPr lang="en-US" sz="1400" dirty="0" err="1">
                <a:solidFill>
                  <a:schemeClr val="tx1"/>
                </a:solidFill>
              </a:rPr>
              <a:t>PowerShellErrorRecord</a:t>
            </a:r>
            <a:r>
              <a:rPr lang="en-US" sz="1400" dirty="0">
                <a:solidFill>
                  <a:schemeClr val="tx1"/>
                </a:solidFill>
              </a:rPr>
              <a:t>, …</a:t>
            </a:r>
          </a:p>
          <a:p>
            <a:r>
              <a:rPr lang="en-US" sz="1400" dirty="0">
                <a:solidFill>
                  <a:schemeClr val="tx1"/>
                </a:solidFill>
              </a:rPr>
              <a:t>Destination:			           Client, Server</a:t>
            </a:r>
          </a:p>
          <a:p>
            <a:r>
              <a:rPr lang="en-US" sz="1400" dirty="0" err="1">
                <a:solidFill>
                  <a:schemeClr val="tx1"/>
                </a:solidFill>
              </a:rPr>
              <a:t>PowerShellId</a:t>
            </a:r>
            <a:r>
              <a:rPr lang="en-US" sz="1400" dirty="0">
                <a:solidFill>
                  <a:schemeClr val="tx1"/>
                </a:solidFill>
              </a:rPr>
              <a:t>:			c741dc03-00c5-476b-9deb-0ac6cde467a4</a:t>
            </a:r>
          </a:p>
          <a:p>
            <a:r>
              <a:rPr lang="en-US" sz="1400" dirty="0" err="1">
                <a:solidFill>
                  <a:schemeClr val="tx1"/>
                </a:solidFill>
              </a:rPr>
              <a:t>RunspacePoolId</a:t>
            </a:r>
            <a:r>
              <a:rPr lang="en-US" sz="1400" dirty="0">
                <a:solidFill>
                  <a:schemeClr val="tx1"/>
                </a:solidFill>
              </a:rPr>
              <a:t>:		           1effb23d-6850-4e13-9d14-12f406710f9d</a:t>
            </a:r>
          </a:p>
          <a:p>
            <a:r>
              <a:rPr lang="en-US" sz="1400" dirty="0" err="1">
                <a:solidFill>
                  <a:schemeClr val="tx1"/>
                </a:solidFill>
              </a:rPr>
              <a:t>TargetInterface</a:t>
            </a:r>
            <a:r>
              <a:rPr lang="en-US" sz="1400" dirty="0">
                <a:solidFill>
                  <a:schemeClr val="tx1"/>
                </a:solidFill>
              </a:rPr>
              <a:t>:		           Session, </a:t>
            </a:r>
            <a:r>
              <a:rPr lang="en-US" sz="1400" dirty="0" err="1">
                <a:solidFill>
                  <a:schemeClr val="tx1"/>
                </a:solidFill>
              </a:rPr>
              <a:t>RunspacePool</a:t>
            </a:r>
            <a:r>
              <a:rPr lang="en-US" sz="1400" dirty="0">
                <a:solidFill>
                  <a:schemeClr val="tx1"/>
                </a:solidFill>
              </a:rPr>
              <a:t>, PowerShell</a:t>
            </a:r>
          </a:p>
          <a:p>
            <a:endParaRPr lang="en-US" sz="1400" dirty="0">
              <a:solidFill>
                <a:schemeClr val="tx1"/>
              </a:solidFill>
            </a:endParaRPr>
          </a:p>
          <a:p>
            <a:r>
              <a:rPr lang="en-US" sz="1400" dirty="0">
                <a:solidFill>
                  <a:schemeClr val="tx1"/>
                </a:solidFill>
              </a:rPr>
              <a:t>&lt;?xml version="1.0"?&gt;</a:t>
            </a:r>
          </a:p>
          <a:p>
            <a:r>
              <a:rPr lang="en-US" sz="1400" dirty="0">
                <a:solidFill>
                  <a:schemeClr val="tx1"/>
                </a:solidFill>
              </a:rPr>
              <a:t>&lt;Data </a:t>
            </a:r>
            <a:r>
              <a:rPr lang="en-US" sz="1400" dirty="0" err="1">
                <a:solidFill>
                  <a:schemeClr val="tx1"/>
                </a:solidFill>
              </a:rPr>
              <a:t>PSGuid</a:t>
            </a:r>
            <a:r>
              <a:rPr lang="en-US" sz="1400" dirty="0">
                <a:solidFill>
                  <a:schemeClr val="tx1"/>
                </a:solidFill>
              </a:rPr>
              <a:t>="00000000-0000-0000-0000-000000000000" Stream="Default"&gt;AAAAAAAAAF...&lt;/data&gt;</a:t>
            </a:r>
          </a:p>
          <a:p>
            <a:r>
              <a:rPr lang="en-US" sz="1400" dirty="0">
                <a:solidFill>
                  <a:schemeClr val="tx1"/>
                </a:solidFill>
              </a:rPr>
              <a:t>Data:				@{</a:t>
            </a:r>
            <a:r>
              <a:rPr lang="en-US" sz="1400" dirty="0" err="1">
                <a:solidFill>
                  <a:schemeClr val="tx1"/>
                </a:solidFill>
              </a:rPr>
              <a:t>protocolversion</a:t>
            </a:r>
            <a:r>
              <a:rPr lang="en-US" sz="1400" dirty="0">
                <a:solidFill>
                  <a:schemeClr val="tx1"/>
                </a:solidFill>
              </a:rPr>
              <a:t>=2.3; …}</a:t>
            </a:r>
          </a:p>
        </p:txBody>
      </p:sp>
      <p:grpSp>
        <p:nvGrpSpPr>
          <p:cNvPr id="166" name="Group 165">
            <a:extLst>
              <a:ext uri="{FF2B5EF4-FFF2-40B4-BE49-F238E27FC236}">
                <a16:creationId xmlns:a16="http://schemas.microsoft.com/office/drawing/2014/main" id="{5F17625B-4381-4166-BD2B-9B8B62AB094C}"/>
              </a:ext>
            </a:extLst>
          </p:cNvPr>
          <p:cNvGrpSpPr/>
          <p:nvPr/>
        </p:nvGrpSpPr>
        <p:grpSpPr>
          <a:xfrm>
            <a:off x="547239" y="1453646"/>
            <a:ext cx="5377302" cy="2015717"/>
            <a:chOff x="547239" y="1453646"/>
            <a:chExt cx="5377302" cy="2015717"/>
          </a:xfrm>
        </p:grpSpPr>
        <p:sp>
          <p:nvSpPr>
            <p:cNvPr id="164" name="Callout: Bent Line 163">
              <a:extLst>
                <a:ext uri="{FF2B5EF4-FFF2-40B4-BE49-F238E27FC236}">
                  <a16:creationId xmlns:a16="http://schemas.microsoft.com/office/drawing/2014/main" id="{37D4B0BB-584D-4914-A312-7E00BADA3EE8}"/>
                </a:ext>
              </a:extLst>
            </p:cNvPr>
            <p:cNvSpPr/>
            <p:nvPr/>
          </p:nvSpPr>
          <p:spPr>
            <a:xfrm>
              <a:off x="547239" y="1453646"/>
              <a:ext cx="5377302" cy="2015717"/>
            </a:xfrm>
            <a:prstGeom prst="borderCallout2">
              <a:avLst>
                <a:gd name="adj1" fmla="val 104279"/>
                <a:gd name="adj2" fmla="val 46047"/>
                <a:gd name="adj3" fmla="val 129324"/>
                <a:gd name="adj4" fmla="val 66409"/>
                <a:gd name="adj5" fmla="val 204645"/>
                <a:gd name="adj6" fmla="val 12922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165" name="TextBox 164">
              <a:extLst>
                <a:ext uri="{FF2B5EF4-FFF2-40B4-BE49-F238E27FC236}">
                  <a16:creationId xmlns:a16="http://schemas.microsoft.com/office/drawing/2014/main" id="{9D2A19FC-6E7C-4C06-B37B-63F2E7E66EB3}"/>
                </a:ext>
              </a:extLst>
            </p:cNvPr>
            <p:cNvSpPr txBox="1"/>
            <p:nvPr/>
          </p:nvSpPr>
          <p:spPr>
            <a:xfrm>
              <a:off x="626045" y="1619668"/>
              <a:ext cx="521649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PowerShell host created</a:t>
              </a:r>
            </a:p>
            <a:p>
              <a:pPr marL="285750" indent="-285750">
                <a:buFont typeface="Arial" panose="020B0604020202020204" pitchFamily="34" charset="0"/>
                <a:buChar char="•"/>
              </a:pPr>
              <a:r>
                <a:rPr lang="en-US" sz="1600" dirty="0"/>
                <a:t>PowerShell is run in ‘server’ mode</a:t>
              </a:r>
            </a:p>
            <a:p>
              <a:pPr marL="285750" indent="-285750">
                <a:buFont typeface="Arial" panose="020B0604020202020204" pitchFamily="34" charset="0"/>
                <a:buChar char="•"/>
              </a:pPr>
              <a:r>
                <a:rPr lang="en-US" sz="1600" dirty="0"/>
                <a:t>PowerShell session configured</a:t>
              </a:r>
            </a:p>
            <a:p>
              <a:pPr marL="285750" indent="-285750">
                <a:buFont typeface="Arial" panose="020B0604020202020204" pitchFamily="34" charset="0"/>
                <a:buChar char="•"/>
              </a:pPr>
              <a:r>
                <a:rPr lang="en-US" sz="1600" dirty="0" err="1"/>
                <a:t>Runspace</a:t>
              </a:r>
              <a:r>
                <a:rPr lang="en-US" sz="1600" dirty="0"/>
                <a:t> driver</a:t>
              </a:r>
            </a:p>
            <a:p>
              <a:pPr marL="285750" indent="-285750">
                <a:buFont typeface="Arial" panose="020B0604020202020204" pitchFamily="34" charset="0"/>
                <a:buChar char="•"/>
              </a:pPr>
              <a:r>
                <a:rPr lang="en-US" sz="1600" dirty="0"/>
                <a:t>Wait for commands from client</a:t>
              </a:r>
            </a:p>
          </p:txBody>
        </p:sp>
      </p:grpSp>
      <p:grpSp>
        <p:nvGrpSpPr>
          <p:cNvPr id="169" name="Group 168">
            <a:extLst>
              <a:ext uri="{FF2B5EF4-FFF2-40B4-BE49-F238E27FC236}">
                <a16:creationId xmlns:a16="http://schemas.microsoft.com/office/drawing/2014/main" id="{89C60179-CC27-4A68-9549-764806AA4059}"/>
              </a:ext>
            </a:extLst>
          </p:cNvPr>
          <p:cNvGrpSpPr/>
          <p:nvPr/>
        </p:nvGrpSpPr>
        <p:grpSpPr>
          <a:xfrm>
            <a:off x="6762750" y="3551722"/>
            <a:ext cx="5090516" cy="1765906"/>
            <a:chOff x="6762750" y="3551722"/>
            <a:chExt cx="5090516" cy="1765906"/>
          </a:xfrm>
        </p:grpSpPr>
        <p:sp>
          <p:nvSpPr>
            <p:cNvPr id="167" name="Callout: Bent Line 166">
              <a:extLst>
                <a:ext uri="{FF2B5EF4-FFF2-40B4-BE49-F238E27FC236}">
                  <a16:creationId xmlns:a16="http://schemas.microsoft.com/office/drawing/2014/main" id="{227C2ED8-85AC-466C-B513-B2CF604B32DD}"/>
                </a:ext>
              </a:extLst>
            </p:cNvPr>
            <p:cNvSpPr/>
            <p:nvPr/>
          </p:nvSpPr>
          <p:spPr>
            <a:xfrm>
              <a:off x="6762750" y="3551722"/>
              <a:ext cx="5090516" cy="1765906"/>
            </a:xfrm>
            <a:prstGeom prst="borderCallout2">
              <a:avLst>
                <a:gd name="adj1" fmla="val 18210"/>
                <a:gd name="adj2" fmla="val -4029"/>
                <a:gd name="adj3" fmla="val 18750"/>
                <a:gd name="adj4" fmla="val -16667"/>
                <a:gd name="adj5" fmla="val -95277"/>
                <a:gd name="adj6" fmla="val -762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168" name="TextBox 167">
              <a:extLst>
                <a:ext uri="{FF2B5EF4-FFF2-40B4-BE49-F238E27FC236}">
                  <a16:creationId xmlns:a16="http://schemas.microsoft.com/office/drawing/2014/main" id="{53A35ABB-7866-4F1B-9419-BC4226736CDA}"/>
                </a:ext>
              </a:extLst>
            </p:cNvPr>
            <p:cNvSpPr txBox="1"/>
            <p:nvPr/>
          </p:nvSpPr>
          <p:spPr>
            <a:xfrm>
              <a:off x="6762751" y="3674549"/>
              <a:ext cx="50291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Command, “Hello! | Out-Default” wrapped in PowerShell object</a:t>
              </a:r>
            </a:p>
            <a:p>
              <a:pPr marL="285750" indent="-285750">
                <a:buFont typeface="Arial" panose="020B0604020202020204" pitchFamily="34" charset="0"/>
                <a:buChar char="•"/>
              </a:pPr>
              <a:r>
                <a:rPr lang="en-US" dirty="0"/>
                <a:t>Encoded into </a:t>
              </a:r>
              <a:r>
                <a:rPr lang="en-US" dirty="0" err="1"/>
                <a:t>PSCustomObject</a:t>
              </a:r>
              <a:r>
                <a:rPr lang="en-US" dirty="0"/>
                <a:t> (property bag)</a:t>
              </a:r>
            </a:p>
            <a:p>
              <a:pPr marL="285750" indent="-285750">
                <a:buFont typeface="Arial" panose="020B0604020202020204" pitchFamily="34" charset="0"/>
                <a:buChar char="•"/>
              </a:pPr>
              <a:r>
                <a:rPr lang="en-US" dirty="0"/>
                <a:t>Serialized and sent to target session</a:t>
              </a:r>
            </a:p>
          </p:txBody>
        </p:sp>
      </p:grpSp>
      <p:grpSp>
        <p:nvGrpSpPr>
          <p:cNvPr id="172" name="Group 171">
            <a:extLst>
              <a:ext uri="{FF2B5EF4-FFF2-40B4-BE49-F238E27FC236}">
                <a16:creationId xmlns:a16="http://schemas.microsoft.com/office/drawing/2014/main" id="{A2FBE84A-4155-4922-BD92-86F685A9D15D}"/>
              </a:ext>
            </a:extLst>
          </p:cNvPr>
          <p:cNvGrpSpPr/>
          <p:nvPr/>
        </p:nvGrpSpPr>
        <p:grpSpPr>
          <a:xfrm>
            <a:off x="1069658" y="1379733"/>
            <a:ext cx="9330183" cy="1933730"/>
            <a:chOff x="528825" y="1352817"/>
            <a:chExt cx="9330183" cy="1933730"/>
          </a:xfrm>
        </p:grpSpPr>
        <p:sp>
          <p:nvSpPr>
            <p:cNvPr id="170" name="Callout: Bent Line 169">
              <a:extLst>
                <a:ext uri="{FF2B5EF4-FFF2-40B4-BE49-F238E27FC236}">
                  <a16:creationId xmlns:a16="http://schemas.microsoft.com/office/drawing/2014/main" id="{144F0E19-9A16-49E2-93F2-B350C0B551E3}"/>
                </a:ext>
              </a:extLst>
            </p:cNvPr>
            <p:cNvSpPr/>
            <p:nvPr/>
          </p:nvSpPr>
          <p:spPr>
            <a:xfrm>
              <a:off x="528825" y="1352817"/>
              <a:ext cx="9330183" cy="1820835"/>
            </a:xfrm>
            <a:prstGeom prst="borderCallout2">
              <a:avLst>
                <a:gd name="adj1" fmla="val 105586"/>
                <a:gd name="adj2" fmla="val 35258"/>
                <a:gd name="adj3" fmla="val 111341"/>
                <a:gd name="adj4" fmla="val 43054"/>
                <a:gd name="adj5" fmla="val 110931"/>
                <a:gd name="adj6" fmla="val 8359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55DFB41D-5227-432F-85AD-927C896F6D55}"/>
                </a:ext>
              </a:extLst>
            </p:cNvPr>
            <p:cNvSpPr txBox="1"/>
            <p:nvPr/>
          </p:nvSpPr>
          <p:spPr>
            <a:xfrm>
              <a:off x="626045" y="1501443"/>
              <a:ext cx="9059582" cy="1785104"/>
            </a:xfrm>
            <a:prstGeom prst="rect">
              <a:avLst/>
            </a:prstGeom>
            <a:noFill/>
          </p:spPr>
          <p:txBody>
            <a:bodyPr wrap="square" rtlCol="0">
              <a:spAutoFit/>
            </a:bodyPr>
            <a:lstStyle/>
            <a:p>
              <a:r>
                <a:rPr lang="en-US" sz="1400" dirty="0"/>
                <a:t>&lt;?xml version="1.0"?&gt;</a:t>
              </a:r>
            </a:p>
            <a:p>
              <a:r>
                <a:rPr lang="en-US" sz="1400" dirty="0"/>
                <a:t>    &lt;Data </a:t>
              </a:r>
              <a:r>
                <a:rPr lang="en-US" sz="1400" dirty="0" err="1"/>
                <a:t>PSGuid</a:t>
              </a:r>
              <a:r>
                <a:rPr lang="en-US" sz="1400" dirty="0"/>
                <a:t>="095a3170-9c02-4341-a0bf-4226dac2088c" Stream="Default"&gt;AAAAAAAAAA4AAAAAAAAAAAM</a:t>
              </a:r>
            </a:p>
            <a:p>
              <a:r>
                <a:rPr lang="en-US" sz="1400" dirty="0"/>
                <a:t>     </a:t>
              </a:r>
              <a:r>
                <a:rPr lang="en-US" sz="1400" dirty="0" err="1"/>
                <a:t>AAAwuAgAAAAYQAg</a:t>
              </a:r>
              <a:r>
                <a:rPr lang="en-US" sz="1400" dirty="0"/>
                <a:t> ... &lt;/Data&gt;</a:t>
              </a:r>
            </a:p>
            <a:p>
              <a:endParaRPr lang="en-US" sz="1400" dirty="0"/>
            </a:p>
            <a:p>
              <a:r>
                <a:rPr lang="en-US" sz="1400" dirty="0"/>
                <a:t>     &lt;Obj </a:t>
              </a:r>
              <a:r>
                <a:rPr lang="en-US" sz="1400" dirty="0" err="1"/>
                <a:t>RefId</a:t>
              </a:r>
              <a:r>
                <a:rPr lang="en-US" sz="1400" dirty="0"/>
                <a:t>="0"&gt;&lt;MS&gt;&lt;Obj N="PowerShell" </a:t>
              </a:r>
              <a:r>
                <a:rPr lang="en-US" sz="1400" dirty="0" err="1"/>
                <a:t>RefId</a:t>
              </a:r>
              <a:r>
                <a:rPr lang="en-US" sz="1400" dirty="0"/>
                <a:t>="1"&gt;&lt;MS&gt;&lt;Obj N="</a:t>
              </a:r>
              <a:r>
                <a:rPr lang="en-US" sz="1400" dirty="0" err="1"/>
                <a:t>Cmds</a:t>
              </a:r>
              <a:r>
                <a:rPr lang="en-US" sz="1400" dirty="0"/>
                <a:t>" </a:t>
              </a:r>
              <a:r>
                <a:rPr lang="en-US" sz="1400" dirty="0" err="1"/>
                <a:t>RefId</a:t>
              </a:r>
              <a:r>
                <a:rPr lang="en-US" sz="1400" dirty="0"/>
                <a:t>="2"&gt;&lt;TN </a:t>
              </a:r>
              <a:r>
                <a:rPr lang="en-US" sz="1400" dirty="0" err="1"/>
                <a:t>RefId</a:t>
              </a:r>
              <a:r>
                <a:rPr lang="en-US" sz="1400" dirty="0"/>
                <a:t>="0"&gt;</a:t>
              </a:r>
            </a:p>
            <a:p>
              <a:r>
                <a:rPr lang="en-US" sz="1400" dirty="0"/>
                <a:t>     &lt;T&gt;System.Collections.Generic.List`1[[</a:t>
              </a:r>
              <a:r>
                <a:rPr lang="en-US" sz="1400" dirty="0" err="1"/>
                <a:t>System.Management.Automation.PSObject</a:t>
              </a:r>
              <a:r>
                <a:rPr lang="en-US" sz="1400" dirty="0"/>
                <a:t>, </a:t>
              </a:r>
              <a:r>
                <a:rPr lang="en-US" sz="1400" dirty="0" err="1"/>
                <a:t>System.Management.Automation</a:t>
              </a:r>
              <a:endParaRPr lang="en-US" sz="1400" dirty="0"/>
            </a:p>
            <a:p>
              <a:r>
                <a:rPr lang="en-US" sz="1400" dirty="0"/>
                <a:t>     &lt;T&gt;</a:t>
              </a:r>
              <a:r>
                <a:rPr lang="en-US" sz="1400" dirty="0" err="1"/>
                <a:t>System.Object</a:t>
              </a:r>
              <a:r>
                <a:rPr lang="en-US" sz="1400" dirty="0"/>
                <a:t>&lt;/T&gt;&lt;/TN&gt;&lt;LST&gt;&lt;Obj </a:t>
              </a:r>
              <a:r>
                <a:rPr lang="en-US" sz="1400" dirty="0" err="1"/>
                <a:t>RefId</a:t>
              </a:r>
              <a:r>
                <a:rPr lang="en-US" sz="1400" dirty="0"/>
                <a:t>="3"&gt;&lt;MS&gt;&lt;S N="</a:t>
              </a:r>
              <a:r>
                <a:rPr lang="en-US" sz="1400" dirty="0" err="1"/>
                <a:t>Cmd</a:t>
              </a:r>
              <a:r>
                <a:rPr lang="en-US" sz="1400" dirty="0"/>
                <a:t>"&gt;"Hello!"&lt;/S&gt;...</a:t>
              </a:r>
            </a:p>
            <a:p>
              <a:endParaRPr lang="en-US" sz="1200" dirty="0"/>
            </a:p>
          </p:txBody>
        </p:sp>
      </p:grpSp>
      <p:grpSp>
        <p:nvGrpSpPr>
          <p:cNvPr id="175" name="Group 174">
            <a:extLst>
              <a:ext uri="{FF2B5EF4-FFF2-40B4-BE49-F238E27FC236}">
                <a16:creationId xmlns:a16="http://schemas.microsoft.com/office/drawing/2014/main" id="{AB6CBB90-4175-4833-BDC4-C38D07B2469D}"/>
              </a:ext>
            </a:extLst>
          </p:cNvPr>
          <p:cNvGrpSpPr/>
          <p:nvPr/>
        </p:nvGrpSpPr>
        <p:grpSpPr>
          <a:xfrm>
            <a:off x="2110295" y="1268980"/>
            <a:ext cx="5276269" cy="2462850"/>
            <a:chOff x="2110295" y="1268980"/>
            <a:chExt cx="5276269" cy="2462850"/>
          </a:xfrm>
        </p:grpSpPr>
        <p:sp>
          <p:nvSpPr>
            <p:cNvPr id="173" name="Callout: Bent Line 172">
              <a:extLst>
                <a:ext uri="{FF2B5EF4-FFF2-40B4-BE49-F238E27FC236}">
                  <a16:creationId xmlns:a16="http://schemas.microsoft.com/office/drawing/2014/main" id="{6A42ADAD-B9BD-4639-A3E3-FF9054265BE6}"/>
                </a:ext>
              </a:extLst>
            </p:cNvPr>
            <p:cNvSpPr/>
            <p:nvPr/>
          </p:nvSpPr>
          <p:spPr>
            <a:xfrm>
              <a:off x="2110295" y="1268980"/>
              <a:ext cx="5276269" cy="2462850"/>
            </a:xfrm>
            <a:prstGeom prst="borderCallout2">
              <a:avLst>
                <a:gd name="adj1" fmla="val 106155"/>
                <a:gd name="adj2" fmla="val 43988"/>
                <a:gd name="adj3" fmla="val 124332"/>
                <a:gd name="adj4" fmla="val 52747"/>
                <a:gd name="adj5" fmla="val 138799"/>
                <a:gd name="adj6" fmla="val 8846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F9025791-5595-48E3-99C5-1845171C6648}"/>
                </a:ext>
              </a:extLst>
            </p:cNvPr>
            <p:cNvSpPr txBox="1"/>
            <p:nvPr/>
          </p:nvSpPr>
          <p:spPr>
            <a:xfrm>
              <a:off x="2192190" y="1379733"/>
              <a:ext cx="504688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Decode command </a:t>
              </a:r>
              <a:r>
                <a:rPr lang="en-US" dirty="0" err="1"/>
                <a:t>PSCustomObject</a:t>
              </a:r>
              <a:endParaRPr lang="en-US" dirty="0"/>
            </a:p>
            <a:p>
              <a:pPr marL="285750" indent="-285750">
                <a:buFont typeface="Arial" panose="020B0604020202020204" pitchFamily="34" charset="0"/>
                <a:buChar char="•"/>
              </a:pPr>
              <a:r>
                <a:rPr lang="en-US" dirty="0"/>
                <a:t>Rehydrate PowerShell object</a:t>
              </a:r>
            </a:p>
            <a:p>
              <a:pPr marL="285750" indent="-285750">
                <a:buFont typeface="Arial" panose="020B0604020202020204" pitchFamily="34" charset="0"/>
                <a:buChar char="•"/>
              </a:pPr>
              <a:r>
                <a:rPr lang="en-US" dirty="0"/>
                <a:t>Invoke with </a:t>
              </a:r>
              <a:r>
                <a:rPr lang="en-US" dirty="0" err="1"/>
                <a:t>ServerPowerShellDriver</a:t>
              </a:r>
              <a:r>
                <a:rPr lang="en-US" dirty="0"/>
                <a:t> object</a:t>
              </a:r>
            </a:p>
            <a:p>
              <a:pPr marL="285750" indent="-285750">
                <a:buFont typeface="Arial" panose="020B0604020202020204" pitchFamily="34" charset="0"/>
                <a:buChar char="•"/>
              </a:pPr>
              <a:r>
                <a:rPr lang="en-US" dirty="0"/>
                <a:t>Handle streaming piped input</a:t>
              </a:r>
            </a:p>
            <a:p>
              <a:pPr marL="285750" indent="-285750">
                <a:buFont typeface="Arial" panose="020B0604020202020204" pitchFamily="34" charset="0"/>
                <a:buChar char="•"/>
              </a:pPr>
              <a:r>
                <a:rPr lang="en-US" dirty="0"/>
                <a:t>Stream output to client</a:t>
              </a:r>
            </a:p>
          </p:txBody>
        </p:sp>
      </p:grpSp>
      <p:grpSp>
        <p:nvGrpSpPr>
          <p:cNvPr id="178" name="Group 177">
            <a:extLst>
              <a:ext uri="{FF2B5EF4-FFF2-40B4-BE49-F238E27FC236}">
                <a16:creationId xmlns:a16="http://schemas.microsoft.com/office/drawing/2014/main" id="{48A4FCFA-D8DB-4F2E-B9D8-18D9A487B484}"/>
              </a:ext>
            </a:extLst>
          </p:cNvPr>
          <p:cNvGrpSpPr/>
          <p:nvPr/>
        </p:nvGrpSpPr>
        <p:grpSpPr>
          <a:xfrm>
            <a:off x="1069658" y="4124086"/>
            <a:ext cx="5966404" cy="1935871"/>
            <a:chOff x="1069658" y="4124086"/>
            <a:chExt cx="5966404" cy="1935871"/>
          </a:xfrm>
        </p:grpSpPr>
        <p:sp>
          <p:nvSpPr>
            <p:cNvPr id="176" name="Callout: Bent Line 175">
              <a:extLst>
                <a:ext uri="{FF2B5EF4-FFF2-40B4-BE49-F238E27FC236}">
                  <a16:creationId xmlns:a16="http://schemas.microsoft.com/office/drawing/2014/main" id="{7B335A1E-91E4-4482-A1A4-B44A30D48DF6}"/>
                </a:ext>
              </a:extLst>
            </p:cNvPr>
            <p:cNvSpPr/>
            <p:nvPr/>
          </p:nvSpPr>
          <p:spPr>
            <a:xfrm>
              <a:off x="1069658" y="4124086"/>
              <a:ext cx="5966404" cy="1935871"/>
            </a:xfrm>
            <a:prstGeom prst="borderCallout2">
              <a:avLst>
                <a:gd name="adj1" fmla="val 18750"/>
                <a:gd name="adj2" fmla="val -8333"/>
                <a:gd name="adj3" fmla="val 18750"/>
                <a:gd name="adj4" fmla="val -16667"/>
                <a:gd name="adj5" fmla="val -88246"/>
                <a:gd name="adj6" fmla="val 3538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F6FA902F-425F-4418-BAA3-B955FF789E21}"/>
                </a:ext>
              </a:extLst>
            </p:cNvPr>
            <p:cNvSpPr txBox="1"/>
            <p:nvPr/>
          </p:nvSpPr>
          <p:spPr>
            <a:xfrm>
              <a:off x="1146101" y="4253023"/>
              <a:ext cx="581954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Monitors command invocation state (running, stopped, completed, failed)</a:t>
              </a:r>
            </a:p>
            <a:p>
              <a:pPr marL="285750" indent="-285750">
                <a:buFont typeface="Arial" panose="020B0604020202020204" pitchFamily="34" charset="0"/>
                <a:buChar char="•"/>
              </a:pPr>
              <a:r>
                <a:rPr lang="en-US" dirty="0"/>
                <a:t>Handles data streaming from target (output, error, warning, </a:t>
              </a:r>
              <a:r>
                <a:rPr lang="en-US" dirty="0" err="1"/>
                <a:t>etc</a:t>
              </a:r>
              <a:r>
                <a:rPr lang="en-US" dirty="0"/>
                <a:t>)</a:t>
              </a:r>
            </a:p>
            <a:p>
              <a:pPr marL="285750" indent="-285750">
                <a:buFont typeface="Arial" panose="020B0604020202020204" pitchFamily="34" charset="0"/>
                <a:buChar char="•"/>
              </a:pPr>
              <a:r>
                <a:rPr lang="en-US" dirty="0"/>
                <a:t>Handles host calls</a:t>
              </a:r>
            </a:p>
            <a:p>
              <a:pPr marL="285750" indent="-285750">
                <a:buFont typeface="Arial" panose="020B0604020202020204" pitchFamily="34" charset="0"/>
                <a:buChar char="•"/>
              </a:pPr>
              <a:r>
                <a:rPr lang="en-US" dirty="0"/>
                <a:t>Supports Stop signal</a:t>
              </a:r>
            </a:p>
          </p:txBody>
        </p:sp>
      </p:grpSp>
      <p:grpSp>
        <p:nvGrpSpPr>
          <p:cNvPr id="181" name="Group 180">
            <a:extLst>
              <a:ext uri="{FF2B5EF4-FFF2-40B4-BE49-F238E27FC236}">
                <a16:creationId xmlns:a16="http://schemas.microsoft.com/office/drawing/2014/main" id="{7AAB8B71-71BB-48A8-918D-F06878D91538}"/>
              </a:ext>
            </a:extLst>
          </p:cNvPr>
          <p:cNvGrpSpPr/>
          <p:nvPr/>
        </p:nvGrpSpPr>
        <p:grpSpPr>
          <a:xfrm>
            <a:off x="3886200" y="3935074"/>
            <a:ext cx="8043733" cy="1187728"/>
            <a:chOff x="3886200" y="3935074"/>
            <a:chExt cx="8043733" cy="1187728"/>
          </a:xfrm>
        </p:grpSpPr>
        <p:sp>
          <p:nvSpPr>
            <p:cNvPr id="179" name="Callout: Bent Line 178">
              <a:extLst>
                <a:ext uri="{FF2B5EF4-FFF2-40B4-BE49-F238E27FC236}">
                  <a16:creationId xmlns:a16="http://schemas.microsoft.com/office/drawing/2014/main" id="{302C46E7-D367-445F-9F5E-7D8007649B6F}"/>
                </a:ext>
              </a:extLst>
            </p:cNvPr>
            <p:cNvSpPr/>
            <p:nvPr/>
          </p:nvSpPr>
          <p:spPr>
            <a:xfrm>
              <a:off x="3886200" y="3935074"/>
              <a:ext cx="8040100" cy="1187728"/>
            </a:xfrm>
            <a:prstGeom prst="borderCallout2">
              <a:avLst>
                <a:gd name="adj1" fmla="val 18750"/>
                <a:gd name="adj2" fmla="val -8333"/>
                <a:gd name="adj3" fmla="val 18750"/>
                <a:gd name="adj4" fmla="val -16667"/>
                <a:gd name="adj5" fmla="val -128887"/>
                <a:gd name="adj6" fmla="val -3285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B06F0F2B-F5AE-4659-B36E-A9D6584ABCAC}"/>
                </a:ext>
              </a:extLst>
            </p:cNvPr>
            <p:cNvSpPr txBox="1"/>
            <p:nvPr/>
          </p:nvSpPr>
          <p:spPr>
            <a:xfrm>
              <a:off x="3978622" y="4063745"/>
              <a:ext cx="7951311" cy="738664"/>
            </a:xfrm>
            <a:prstGeom prst="rect">
              <a:avLst/>
            </a:prstGeom>
            <a:noFill/>
          </p:spPr>
          <p:txBody>
            <a:bodyPr wrap="square" rtlCol="0">
              <a:spAutoFit/>
            </a:bodyPr>
            <a:lstStyle/>
            <a:p>
              <a:r>
                <a:rPr lang="en-US" sz="1400" dirty="0">
                  <a:latin typeface="Lucida Console" panose="020B0609040504020204" pitchFamily="49" charset="0"/>
                </a:rPr>
                <a:t>PS &gt; Invoke-Command –</a:t>
              </a:r>
              <a:r>
                <a:rPr lang="en-US" sz="1400" dirty="0" err="1">
                  <a:latin typeface="Lucida Console" panose="020B0609040504020204" pitchFamily="49" charset="0"/>
                </a:rPr>
                <a:t>HostName</a:t>
              </a:r>
              <a:r>
                <a:rPr lang="en-US" sz="1400" dirty="0">
                  <a:latin typeface="Lucida Console" panose="020B0609040504020204" pitchFamily="49" charset="0"/>
                </a:rPr>
                <a:t> &lt;</a:t>
              </a:r>
              <a:r>
                <a:rPr lang="en-US" sz="1400" dirty="0" err="1">
                  <a:latin typeface="Lucida Console" panose="020B0609040504020204" pitchFamily="49" charset="0"/>
                </a:rPr>
                <a:t>targetComputer</a:t>
              </a:r>
              <a:r>
                <a:rPr lang="en-US" sz="1400" dirty="0">
                  <a:latin typeface="Lucida Console" panose="020B0609040504020204" pitchFamily="49" charset="0"/>
                </a:rPr>
                <a:t>&gt; -</a:t>
              </a:r>
              <a:r>
                <a:rPr lang="en-US" sz="1400" dirty="0" err="1">
                  <a:latin typeface="Lucida Console" panose="020B0609040504020204" pitchFamily="49" charset="0"/>
                </a:rPr>
                <a:t>ScriptBlock</a:t>
              </a:r>
              <a:r>
                <a:rPr lang="en-US" sz="1400" dirty="0">
                  <a:latin typeface="Lucida Console" panose="020B0609040504020204" pitchFamily="49" charset="0"/>
                </a:rPr>
                <a:t> { “Hello!” }</a:t>
              </a:r>
            </a:p>
            <a:p>
              <a:endParaRPr lang="en-US" sz="1400" dirty="0">
                <a:latin typeface="Lucida Console" panose="020B0609040504020204" pitchFamily="49" charset="0"/>
              </a:endParaRPr>
            </a:p>
            <a:p>
              <a:r>
                <a:rPr lang="en-US" sz="1400" dirty="0">
                  <a:latin typeface="Lucida Console" panose="020B0609040504020204" pitchFamily="49" charset="0"/>
                </a:rPr>
                <a:t>Hello!</a:t>
              </a:r>
            </a:p>
          </p:txBody>
        </p:sp>
      </p:grpSp>
      <p:grpSp>
        <p:nvGrpSpPr>
          <p:cNvPr id="184" name="Group 183">
            <a:extLst>
              <a:ext uri="{FF2B5EF4-FFF2-40B4-BE49-F238E27FC236}">
                <a16:creationId xmlns:a16="http://schemas.microsoft.com/office/drawing/2014/main" id="{024A9FA9-CD91-408E-891C-6D27A0DC536D}"/>
              </a:ext>
            </a:extLst>
          </p:cNvPr>
          <p:cNvGrpSpPr/>
          <p:nvPr/>
        </p:nvGrpSpPr>
        <p:grpSpPr>
          <a:xfrm>
            <a:off x="1657350" y="2815233"/>
            <a:ext cx="8844374" cy="2423099"/>
            <a:chOff x="1657350" y="2815233"/>
            <a:chExt cx="8844374" cy="2423099"/>
          </a:xfrm>
        </p:grpSpPr>
        <p:sp>
          <p:nvSpPr>
            <p:cNvPr id="182" name="Rectangle 181">
              <a:extLst>
                <a:ext uri="{FF2B5EF4-FFF2-40B4-BE49-F238E27FC236}">
                  <a16:creationId xmlns:a16="http://schemas.microsoft.com/office/drawing/2014/main" id="{50A01922-9F51-4DC5-8227-5E454EEAD871}"/>
                </a:ext>
              </a:extLst>
            </p:cNvPr>
            <p:cNvSpPr/>
            <p:nvPr/>
          </p:nvSpPr>
          <p:spPr>
            <a:xfrm>
              <a:off x="1657350" y="2815233"/>
              <a:ext cx="8844374" cy="242309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4C7E9174-CB7F-47C7-A20D-690DBEDF214D}"/>
                </a:ext>
              </a:extLst>
            </p:cNvPr>
            <p:cNvSpPr txBox="1"/>
            <p:nvPr/>
          </p:nvSpPr>
          <p:spPr>
            <a:xfrm>
              <a:off x="1690276" y="2922926"/>
              <a:ext cx="8786008" cy="1754326"/>
            </a:xfrm>
            <a:prstGeom prst="rect">
              <a:avLst/>
            </a:prstGeom>
            <a:noFill/>
          </p:spPr>
          <p:txBody>
            <a:bodyPr wrap="square" rtlCol="0">
              <a:spAutoFit/>
            </a:bodyPr>
            <a:lstStyle/>
            <a:p>
              <a:r>
                <a:rPr lang="en-US" dirty="0"/>
                <a:t>Cleanup</a:t>
              </a:r>
            </a:p>
            <a:p>
              <a:pPr marL="285750" indent="-285750">
                <a:buFont typeface="Arial" panose="020B0604020202020204" pitchFamily="34" charset="0"/>
                <a:buChar char="•"/>
              </a:pPr>
              <a:r>
                <a:rPr lang="en-US" dirty="0"/>
                <a:t>Server command pipeline disposed after command reaches end state</a:t>
              </a:r>
            </a:p>
            <a:p>
              <a:pPr marL="285750" indent="-285750">
                <a:buFont typeface="Arial" panose="020B0604020202020204" pitchFamily="34" charset="0"/>
                <a:buChar char="•"/>
              </a:pPr>
              <a:r>
                <a:rPr lang="en-US" dirty="0"/>
                <a:t>Invoke-Command disposes client side command pipeline</a:t>
              </a:r>
            </a:p>
            <a:p>
              <a:pPr marL="285750" indent="-285750">
                <a:buFont typeface="Arial" panose="020B0604020202020204" pitchFamily="34" charset="0"/>
                <a:buChar char="•"/>
              </a:pPr>
              <a:r>
                <a:rPr lang="en-US" dirty="0"/>
                <a:t>Invoke-Command closes session (</a:t>
              </a:r>
              <a:r>
                <a:rPr lang="en-US" dirty="0" err="1"/>
                <a:t>RemoteRunspace.Close</a:t>
              </a:r>
              <a:r>
                <a:rPr lang="en-US" dirty="0"/>
                <a:t>())</a:t>
              </a:r>
            </a:p>
            <a:p>
              <a:pPr marL="742950" lvl="1" indent="-285750">
                <a:buFont typeface="Arial" panose="020B0604020202020204" pitchFamily="34" charset="0"/>
                <a:buChar char="•"/>
              </a:pPr>
              <a:r>
                <a:rPr lang="en-US" dirty="0"/>
                <a:t>Server session is closed and disposed</a:t>
              </a:r>
            </a:p>
            <a:p>
              <a:pPr marL="742950" lvl="1" indent="-285750">
                <a:buFont typeface="Arial" panose="020B0604020202020204" pitchFamily="34" charset="0"/>
                <a:buChar char="•"/>
              </a:pPr>
              <a:r>
                <a:rPr lang="en-US" dirty="0"/>
                <a:t>Client proxy objects are disposed</a:t>
              </a:r>
            </a:p>
          </p:txBody>
        </p:sp>
      </p:grpSp>
      <p:grpSp>
        <p:nvGrpSpPr>
          <p:cNvPr id="159" name="Group 158">
            <a:extLst>
              <a:ext uri="{FF2B5EF4-FFF2-40B4-BE49-F238E27FC236}">
                <a16:creationId xmlns:a16="http://schemas.microsoft.com/office/drawing/2014/main" id="{E1BFEDF6-3D11-42D1-A2FD-FDB197192B06}"/>
              </a:ext>
            </a:extLst>
          </p:cNvPr>
          <p:cNvGrpSpPr/>
          <p:nvPr/>
        </p:nvGrpSpPr>
        <p:grpSpPr>
          <a:xfrm>
            <a:off x="4924423" y="4124086"/>
            <a:ext cx="5156056" cy="1786601"/>
            <a:chOff x="4924423" y="4124086"/>
            <a:chExt cx="5156056" cy="1786601"/>
          </a:xfrm>
        </p:grpSpPr>
        <p:sp>
          <p:nvSpPr>
            <p:cNvPr id="157" name="Callout: Bent Line 156">
              <a:extLst>
                <a:ext uri="{FF2B5EF4-FFF2-40B4-BE49-F238E27FC236}">
                  <a16:creationId xmlns:a16="http://schemas.microsoft.com/office/drawing/2014/main" id="{5C0C5503-F034-4251-ABA5-FAA0EBCF8674}"/>
                </a:ext>
              </a:extLst>
            </p:cNvPr>
            <p:cNvSpPr/>
            <p:nvPr/>
          </p:nvSpPr>
          <p:spPr>
            <a:xfrm>
              <a:off x="4924423" y="4124086"/>
              <a:ext cx="5156056" cy="1786601"/>
            </a:xfrm>
            <a:prstGeom prst="borderCallout2">
              <a:avLst>
                <a:gd name="adj1" fmla="val 18750"/>
                <a:gd name="adj2" fmla="val -8333"/>
                <a:gd name="adj3" fmla="val 18750"/>
                <a:gd name="adj4" fmla="val -16667"/>
                <a:gd name="adj5" fmla="val -61835"/>
                <a:gd name="adj6" fmla="val -6440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1828FF5D-422E-4631-977B-6874CDA5257D}"/>
                </a:ext>
              </a:extLst>
            </p:cNvPr>
            <p:cNvSpPr txBox="1"/>
            <p:nvPr/>
          </p:nvSpPr>
          <p:spPr>
            <a:xfrm>
              <a:off x="5044959" y="4274362"/>
              <a:ext cx="48288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SSH connection info object created</a:t>
              </a:r>
            </a:p>
            <a:p>
              <a:pPr marL="285750" indent="-285750">
                <a:buFont typeface="Arial" panose="020B0604020202020204" pitchFamily="34" charset="0"/>
                <a:buChar char="•"/>
              </a:pPr>
              <a:r>
                <a:rPr lang="en-US" dirty="0" err="1"/>
                <a:t>RemoteRunspace</a:t>
              </a:r>
              <a:r>
                <a:rPr lang="en-US" dirty="0"/>
                <a:t> (proxy) created</a:t>
              </a:r>
            </a:p>
            <a:p>
              <a:pPr marL="285750" indent="-285750">
                <a:buFont typeface="Arial" panose="020B0604020202020204" pitchFamily="34" charset="0"/>
                <a:buChar char="•"/>
              </a:pPr>
              <a:r>
                <a:rPr lang="en-US" dirty="0"/>
                <a:t>Connection state machine created</a:t>
              </a:r>
            </a:p>
            <a:p>
              <a:pPr marL="285750" indent="-285750">
                <a:buFont typeface="Arial" panose="020B0604020202020204" pitchFamily="34" charset="0"/>
                <a:buChar char="•"/>
              </a:pPr>
              <a:r>
                <a:rPr lang="en-US" dirty="0"/>
                <a:t>Session data structure handlers created</a:t>
              </a:r>
            </a:p>
            <a:p>
              <a:pPr marL="285750" indent="-285750">
                <a:buFont typeface="Arial" panose="020B0604020202020204" pitchFamily="34" charset="0"/>
                <a:buChar char="•"/>
              </a:pPr>
              <a:r>
                <a:rPr lang="en-US" dirty="0" err="1"/>
                <a:t>TransportManager</a:t>
              </a:r>
              <a:r>
                <a:rPr lang="en-US" dirty="0"/>
                <a:t> created</a:t>
              </a:r>
            </a:p>
          </p:txBody>
        </p:sp>
      </p:grpSp>
      <p:grpSp>
        <p:nvGrpSpPr>
          <p:cNvPr id="162" name="Group 161">
            <a:extLst>
              <a:ext uri="{FF2B5EF4-FFF2-40B4-BE49-F238E27FC236}">
                <a16:creationId xmlns:a16="http://schemas.microsoft.com/office/drawing/2014/main" id="{DB73CF6B-6691-47B8-A059-E911F2CF415A}"/>
              </a:ext>
            </a:extLst>
          </p:cNvPr>
          <p:cNvGrpSpPr/>
          <p:nvPr/>
        </p:nvGrpSpPr>
        <p:grpSpPr>
          <a:xfrm>
            <a:off x="2619375" y="4731136"/>
            <a:ext cx="6941048" cy="1735285"/>
            <a:chOff x="2619375" y="4731136"/>
            <a:chExt cx="6941048" cy="1735285"/>
          </a:xfrm>
        </p:grpSpPr>
        <p:sp>
          <p:nvSpPr>
            <p:cNvPr id="160" name="Callout: Bent Line 159">
              <a:extLst>
                <a:ext uri="{FF2B5EF4-FFF2-40B4-BE49-F238E27FC236}">
                  <a16:creationId xmlns:a16="http://schemas.microsoft.com/office/drawing/2014/main" id="{2F286411-FED5-44A5-B81B-C3207B49BDA2}"/>
                </a:ext>
              </a:extLst>
            </p:cNvPr>
            <p:cNvSpPr/>
            <p:nvPr/>
          </p:nvSpPr>
          <p:spPr>
            <a:xfrm>
              <a:off x="2619375" y="4731136"/>
              <a:ext cx="6941048" cy="1735285"/>
            </a:xfrm>
            <a:prstGeom prst="borderCallout2">
              <a:avLst>
                <a:gd name="adj1" fmla="val 18750"/>
                <a:gd name="adj2" fmla="val -8333"/>
                <a:gd name="adj3" fmla="val 18750"/>
                <a:gd name="adj4" fmla="val -16667"/>
                <a:gd name="adj5" fmla="val -98634"/>
                <a:gd name="adj6" fmla="val 849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EC9D4EEB-EF5B-46BA-8228-9DB6E15D5626}"/>
                </a:ext>
              </a:extLst>
            </p:cNvPr>
            <p:cNvSpPr txBox="1"/>
            <p:nvPr/>
          </p:nvSpPr>
          <p:spPr>
            <a:xfrm>
              <a:off x="2631577" y="4831967"/>
              <a:ext cx="6855323"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Runspace.Open</a:t>
              </a:r>
              <a:r>
                <a:rPr lang="en-US" dirty="0"/>
                <a:t>()</a:t>
              </a:r>
            </a:p>
            <a:p>
              <a:pPr marL="285750" indent="-285750">
                <a:buFont typeface="Arial" panose="020B0604020202020204" pitchFamily="34" charset="0"/>
                <a:buChar char="•"/>
              </a:pPr>
              <a:r>
                <a:rPr lang="en-US" dirty="0"/>
                <a:t>Attempts connection to target</a:t>
              </a:r>
            </a:p>
            <a:p>
              <a:pPr marL="285750" indent="-285750">
                <a:buFont typeface="Arial" panose="020B0604020202020204" pitchFamily="34" charset="0"/>
                <a:buChar char="•"/>
              </a:pPr>
              <a:r>
                <a:rPr lang="en-US" dirty="0"/>
                <a:t>Performs authentication as needed</a:t>
              </a:r>
            </a:p>
            <a:p>
              <a:pPr marL="285750" indent="-285750">
                <a:buFont typeface="Arial" panose="020B0604020202020204" pitchFamily="34" charset="0"/>
                <a:buChar char="•"/>
              </a:pPr>
              <a:r>
                <a:rPr lang="en-US" dirty="0"/>
                <a:t>Negotiates capabilities</a:t>
              </a:r>
            </a:p>
            <a:p>
              <a:pPr marL="285750" indent="-285750">
                <a:buFont typeface="Arial" panose="020B0604020202020204" pitchFamily="34" charset="0"/>
                <a:buChar char="•"/>
              </a:pPr>
              <a:r>
                <a:rPr lang="en-US" dirty="0"/>
                <a:t>Monitors session state</a:t>
              </a:r>
            </a:p>
          </p:txBody>
        </p:sp>
      </p:grpSp>
    </p:spTree>
    <p:extLst>
      <p:ext uri="{BB962C8B-B14F-4D97-AF65-F5344CB8AC3E}">
        <p14:creationId xmlns:p14="http://schemas.microsoft.com/office/powerpoint/2010/main" val="37913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56"/>
                                        </p:tgtEl>
                                        <p:attrNameLst>
                                          <p:attrName>ppt_x</p:attrName>
                                        </p:attrNameLst>
                                      </p:cBhvr>
                                      <p:tavLst>
                                        <p:tav tm="0">
                                          <p:val>
                                            <p:strVal val="ppt_x"/>
                                          </p:val>
                                        </p:tav>
                                        <p:tav tm="100000">
                                          <p:val>
                                            <p:strVal val="ppt_x"/>
                                          </p:val>
                                        </p:tav>
                                      </p:tavLst>
                                    </p:anim>
                                    <p:anim calcmode="lin" valueType="num">
                                      <p:cBhvr additive="base">
                                        <p:cTn id="13" dur="500"/>
                                        <p:tgtEl>
                                          <p:spTgt spid="156"/>
                                        </p:tgtEl>
                                        <p:attrNameLst>
                                          <p:attrName>ppt_y</p:attrName>
                                        </p:attrNameLst>
                                      </p:cBhvr>
                                      <p:tavLst>
                                        <p:tav tm="0">
                                          <p:val>
                                            <p:strVal val="ppt_y"/>
                                          </p:val>
                                        </p:tav>
                                        <p:tav tm="100000">
                                          <p:val>
                                            <p:strVal val="1+ppt_h/2"/>
                                          </p:val>
                                        </p:tav>
                                      </p:tavLst>
                                    </p:anim>
                                    <p:set>
                                      <p:cBhvr>
                                        <p:cTn id="14" dur="1" fill="hold">
                                          <p:stCondLst>
                                            <p:cond delay="499"/>
                                          </p:stCondLst>
                                        </p:cTn>
                                        <p:tgtEl>
                                          <p:spTgt spid="15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anim calcmode="lin" valueType="num">
                                      <p:cBhvr additive="base">
                                        <p:cTn id="19" dur="500" fill="hold"/>
                                        <p:tgtEl>
                                          <p:spTgt spid="159"/>
                                        </p:tgtEl>
                                        <p:attrNameLst>
                                          <p:attrName>ppt_x</p:attrName>
                                        </p:attrNameLst>
                                      </p:cBhvr>
                                      <p:tavLst>
                                        <p:tav tm="0">
                                          <p:val>
                                            <p:strVal val="#ppt_x"/>
                                          </p:val>
                                        </p:tav>
                                        <p:tav tm="100000">
                                          <p:val>
                                            <p:strVal val="#ppt_x"/>
                                          </p:val>
                                        </p:tav>
                                      </p:tavLst>
                                    </p:anim>
                                    <p:anim calcmode="lin" valueType="num">
                                      <p:cBhvr additive="base">
                                        <p:cTn id="2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59"/>
                                        </p:tgtEl>
                                        <p:attrNameLst>
                                          <p:attrName>ppt_x</p:attrName>
                                        </p:attrNameLst>
                                      </p:cBhvr>
                                      <p:tavLst>
                                        <p:tav tm="0">
                                          <p:val>
                                            <p:strVal val="ppt_x"/>
                                          </p:val>
                                        </p:tav>
                                        <p:tav tm="100000">
                                          <p:val>
                                            <p:strVal val="ppt_x"/>
                                          </p:val>
                                        </p:tav>
                                      </p:tavLst>
                                    </p:anim>
                                    <p:anim calcmode="lin" valueType="num">
                                      <p:cBhvr additive="base">
                                        <p:cTn id="25" dur="500"/>
                                        <p:tgtEl>
                                          <p:spTgt spid="159"/>
                                        </p:tgtEl>
                                        <p:attrNameLst>
                                          <p:attrName>ppt_y</p:attrName>
                                        </p:attrNameLst>
                                      </p:cBhvr>
                                      <p:tavLst>
                                        <p:tav tm="0">
                                          <p:val>
                                            <p:strVal val="ppt_y"/>
                                          </p:val>
                                        </p:tav>
                                        <p:tav tm="100000">
                                          <p:val>
                                            <p:strVal val="1+ppt_h/2"/>
                                          </p:val>
                                        </p:tav>
                                      </p:tavLst>
                                    </p:anim>
                                    <p:set>
                                      <p:cBhvr>
                                        <p:cTn id="26" dur="1" fill="hold">
                                          <p:stCondLst>
                                            <p:cond delay="499"/>
                                          </p:stCondLst>
                                        </p:cTn>
                                        <p:tgtEl>
                                          <p:spTgt spid="15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2"/>
                                        </p:tgtEl>
                                        <p:attrNameLst>
                                          <p:attrName>style.visibility</p:attrName>
                                        </p:attrNameLst>
                                      </p:cBhvr>
                                      <p:to>
                                        <p:strVal val="visible"/>
                                      </p:to>
                                    </p:set>
                                    <p:anim calcmode="lin" valueType="num">
                                      <p:cBhvr additive="base">
                                        <p:cTn id="31" dur="500" fill="hold"/>
                                        <p:tgtEl>
                                          <p:spTgt spid="162"/>
                                        </p:tgtEl>
                                        <p:attrNameLst>
                                          <p:attrName>ppt_x</p:attrName>
                                        </p:attrNameLst>
                                      </p:cBhvr>
                                      <p:tavLst>
                                        <p:tav tm="0">
                                          <p:val>
                                            <p:strVal val="#ppt_x"/>
                                          </p:val>
                                        </p:tav>
                                        <p:tav tm="100000">
                                          <p:val>
                                            <p:strVal val="#ppt_x"/>
                                          </p:val>
                                        </p:tav>
                                      </p:tavLst>
                                    </p:anim>
                                    <p:anim calcmode="lin" valueType="num">
                                      <p:cBhvr additive="base">
                                        <p:cTn id="32"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62"/>
                                        </p:tgtEl>
                                        <p:attrNameLst>
                                          <p:attrName>ppt_x</p:attrName>
                                        </p:attrNameLst>
                                      </p:cBhvr>
                                      <p:tavLst>
                                        <p:tav tm="0">
                                          <p:val>
                                            <p:strVal val="ppt_x"/>
                                          </p:val>
                                        </p:tav>
                                        <p:tav tm="100000">
                                          <p:val>
                                            <p:strVal val="ppt_x"/>
                                          </p:val>
                                        </p:tav>
                                      </p:tavLst>
                                    </p:anim>
                                    <p:anim calcmode="lin" valueType="num">
                                      <p:cBhvr additive="base">
                                        <p:cTn id="37" dur="500"/>
                                        <p:tgtEl>
                                          <p:spTgt spid="162"/>
                                        </p:tgtEl>
                                        <p:attrNameLst>
                                          <p:attrName>ppt_y</p:attrName>
                                        </p:attrNameLst>
                                      </p:cBhvr>
                                      <p:tavLst>
                                        <p:tav tm="0">
                                          <p:val>
                                            <p:strVal val="ppt_y"/>
                                          </p:val>
                                        </p:tav>
                                        <p:tav tm="100000">
                                          <p:val>
                                            <p:strVal val="1+ppt_h/2"/>
                                          </p:val>
                                        </p:tav>
                                      </p:tavLst>
                                    </p:anim>
                                    <p:set>
                                      <p:cBhvr>
                                        <p:cTn id="38" dur="1" fill="hold">
                                          <p:stCondLst>
                                            <p:cond delay="499"/>
                                          </p:stCondLst>
                                        </p:cTn>
                                        <p:tgtEl>
                                          <p:spTgt spid="16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
                                        </p:tgtEl>
                                        <p:attrNameLst>
                                          <p:attrName>style.visibility</p:attrName>
                                        </p:attrNameLst>
                                      </p:cBhvr>
                                      <p:to>
                                        <p:strVal val="visible"/>
                                      </p:to>
                                    </p:set>
                                    <p:anim calcmode="lin" valueType="num">
                                      <p:cBhvr additive="base">
                                        <p:cTn id="43" dur="500" fill="hold"/>
                                        <p:tgtEl>
                                          <p:spTgt spid="163"/>
                                        </p:tgtEl>
                                        <p:attrNameLst>
                                          <p:attrName>ppt_x</p:attrName>
                                        </p:attrNameLst>
                                      </p:cBhvr>
                                      <p:tavLst>
                                        <p:tav tm="0">
                                          <p:val>
                                            <p:strVal val="#ppt_x"/>
                                          </p:val>
                                        </p:tav>
                                        <p:tav tm="100000">
                                          <p:val>
                                            <p:strVal val="#ppt_x"/>
                                          </p:val>
                                        </p:tav>
                                      </p:tavLst>
                                    </p:anim>
                                    <p:anim calcmode="lin" valueType="num">
                                      <p:cBhvr additive="base">
                                        <p:cTn id="44"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163"/>
                                        </p:tgtEl>
                                        <p:attrNameLst>
                                          <p:attrName>ppt_x</p:attrName>
                                        </p:attrNameLst>
                                      </p:cBhvr>
                                      <p:tavLst>
                                        <p:tav tm="0">
                                          <p:val>
                                            <p:strVal val="ppt_x"/>
                                          </p:val>
                                        </p:tav>
                                        <p:tav tm="100000">
                                          <p:val>
                                            <p:strVal val="ppt_x"/>
                                          </p:val>
                                        </p:tav>
                                      </p:tavLst>
                                    </p:anim>
                                    <p:anim calcmode="lin" valueType="num">
                                      <p:cBhvr additive="base">
                                        <p:cTn id="49" dur="500"/>
                                        <p:tgtEl>
                                          <p:spTgt spid="163"/>
                                        </p:tgtEl>
                                        <p:attrNameLst>
                                          <p:attrName>ppt_y</p:attrName>
                                        </p:attrNameLst>
                                      </p:cBhvr>
                                      <p:tavLst>
                                        <p:tav tm="0">
                                          <p:val>
                                            <p:strVal val="ppt_y"/>
                                          </p:val>
                                        </p:tav>
                                        <p:tav tm="100000">
                                          <p:val>
                                            <p:strVal val="1+ppt_h/2"/>
                                          </p:val>
                                        </p:tav>
                                      </p:tavLst>
                                    </p:anim>
                                    <p:set>
                                      <p:cBhvr>
                                        <p:cTn id="50" dur="1" fill="hold">
                                          <p:stCondLst>
                                            <p:cond delay="499"/>
                                          </p:stCondLst>
                                        </p:cTn>
                                        <p:tgtEl>
                                          <p:spTgt spid="16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6"/>
                                        </p:tgtEl>
                                        <p:attrNameLst>
                                          <p:attrName>style.visibility</p:attrName>
                                        </p:attrNameLst>
                                      </p:cBhvr>
                                      <p:to>
                                        <p:strVal val="visible"/>
                                      </p:to>
                                    </p:set>
                                    <p:anim calcmode="lin" valueType="num">
                                      <p:cBhvr additive="base">
                                        <p:cTn id="55" dur="500" fill="hold"/>
                                        <p:tgtEl>
                                          <p:spTgt spid="166"/>
                                        </p:tgtEl>
                                        <p:attrNameLst>
                                          <p:attrName>ppt_x</p:attrName>
                                        </p:attrNameLst>
                                      </p:cBhvr>
                                      <p:tavLst>
                                        <p:tav tm="0">
                                          <p:val>
                                            <p:strVal val="#ppt_x"/>
                                          </p:val>
                                        </p:tav>
                                        <p:tav tm="100000">
                                          <p:val>
                                            <p:strVal val="#ppt_x"/>
                                          </p:val>
                                        </p:tav>
                                      </p:tavLst>
                                    </p:anim>
                                    <p:anim calcmode="lin" valueType="num">
                                      <p:cBhvr additive="base">
                                        <p:cTn id="56"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66"/>
                                        </p:tgtEl>
                                        <p:attrNameLst>
                                          <p:attrName>ppt_x</p:attrName>
                                        </p:attrNameLst>
                                      </p:cBhvr>
                                      <p:tavLst>
                                        <p:tav tm="0">
                                          <p:val>
                                            <p:strVal val="ppt_x"/>
                                          </p:val>
                                        </p:tav>
                                        <p:tav tm="100000">
                                          <p:val>
                                            <p:strVal val="ppt_x"/>
                                          </p:val>
                                        </p:tav>
                                      </p:tavLst>
                                    </p:anim>
                                    <p:anim calcmode="lin" valueType="num">
                                      <p:cBhvr additive="base">
                                        <p:cTn id="61" dur="500"/>
                                        <p:tgtEl>
                                          <p:spTgt spid="166"/>
                                        </p:tgtEl>
                                        <p:attrNameLst>
                                          <p:attrName>ppt_y</p:attrName>
                                        </p:attrNameLst>
                                      </p:cBhvr>
                                      <p:tavLst>
                                        <p:tav tm="0">
                                          <p:val>
                                            <p:strVal val="ppt_y"/>
                                          </p:val>
                                        </p:tav>
                                        <p:tav tm="100000">
                                          <p:val>
                                            <p:strVal val="1+ppt_h/2"/>
                                          </p:val>
                                        </p:tav>
                                      </p:tavLst>
                                    </p:anim>
                                    <p:set>
                                      <p:cBhvr>
                                        <p:cTn id="62" dur="1" fill="hold">
                                          <p:stCondLst>
                                            <p:cond delay="499"/>
                                          </p:stCondLst>
                                        </p:cTn>
                                        <p:tgtEl>
                                          <p:spTgt spid="16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9"/>
                                        </p:tgtEl>
                                        <p:attrNameLst>
                                          <p:attrName>style.visibility</p:attrName>
                                        </p:attrNameLst>
                                      </p:cBhvr>
                                      <p:to>
                                        <p:strVal val="visible"/>
                                      </p:to>
                                    </p:set>
                                    <p:anim calcmode="lin" valueType="num">
                                      <p:cBhvr additive="base">
                                        <p:cTn id="67" dur="500" fill="hold"/>
                                        <p:tgtEl>
                                          <p:spTgt spid="169"/>
                                        </p:tgtEl>
                                        <p:attrNameLst>
                                          <p:attrName>ppt_x</p:attrName>
                                        </p:attrNameLst>
                                      </p:cBhvr>
                                      <p:tavLst>
                                        <p:tav tm="0">
                                          <p:val>
                                            <p:strVal val="#ppt_x"/>
                                          </p:val>
                                        </p:tav>
                                        <p:tav tm="100000">
                                          <p:val>
                                            <p:strVal val="#ppt_x"/>
                                          </p:val>
                                        </p:tav>
                                      </p:tavLst>
                                    </p:anim>
                                    <p:anim calcmode="lin" valueType="num">
                                      <p:cBhvr additive="base">
                                        <p:cTn id="68"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169"/>
                                        </p:tgtEl>
                                        <p:attrNameLst>
                                          <p:attrName>ppt_x</p:attrName>
                                        </p:attrNameLst>
                                      </p:cBhvr>
                                      <p:tavLst>
                                        <p:tav tm="0">
                                          <p:val>
                                            <p:strVal val="ppt_x"/>
                                          </p:val>
                                        </p:tav>
                                        <p:tav tm="100000">
                                          <p:val>
                                            <p:strVal val="ppt_x"/>
                                          </p:val>
                                        </p:tav>
                                      </p:tavLst>
                                    </p:anim>
                                    <p:anim calcmode="lin" valueType="num">
                                      <p:cBhvr additive="base">
                                        <p:cTn id="73" dur="500"/>
                                        <p:tgtEl>
                                          <p:spTgt spid="169"/>
                                        </p:tgtEl>
                                        <p:attrNameLst>
                                          <p:attrName>ppt_y</p:attrName>
                                        </p:attrNameLst>
                                      </p:cBhvr>
                                      <p:tavLst>
                                        <p:tav tm="0">
                                          <p:val>
                                            <p:strVal val="ppt_y"/>
                                          </p:val>
                                        </p:tav>
                                        <p:tav tm="100000">
                                          <p:val>
                                            <p:strVal val="1+ppt_h/2"/>
                                          </p:val>
                                        </p:tav>
                                      </p:tavLst>
                                    </p:anim>
                                    <p:set>
                                      <p:cBhvr>
                                        <p:cTn id="74" dur="1" fill="hold">
                                          <p:stCondLst>
                                            <p:cond delay="499"/>
                                          </p:stCondLst>
                                        </p:cTn>
                                        <p:tgtEl>
                                          <p:spTgt spid="16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72"/>
                                        </p:tgtEl>
                                        <p:attrNameLst>
                                          <p:attrName>style.visibility</p:attrName>
                                        </p:attrNameLst>
                                      </p:cBhvr>
                                      <p:to>
                                        <p:strVal val="visible"/>
                                      </p:to>
                                    </p:set>
                                    <p:anim calcmode="lin" valueType="num">
                                      <p:cBhvr additive="base">
                                        <p:cTn id="79" dur="500" fill="hold"/>
                                        <p:tgtEl>
                                          <p:spTgt spid="172"/>
                                        </p:tgtEl>
                                        <p:attrNameLst>
                                          <p:attrName>ppt_x</p:attrName>
                                        </p:attrNameLst>
                                      </p:cBhvr>
                                      <p:tavLst>
                                        <p:tav tm="0">
                                          <p:val>
                                            <p:strVal val="#ppt_x"/>
                                          </p:val>
                                        </p:tav>
                                        <p:tav tm="100000">
                                          <p:val>
                                            <p:strVal val="#ppt_x"/>
                                          </p:val>
                                        </p:tav>
                                      </p:tavLst>
                                    </p:anim>
                                    <p:anim calcmode="lin" valueType="num">
                                      <p:cBhvr additive="base">
                                        <p:cTn id="80"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nodeType="clickEffect">
                                  <p:stCondLst>
                                    <p:cond delay="0"/>
                                  </p:stCondLst>
                                  <p:childTnLst>
                                    <p:anim calcmode="lin" valueType="num">
                                      <p:cBhvr additive="base">
                                        <p:cTn id="84" dur="500"/>
                                        <p:tgtEl>
                                          <p:spTgt spid="172"/>
                                        </p:tgtEl>
                                        <p:attrNameLst>
                                          <p:attrName>ppt_x</p:attrName>
                                        </p:attrNameLst>
                                      </p:cBhvr>
                                      <p:tavLst>
                                        <p:tav tm="0">
                                          <p:val>
                                            <p:strVal val="ppt_x"/>
                                          </p:val>
                                        </p:tav>
                                        <p:tav tm="100000">
                                          <p:val>
                                            <p:strVal val="ppt_x"/>
                                          </p:val>
                                        </p:tav>
                                      </p:tavLst>
                                    </p:anim>
                                    <p:anim calcmode="lin" valueType="num">
                                      <p:cBhvr additive="base">
                                        <p:cTn id="85" dur="500"/>
                                        <p:tgtEl>
                                          <p:spTgt spid="172"/>
                                        </p:tgtEl>
                                        <p:attrNameLst>
                                          <p:attrName>ppt_y</p:attrName>
                                        </p:attrNameLst>
                                      </p:cBhvr>
                                      <p:tavLst>
                                        <p:tav tm="0">
                                          <p:val>
                                            <p:strVal val="ppt_y"/>
                                          </p:val>
                                        </p:tav>
                                        <p:tav tm="100000">
                                          <p:val>
                                            <p:strVal val="1+ppt_h/2"/>
                                          </p:val>
                                        </p:tav>
                                      </p:tavLst>
                                    </p:anim>
                                    <p:set>
                                      <p:cBhvr>
                                        <p:cTn id="86" dur="1" fill="hold">
                                          <p:stCondLst>
                                            <p:cond delay="499"/>
                                          </p:stCondLst>
                                        </p:cTn>
                                        <p:tgtEl>
                                          <p:spTgt spid="17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5"/>
                                        </p:tgtEl>
                                        <p:attrNameLst>
                                          <p:attrName>style.visibility</p:attrName>
                                        </p:attrNameLst>
                                      </p:cBhvr>
                                      <p:to>
                                        <p:strVal val="visible"/>
                                      </p:to>
                                    </p:set>
                                    <p:anim calcmode="lin" valueType="num">
                                      <p:cBhvr additive="base">
                                        <p:cTn id="91" dur="500" fill="hold"/>
                                        <p:tgtEl>
                                          <p:spTgt spid="175"/>
                                        </p:tgtEl>
                                        <p:attrNameLst>
                                          <p:attrName>ppt_x</p:attrName>
                                        </p:attrNameLst>
                                      </p:cBhvr>
                                      <p:tavLst>
                                        <p:tav tm="0">
                                          <p:val>
                                            <p:strVal val="#ppt_x"/>
                                          </p:val>
                                        </p:tav>
                                        <p:tav tm="100000">
                                          <p:val>
                                            <p:strVal val="#ppt_x"/>
                                          </p:val>
                                        </p:tav>
                                      </p:tavLst>
                                    </p:anim>
                                    <p:anim calcmode="lin" valueType="num">
                                      <p:cBhvr additive="base">
                                        <p:cTn id="92"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4" fill="hold" nodeType="clickEffect">
                                  <p:stCondLst>
                                    <p:cond delay="0"/>
                                  </p:stCondLst>
                                  <p:childTnLst>
                                    <p:anim calcmode="lin" valueType="num">
                                      <p:cBhvr additive="base">
                                        <p:cTn id="96" dur="500"/>
                                        <p:tgtEl>
                                          <p:spTgt spid="175"/>
                                        </p:tgtEl>
                                        <p:attrNameLst>
                                          <p:attrName>ppt_x</p:attrName>
                                        </p:attrNameLst>
                                      </p:cBhvr>
                                      <p:tavLst>
                                        <p:tav tm="0">
                                          <p:val>
                                            <p:strVal val="ppt_x"/>
                                          </p:val>
                                        </p:tav>
                                        <p:tav tm="100000">
                                          <p:val>
                                            <p:strVal val="ppt_x"/>
                                          </p:val>
                                        </p:tav>
                                      </p:tavLst>
                                    </p:anim>
                                    <p:anim calcmode="lin" valueType="num">
                                      <p:cBhvr additive="base">
                                        <p:cTn id="97" dur="500"/>
                                        <p:tgtEl>
                                          <p:spTgt spid="175"/>
                                        </p:tgtEl>
                                        <p:attrNameLst>
                                          <p:attrName>ppt_y</p:attrName>
                                        </p:attrNameLst>
                                      </p:cBhvr>
                                      <p:tavLst>
                                        <p:tav tm="0">
                                          <p:val>
                                            <p:strVal val="ppt_y"/>
                                          </p:val>
                                        </p:tav>
                                        <p:tav tm="100000">
                                          <p:val>
                                            <p:strVal val="1+ppt_h/2"/>
                                          </p:val>
                                        </p:tav>
                                      </p:tavLst>
                                    </p:anim>
                                    <p:set>
                                      <p:cBhvr>
                                        <p:cTn id="98" dur="1" fill="hold">
                                          <p:stCondLst>
                                            <p:cond delay="499"/>
                                          </p:stCondLst>
                                        </p:cTn>
                                        <p:tgtEl>
                                          <p:spTgt spid="17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anim calcmode="lin" valueType="num">
                                      <p:cBhvr additive="base">
                                        <p:cTn id="103" dur="500" fill="hold"/>
                                        <p:tgtEl>
                                          <p:spTgt spid="178"/>
                                        </p:tgtEl>
                                        <p:attrNameLst>
                                          <p:attrName>ppt_x</p:attrName>
                                        </p:attrNameLst>
                                      </p:cBhvr>
                                      <p:tavLst>
                                        <p:tav tm="0">
                                          <p:val>
                                            <p:strVal val="#ppt_x"/>
                                          </p:val>
                                        </p:tav>
                                        <p:tav tm="100000">
                                          <p:val>
                                            <p:strVal val="#ppt_x"/>
                                          </p:val>
                                        </p:tav>
                                      </p:tavLst>
                                    </p:anim>
                                    <p:anim calcmode="lin" valueType="num">
                                      <p:cBhvr additive="base">
                                        <p:cTn id="104"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nodeType="clickEffect">
                                  <p:stCondLst>
                                    <p:cond delay="0"/>
                                  </p:stCondLst>
                                  <p:childTnLst>
                                    <p:anim calcmode="lin" valueType="num">
                                      <p:cBhvr additive="base">
                                        <p:cTn id="108" dur="500"/>
                                        <p:tgtEl>
                                          <p:spTgt spid="178"/>
                                        </p:tgtEl>
                                        <p:attrNameLst>
                                          <p:attrName>ppt_x</p:attrName>
                                        </p:attrNameLst>
                                      </p:cBhvr>
                                      <p:tavLst>
                                        <p:tav tm="0">
                                          <p:val>
                                            <p:strVal val="ppt_x"/>
                                          </p:val>
                                        </p:tav>
                                        <p:tav tm="100000">
                                          <p:val>
                                            <p:strVal val="ppt_x"/>
                                          </p:val>
                                        </p:tav>
                                      </p:tavLst>
                                    </p:anim>
                                    <p:anim calcmode="lin" valueType="num">
                                      <p:cBhvr additive="base">
                                        <p:cTn id="109" dur="500"/>
                                        <p:tgtEl>
                                          <p:spTgt spid="178"/>
                                        </p:tgtEl>
                                        <p:attrNameLst>
                                          <p:attrName>ppt_y</p:attrName>
                                        </p:attrNameLst>
                                      </p:cBhvr>
                                      <p:tavLst>
                                        <p:tav tm="0">
                                          <p:val>
                                            <p:strVal val="ppt_y"/>
                                          </p:val>
                                        </p:tav>
                                        <p:tav tm="100000">
                                          <p:val>
                                            <p:strVal val="1+ppt_h/2"/>
                                          </p:val>
                                        </p:tav>
                                      </p:tavLst>
                                    </p:anim>
                                    <p:set>
                                      <p:cBhvr>
                                        <p:cTn id="110" dur="1" fill="hold">
                                          <p:stCondLst>
                                            <p:cond delay="499"/>
                                          </p:stCondLst>
                                        </p:cTn>
                                        <p:tgtEl>
                                          <p:spTgt spid="17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81"/>
                                        </p:tgtEl>
                                        <p:attrNameLst>
                                          <p:attrName>style.visibility</p:attrName>
                                        </p:attrNameLst>
                                      </p:cBhvr>
                                      <p:to>
                                        <p:strVal val="visible"/>
                                      </p:to>
                                    </p:set>
                                    <p:anim calcmode="lin" valueType="num">
                                      <p:cBhvr additive="base">
                                        <p:cTn id="115" dur="500" fill="hold"/>
                                        <p:tgtEl>
                                          <p:spTgt spid="181"/>
                                        </p:tgtEl>
                                        <p:attrNameLst>
                                          <p:attrName>ppt_x</p:attrName>
                                        </p:attrNameLst>
                                      </p:cBhvr>
                                      <p:tavLst>
                                        <p:tav tm="0">
                                          <p:val>
                                            <p:strVal val="#ppt_x"/>
                                          </p:val>
                                        </p:tav>
                                        <p:tav tm="100000">
                                          <p:val>
                                            <p:strVal val="#ppt_x"/>
                                          </p:val>
                                        </p:tav>
                                      </p:tavLst>
                                    </p:anim>
                                    <p:anim calcmode="lin" valueType="num">
                                      <p:cBhvr additive="base">
                                        <p:cTn id="116"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xit" presetSubtype="4" fill="hold" nodeType="clickEffect">
                                  <p:stCondLst>
                                    <p:cond delay="0"/>
                                  </p:stCondLst>
                                  <p:childTnLst>
                                    <p:anim calcmode="lin" valueType="num">
                                      <p:cBhvr additive="base">
                                        <p:cTn id="120" dur="500"/>
                                        <p:tgtEl>
                                          <p:spTgt spid="181"/>
                                        </p:tgtEl>
                                        <p:attrNameLst>
                                          <p:attrName>ppt_x</p:attrName>
                                        </p:attrNameLst>
                                      </p:cBhvr>
                                      <p:tavLst>
                                        <p:tav tm="0">
                                          <p:val>
                                            <p:strVal val="ppt_x"/>
                                          </p:val>
                                        </p:tav>
                                        <p:tav tm="100000">
                                          <p:val>
                                            <p:strVal val="ppt_x"/>
                                          </p:val>
                                        </p:tav>
                                      </p:tavLst>
                                    </p:anim>
                                    <p:anim calcmode="lin" valueType="num">
                                      <p:cBhvr additive="base">
                                        <p:cTn id="121" dur="500"/>
                                        <p:tgtEl>
                                          <p:spTgt spid="181"/>
                                        </p:tgtEl>
                                        <p:attrNameLst>
                                          <p:attrName>ppt_y</p:attrName>
                                        </p:attrNameLst>
                                      </p:cBhvr>
                                      <p:tavLst>
                                        <p:tav tm="0">
                                          <p:val>
                                            <p:strVal val="ppt_y"/>
                                          </p:val>
                                        </p:tav>
                                        <p:tav tm="100000">
                                          <p:val>
                                            <p:strVal val="1+ppt_h/2"/>
                                          </p:val>
                                        </p:tav>
                                      </p:tavLst>
                                    </p:anim>
                                    <p:set>
                                      <p:cBhvr>
                                        <p:cTn id="122" dur="1" fill="hold">
                                          <p:stCondLst>
                                            <p:cond delay="499"/>
                                          </p:stCondLst>
                                        </p:cTn>
                                        <p:tgtEl>
                                          <p:spTgt spid="18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4"/>
                                        </p:tgtEl>
                                        <p:attrNameLst>
                                          <p:attrName>style.visibility</p:attrName>
                                        </p:attrNameLst>
                                      </p:cBhvr>
                                      <p:to>
                                        <p:strVal val="visible"/>
                                      </p:to>
                                    </p:set>
                                    <p:anim calcmode="lin" valueType="num">
                                      <p:cBhvr additive="base">
                                        <p:cTn id="127" dur="500" fill="hold"/>
                                        <p:tgtEl>
                                          <p:spTgt spid="184"/>
                                        </p:tgtEl>
                                        <p:attrNameLst>
                                          <p:attrName>ppt_x</p:attrName>
                                        </p:attrNameLst>
                                      </p:cBhvr>
                                      <p:tavLst>
                                        <p:tav tm="0">
                                          <p:val>
                                            <p:strVal val="#ppt_x"/>
                                          </p:val>
                                        </p:tav>
                                        <p:tav tm="100000">
                                          <p:val>
                                            <p:strVal val="#ppt_x"/>
                                          </p:val>
                                        </p:tav>
                                      </p:tavLst>
                                    </p:anim>
                                    <p:anim calcmode="lin" valueType="num">
                                      <p:cBhvr additive="base">
                                        <p:cTn id="128"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nodeType="clickEffect">
                                  <p:stCondLst>
                                    <p:cond delay="0"/>
                                  </p:stCondLst>
                                  <p:childTnLst>
                                    <p:anim calcmode="lin" valueType="num">
                                      <p:cBhvr additive="base">
                                        <p:cTn id="132" dur="500"/>
                                        <p:tgtEl>
                                          <p:spTgt spid="184"/>
                                        </p:tgtEl>
                                        <p:attrNameLst>
                                          <p:attrName>ppt_x</p:attrName>
                                        </p:attrNameLst>
                                      </p:cBhvr>
                                      <p:tavLst>
                                        <p:tav tm="0">
                                          <p:val>
                                            <p:strVal val="ppt_x"/>
                                          </p:val>
                                        </p:tav>
                                        <p:tav tm="100000">
                                          <p:val>
                                            <p:strVal val="ppt_x"/>
                                          </p:val>
                                        </p:tav>
                                      </p:tavLst>
                                    </p:anim>
                                    <p:anim calcmode="lin" valueType="num">
                                      <p:cBhvr additive="base">
                                        <p:cTn id="133" dur="500"/>
                                        <p:tgtEl>
                                          <p:spTgt spid="184"/>
                                        </p:tgtEl>
                                        <p:attrNameLst>
                                          <p:attrName>ppt_y</p:attrName>
                                        </p:attrNameLst>
                                      </p:cBhvr>
                                      <p:tavLst>
                                        <p:tav tm="0">
                                          <p:val>
                                            <p:strVal val="ppt_y"/>
                                          </p:val>
                                        </p:tav>
                                        <p:tav tm="100000">
                                          <p:val>
                                            <p:strVal val="1+ppt_h/2"/>
                                          </p:val>
                                        </p:tav>
                                      </p:tavLst>
                                    </p:anim>
                                    <p:set>
                                      <p:cBhvr>
                                        <p:cTn id="134" dur="1" fill="hold">
                                          <p:stCondLst>
                                            <p:cond delay="499"/>
                                          </p:stCondLst>
                                        </p:cTn>
                                        <p:tgtEl>
                                          <p:spTgt spid="1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865D-0CFA-4B38-BFBF-4411517051D6}"/>
              </a:ext>
            </a:extLst>
          </p:cNvPr>
          <p:cNvSpPr>
            <a:spLocks noGrp="1"/>
          </p:cNvSpPr>
          <p:nvPr>
            <p:ph type="title"/>
          </p:nvPr>
        </p:nvSpPr>
        <p:spPr/>
        <p:txBody>
          <a:bodyPr/>
          <a:lstStyle/>
          <a:p>
            <a:r>
              <a:rPr lang="en-US" dirty="0"/>
              <a:t>Remoting endpoint configuration</a:t>
            </a:r>
          </a:p>
        </p:txBody>
      </p:sp>
      <p:sp>
        <p:nvSpPr>
          <p:cNvPr id="3" name="Content Placeholder 2">
            <a:extLst>
              <a:ext uri="{FF2B5EF4-FFF2-40B4-BE49-F238E27FC236}">
                <a16:creationId xmlns:a16="http://schemas.microsoft.com/office/drawing/2014/main" id="{3BFB9F16-C3E5-41F6-ADEA-5EA743E3E777}"/>
              </a:ext>
            </a:extLst>
          </p:cNvPr>
          <p:cNvSpPr>
            <a:spLocks noGrp="1"/>
          </p:cNvSpPr>
          <p:nvPr>
            <p:ph idx="1"/>
          </p:nvPr>
        </p:nvSpPr>
        <p:spPr/>
        <p:txBody>
          <a:bodyPr/>
          <a:lstStyle/>
          <a:p>
            <a:pPr marL="457200" indent="-457200">
              <a:buFont typeface="Arial" panose="020B0604020202020204" pitchFamily="34" charset="0"/>
              <a:buChar char="•"/>
            </a:pPr>
            <a:r>
              <a:rPr lang="en-US" dirty="0"/>
              <a:t>Configure how a remote session is hosted</a:t>
            </a:r>
          </a:p>
          <a:p>
            <a:pPr marL="914400" lvl="1" indent="-457200">
              <a:buFont typeface="Arial" panose="020B0604020202020204" pitchFamily="34" charset="0"/>
              <a:buChar char="•"/>
            </a:pPr>
            <a:r>
              <a:rPr lang="en-US" dirty="0"/>
              <a:t>Host account</a:t>
            </a:r>
          </a:p>
          <a:p>
            <a:pPr marL="914400" lvl="1" indent="-457200">
              <a:buFont typeface="Arial" panose="020B0604020202020204" pitchFamily="34" charset="0"/>
              <a:buChar char="•"/>
            </a:pPr>
            <a:r>
              <a:rPr lang="en-US" dirty="0"/>
              <a:t>Access control</a:t>
            </a:r>
          </a:p>
          <a:p>
            <a:pPr marL="457200" indent="-457200">
              <a:buFont typeface="Arial" panose="020B0604020202020204" pitchFamily="34" charset="0"/>
              <a:buChar char="•"/>
            </a:pPr>
            <a:r>
              <a:rPr lang="en-US" dirty="0"/>
              <a:t>Configure a hosted PowerShell session</a:t>
            </a:r>
          </a:p>
          <a:p>
            <a:pPr marL="914400" lvl="1" indent="-457200">
              <a:buFont typeface="Arial" panose="020B0604020202020204" pitchFamily="34" charset="0"/>
              <a:buChar char="•"/>
            </a:pPr>
            <a:r>
              <a:rPr lang="en-US" dirty="0"/>
              <a:t>Visible cmdlets</a:t>
            </a:r>
          </a:p>
          <a:p>
            <a:pPr marL="914400" lvl="1" indent="-457200">
              <a:buFont typeface="Arial" panose="020B0604020202020204" pitchFamily="34" charset="0"/>
              <a:buChar char="•"/>
            </a:pPr>
            <a:r>
              <a:rPr lang="en-US" dirty="0"/>
              <a:t>Language mode</a:t>
            </a:r>
          </a:p>
          <a:p>
            <a:pPr marL="914400" lvl="1" indent="-457200">
              <a:buFont typeface="Arial" panose="020B0604020202020204" pitchFamily="34" charset="0"/>
              <a:buChar char="•"/>
            </a:pPr>
            <a:r>
              <a:rPr lang="en-US" dirty="0"/>
              <a:t>Available drives</a:t>
            </a:r>
          </a:p>
          <a:p>
            <a:pPr marL="457200" indent="-457200">
              <a:buFont typeface="Arial" panose="020B0604020202020204" pitchFamily="34" charset="0"/>
              <a:buChar char="•"/>
            </a:pPr>
            <a:r>
              <a:rPr lang="en-US" dirty="0"/>
              <a:t>JEA (Just Enough Administration) role-based access</a:t>
            </a:r>
          </a:p>
          <a:p>
            <a:pPr marL="457200" indent="-457200">
              <a:buFont typeface="Arial" panose="020B0604020202020204" pitchFamily="34" charset="0"/>
              <a:buChar char="•"/>
            </a:pPr>
            <a:r>
              <a:rPr lang="en-US" dirty="0"/>
              <a:t>Currently only supported for WinRM transport</a:t>
            </a:r>
          </a:p>
        </p:txBody>
      </p:sp>
      <p:sp>
        <p:nvSpPr>
          <p:cNvPr id="4" name="Footer Placeholder 3">
            <a:extLst>
              <a:ext uri="{FF2B5EF4-FFF2-40B4-BE49-F238E27FC236}">
                <a16:creationId xmlns:a16="http://schemas.microsoft.com/office/drawing/2014/main" id="{2675A2C6-C37D-4237-BE83-CE010C31D064}"/>
              </a:ext>
            </a:extLst>
          </p:cNvPr>
          <p:cNvSpPr>
            <a:spLocks noGrp="1"/>
          </p:cNvSpPr>
          <p:nvPr>
            <p:ph type="ftr" sz="quarter" idx="11"/>
          </p:nvPr>
        </p:nvSpPr>
        <p:spPr/>
        <p:txBody>
          <a:bodyPr/>
          <a:lstStyle/>
          <a:p>
            <a:r>
              <a:rPr lang="en-US"/>
              <a:t>@pshDev</a:t>
            </a:r>
            <a:endParaRPr lang="en-US" dirty="0"/>
          </a:p>
        </p:txBody>
      </p:sp>
    </p:spTree>
    <p:extLst>
      <p:ext uri="{BB962C8B-B14F-4D97-AF65-F5344CB8AC3E}">
        <p14:creationId xmlns:p14="http://schemas.microsoft.com/office/powerpoint/2010/main" val="35212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0F8E6B-3198-4644-A484-C09C9AD7147E}"/>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BF78C52-77F8-4109-8CDE-7F92C6B3980E}"/>
              </a:ext>
            </a:extLst>
          </p:cNvPr>
          <p:cNvSpPr>
            <a:spLocks noGrp="1"/>
          </p:cNvSpPr>
          <p:nvPr>
            <p:ph idx="1"/>
          </p:nvPr>
        </p:nvSpPr>
        <p:spPr/>
        <p:txBody>
          <a:bodyPr/>
          <a:lstStyle/>
          <a:p>
            <a:r>
              <a:rPr lang="en-US" dirty="0"/>
              <a:t>PowerShell remoting is robust and extensible</a:t>
            </a:r>
          </a:p>
          <a:p>
            <a:r>
              <a:rPr lang="en-US" dirty="0"/>
              <a:t>Foundation for PowerShell automation</a:t>
            </a:r>
          </a:p>
          <a:p>
            <a:r>
              <a:rPr lang="en-US" dirty="0"/>
              <a:t>Preserves PowerShell objects</a:t>
            </a:r>
          </a:p>
          <a:p>
            <a:r>
              <a:rPr lang="en-US" dirty="0"/>
              <a:t>Accessible through cmdlets and API</a:t>
            </a:r>
          </a:p>
          <a:p>
            <a:r>
              <a:rPr lang="en-US" dirty="0"/>
              <a:t>Interactive shell remoting </a:t>
            </a:r>
            <a:r>
              <a:rPr lang="en-US"/>
              <a:t>and debugging</a:t>
            </a:r>
            <a:endParaRPr lang="en-US" dirty="0"/>
          </a:p>
          <a:p>
            <a:endParaRPr lang="en-US" dirty="0"/>
          </a:p>
        </p:txBody>
      </p:sp>
      <p:sp>
        <p:nvSpPr>
          <p:cNvPr id="5" name="Footer Placeholder 4">
            <a:extLst>
              <a:ext uri="{FF2B5EF4-FFF2-40B4-BE49-F238E27FC236}">
                <a16:creationId xmlns:a16="http://schemas.microsoft.com/office/drawing/2014/main" id="{4E5BF2A3-5478-4352-9C89-5EFF4364416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@pshDev</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8064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1BC3A-80BB-467B-B23B-5C7AFBEF920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@pshDev</a:t>
            </a:r>
          </a:p>
        </p:txBody>
      </p:sp>
    </p:spTree>
    <p:extLst>
      <p:ext uri="{BB962C8B-B14F-4D97-AF65-F5344CB8AC3E}">
        <p14:creationId xmlns:p14="http://schemas.microsoft.com/office/powerpoint/2010/main" val="31327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D17843-0B9C-4455-AFFB-760D8C77D0BD}"/>
              </a:ext>
            </a:extLst>
          </p:cNvPr>
          <p:cNvSpPr>
            <a:spLocks noGrp="1"/>
          </p:cNvSpPr>
          <p:nvPr>
            <p:ph type="title"/>
          </p:nvPr>
        </p:nvSpPr>
        <p:spPr/>
        <p:txBody>
          <a:bodyPr/>
          <a:lstStyle/>
          <a:p>
            <a:r>
              <a:rPr lang="en-US" dirty="0"/>
              <a:t>This Session</a:t>
            </a:r>
          </a:p>
        </p:txBody>
      </p:sp>
      <p:sp>
        <p:nvSpPr>
          <p:cNvPr id="9" name="Content Placeholder 8">
            <a:extLst>
              <a:ext uri="{FF2B5EF4-FFF2-40B4-BE49-F238E27FC236}">
                <a16:creationId xmlns:a16="http://schemas.microsoft.com/office/drawing/2014/main" id="{0B81FE05-8089-40D5-840E-72D2BC42A676}"/>
              </a:ext>
            </a:extLst>
          </p:cNvPr>
          <p:cNvSpPr>
            <a:spLocks noGrp="1"/>
          </p:cNvSpPr>
          <p:nvPr>
            <p:ph idx="1"/>
          </p:nvPr>
        </p:nvSpPr>
        <p:spPr/>
        <p:txBody>
          <a:bodyPr/>
          <a:lstStyle/>
          <a:p>
            <a:endParaRPr lang="de-DE" dirty="0"/>
          </a:p>
          <a:p>
            <a:pPr marL="457200" indent="-457200">
              <a:buFont typeface="Arial" panose="020B0604020202020204" pitchFamily="34" charset="0"/>
              <a:buChar char="•"/>
            </a:pPr>
            <a:r>
              <a:rPr lang="de-DE" dirty="0"/>
              <a:t>Understand how PowerShell remoting works</a:t>
            </a:r>
          </a:p>
          <a:p>
            <a:pPr marL="457200" indent="-457200">
              <a:buFont typeface="Arial" panose="020B0604020202020204" pitchFamily="34" charset="0"/>
              <a:buChar char="•"/>
            </a:pPr>
            <a:r>
              <a:rPr lang="de-DE" dirty="0"/>
              <a:t>Learn how PowerShell runs scripts on remote targets</a:t>
            </a:r>
          </a:p>
          <a:p>
            <a:pPr marL="457200" indent="-457200">
              <a:buFont typeface="Arial" panose="020B0604020202020204" pitchFamily="34" charset="0"/>
              <a:buChar char="•"/>
            </a:pPr>
            <a:r>
              <a:rPr lang="de-DE" dirty="0"/>
              <a:t>Learn about PowerShell API for remoting</a:t>
            </a:r>
          </a:p>
          <a:p>
            <a:pPr marL="457200" indent="-457200">
              <a:buFont typeface="Arial" panose="020B0604020202020204" pitchFamily="34" charset="0"/>
              <a:buChar char="•"/>
            </a:pPr>
            <a:endParaRPr lang="de-DE" dirty="0"/>
          </a:p>
          <a:p>
            <a:endParaRPr lang="en-US" sz="2400" dirty="0"/>
          </a:p>
        </p:txBody>
      </p:sp>
      <p:sp>
        <p:nvSpPr>
          <p:cNvPr id="5" name="Footer Placeholder 4">
            <a:extLst>
              <a:ext uri="{FF2B5EF4-FFF2-40B4-BE49-F238E27FC236}">
                <a16:creationId xmlns:a16="http://schemas.microsoft.com/office/drawing/2014/main" id="{CB6B5BE9-A722-42E0-80FB-61B488D7D4E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@pshDev</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3978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D17843-0B9C-4455-AFFB-760D8C77D0BD}"/>
              </a:ext>
            </a:extLst>
          </p:cNvPr>
          <p:cNvSpPr>
            <a:spLocks noGrp="1"/>
          </p:cNvSpPr>
          <p:nvPr>
            <p:ph type="title"/>
          </p:nvPr>
        </p:nvSpPr>
        <p:spPr/>
        <p:txBody>
          <a:bodyPr/>
          <a:lstStyle/>
          <a:p>
            <a:r>
              <a:rPr lang="en-US" dirty="0"/>
              <a:t>Agenda</a:t>
            </a:r>
          </a:p>
        </p:txBody>
      </p:sp>
      <p:sp>
        <p:nvSpPr>
          <p:cNvPr id="9" name="Content Placeholder 8">
            <a:extLst>
              <a:ext uri="{FF2B5EF4-FFF2-40B4-BE49-F238E27FC236}">
                <a16:creationId xmlns:a16="http://schemas.microsoft.com/office/drawing/2014/main" id="{0B81FE05-8089-40D5-840E-72D2BC42A676}"/>
              </a:ext>
            </a:extLst>
          </p:cNvPr>
          <p:cNvSpPr>
            <a:spLocks noGrp="1"/>
          </p:cNvSpPr>
          <p:nvPr>
            <p:ph idx="1"/>
          </p:nvPr>
        </p:nvSpPr>
        <p:spPr/>
        <p:txBody>
          <a:bodyPr/>
          <a:lstStyle/>
          <a:p>
            <a:pPr marL="457200" indent="-457200">
              <a:buFont typeface="Arial" panose="020B0604020202020204" pitchFamily="34" charset="0"/>
              <a:buChar char="•"/>
            </a:pPr>
            <a:r>
              <a:rPr lang="en-US" dirty="0"/>
              <a:t>What is PowerShell remoting</a:t>
            </a:r>
          </a:p>
          <a:p>
            <a:pPr marL="457200" indent="-457200">
              <a:buFont typeface="Arial" panose="020B0604020202020204" pitchFamily="34" charset="0"/>
              <a:buChar char="•"/>
            </a:pPr>
            <a:r>
              <a:rPr lang="en-US" dirty="0"/>
              <a:t>Remoting architecture</a:t>
            </a:r>
          </a:p>
          <a:p>
            <a:pPr marL="457200" indent="-457200">
              <a:buFont typeface="Arial" panose="020B0604020202020204" pitchFamily="34" charset="0"/>
              <a:buChar char="•"/>
            </a:pPr>
            <a:r>
              <a:rPr lang="en-US" dirty="0"/>
              <a:t>Running script on a remote target</a:t>
            </a:r>
          </a:p>
          <a:p>
            <a:pPr marL="457200" indent="-457200">
              <a:buFont typeface="Arial" panose="020B0604020202020204" pitchFamily="34" charset="0"/>
              <a:buChar char="•"/>
            </a:pPr>
            <a:r>
              <a:rPr lang="en-US" dirty="0"/>
              <a:t>Remoting implementation</a:t>
            </a:r>
          </a:p>
          <a:p>
            <a:pPr marL="457200" indent="-457200">
              <a:buFont typeface="Arial" panose="020B0604020202020204" pitchFamily="34" charset="0"/>
              <a:buChar char="•"/>
            </a:pPr>
            <a:r>
              <a:rPr lang="en-US" dirty="0"/>
              <a:t>Object data handling</a:t>
            </a:r>
          </a:p>
          <a:p>
            <a:pPr marL="457200" indent="-457200">
              <a:buFont typeface="Arial" panose="020B0604020202020204" pitchFamily="34" charset="0"/>
              <a:buChar char="•"/>
            </a:pPr>
            <a:r>
              <a:rPr lang="en-US" dirty="0"/>
              <a:t>Endpoint configuration</a:t>
            </a:r>
          </a:p>
        </p:txBody>
      </p:sp>
      <p:sp>
        <p:nvSpPr>
          <p:cNvPr id="5" name="Footer Placeholder 4">
            <a:extLst>
              <a:ext uri="{FF2B5EF4-FFF2-40B4-BE49-F238E27FC236}">
                <a16:creationId xmlns:a16="http://schemas.microsoft.com/office/drawing/2014/main" id="{CB6B5BE9-A722-42E0-80FB-61B488D7D4E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@pshDev</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47773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0F8E6B-3198-4644-A484-C09C9AD7147E}"/>
              </a:ext>
            </a:extLst>
          </p:cNvPr>
          <p:cNvSpPr>
            <a:spLocks noGrp="1"/>
          </p:cNvSpPr>
          <p:nvPr>
            <p:ph type="title"/>
          </p:nvPr>
        </p:nvSpPr>
        <p:spPr/>
        <p:txBody>
          <a:bodyPr/>
          <a:lstStyle/>
          <a:p>
            <a:r>
              <a:rPr lang="en-US" dirty="0"/>
              <a:t>About me …</a:t>
            </a:r>
          </a:p>
        </p:txBody>
      </p:sp>
      <p:sp>
        <p:nvSpPr>
          <p:cNvPr id="4" name="Content Placeholder 3">
            <a:extLst>
              <a:ext uri="{FF2B5EF4-FFF2-40B4-BE49-F238E27FC236}">
                <a16:creationId xmlns:a16="http://schemas.microsoft.com/office/drawing/2014/main" id="{1BF78C52-77F8-4109-8CDE-7F92C6B3980E}"/>
              </a:ext>
            </a:extLst>
          </p:cNvPr>
          <p:cNvSpPr>
            <a:spLocks noGrp="1"/>
          </p:cNvSpPr>
          <p:nvPr>
            <p:ph idx="1"/>
          </p:nvPr>
        </p:nvSpPr>
        <p:spPr>
          <a:xfrm>
            <a:off x="838199" y="1294537"/>
            <a:ext cx="10515600" cy="4753277"/>
          </a:xfrm>
        </p:spPr>
        <p:txBody>
          <a:bodyPr>
            <a:normAutofit/>
          </a:bodyPr>
          <a:lstStyle/>
          <a:p>
            <a:r>
              <a:rPr lang="en-US" dirty="0"/>
              <a:t>Member of the PowerShell team for over eight years</a:t>
            </a:r>
          </a:p>
          <a:p>
            <a:endParaRPr lang="en-US" dirty="0"/>
          </a:p>
          <a:p>
            <a:r>
              <a:rPr lang="en-US" dirty="0"/>
              <a:t>Owner of the remoting system</a:t>
            </a:r>
          </a:p>
          <a:p>
            <a:pPr lvl="1"/>
            <a:r>
              <a:rPr lang="en-US" sz="2000" dirty="0"/>
              <a:t>Robust connection disconnect/connect</a:t>
            </a:r>
          </a:p>
          <a:p>
            <a:pPr lvl="1"/>
            <a:r>
              <a:rPr lang="en-US" sz="2000" dirty="0"/>
              <a:t>SSH Remoting</a:t>
            </a:r>
          </a:p>
          <a:p>
            <a:pPr lvl="1"/>
            <a:r>
              <a:rPr lang="en-US" sz="2000" dirty="0"/>
              <a:t>IPC Remoting</a:t>
            </a:r>
          </a:p>
          <a:p>
            <a:pPr lvl="1"/>
            <a:r>
              <a:rPr lang="en-US" sz="2000" dirty="0"/>
              <a:t>Remote script debugging</a:t>
            </a:r>
          </a:p>
          <a:p>
            <a:pPr lvl="1"/>
            <a:endParaRPr lang="en-US" dirty="0"/>
          </a:p>
          <a:p>
            <a:r>
              <a:rPr lang="en-US" dirty="0"/>
              <a:t>Co-owner of PowerShell security</a:t>
            </a:r>
          </a:p>
          <a:p>
            <a:pPr lvl="1"/>
            <a:r>
              <a:rPr lang="en-US" sz="2000" dirty="0"/>
              <a:t>JEA (Just Enough Administration)</a:t>
            </a:r>
          </a:p>
          <a:p>
            <a:pPr lvl="1"/>
            <a:r>
              <a:rPr lang="en-US" sz="2000" dirty="0"/>
              <a:t>Constrained Language mode</a:t>
            </a:r>
          </a:p>
          <a:p>
            <a:endParaRPr lang="en-US" dirty="0"/>
          </a:p>
        </p:txBody>
      </p:sp>
      <p:sp>
        <p:nvSpPr>
          <p:cNvPr id="5" name="Footer Placeholder 4">
            <a:extLst>
              <a:ext uri="{FF2B5EF4-FFF2-40B4-BE49-F238E27FC236}">
                <a16:creationId xmlns:a16="http://schemas.microsoft.com/office/drawing/2014/main" id="{4E5BF2A3-5478-4352-9C89-5EFF4364416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@pshDev</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4096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ADEB-60D5-4365-B1D1-4BE322A1A86F}"/>
              </a:ext>
            </a:extLst>
          </p:cNvPr>
          <p:cNvSpPr>
            <a:spLocks noGrp="1"/>
          </p:cNvSpPr>
          <p:nvPr>
            <p:ph type="title"/>
          </p:nvPr>
        </p:nvSpPr>
        <p:spPr/>
        <p:txBody>
          <a:bodyPr/>
          <a:lstStyle/>
          <a:p>
            <a:r>
              <a:rPr lang="en-US" dirty="0"/>
              <a:t>What is PowerShell remoting?</a:t>
            </a:r>
          </a:p>
        </p:txBody>
      </p:sp>
      <p:sp>
        <p:nvSpPr>
          <p:cNvPr id="3" name="Content Placeholder 2">
            <a:extLst>
              <a:ext uri="{FF2B5EF4-FFF2-40B4-BE49-F238E27FC236}">
                <a16:creationId xmlns:a16="http://schemas.microsoft.com/office/drawing/2014/main" id="{71849D7B-1122-470C-9AA2-8A650246EC02}"/>
              </a:ext>
            </a:extLst>
          </p:cNvPr>
          <p:cNvSpPr>
            <a:spLocks noGrp="1"/>
          </p:cNvSpPr>
          <p:nvPr>
            <p:ph idx="1"/>
          </p:nvPr>
        </p:nvSpPr>
        <p:spPr>
          <a:xfrm>
            <a:off x="838200" y="1423686"/>
            <a:ext cx="10515600" cy="4753277"/>
          </a:xfrm>
        </p:spPr>
        <p:txBody>
          <a:bodyPr/>
          <a:lstStyle/>
          <a:p>
            <a:pPr marL="457200" indent="-457200">
              <a:buFont typeface="Arial" panose="020B0604020202020204" pitchFamily="34" charset="0"/>
              <a:buChar char="•"/>
            </a:pPr>
            <a:r>
              <a:rPr lang="en-US" dirty="0"/>
              <a:t>System to automate script execution on remote targets</a:t>
            </a:r>
          </a:p>
          <a:p>
            <a:pPr marL="914400" lvl="1" indent="-457200">
              <a:buFont typeface="Arial" panose="020B0604020202020204" pitchFamily="34" charset="0"/>
              <a:buChar char="•"/>
            </a:pPr>
            <a:r>
              <a:rPr lang="en-US" sz="2000" dirty="0"/>
              <a:t>Fan-out to multiple targets</a:t>
            </a:r>
          </a:p>
          <a:p>
            <a:pPr marL="914400" lvl="1" indent="-457200">
              <a:buFont typeface="Arial" panose="020B0604020202020204" pitchFamily="34" charset="0"/>
              <a:buChar char="•"/>
            </a:pPr>
            <a:r>
              <a:rPr lang="en-US" sz="2000" dirty="0"/>
              <a:t>Concurrency with PowerShell jobs</a:t>
            </a:r>
          </a:p>
          <a:p>
            <a:pPr marL="914400" lvl="1" indent="-457200">
              <a:buFont typeface="Arial" panose="020B0604020202020204" pitchFamily="34" charset="0"/>
              <a:buChar char="•"/>
            </a:pPr>
            <a:r>
              <a:rPr lang="en-US" sz="2000" dirty="0"/>
              <a:t>Remote shell</a:t>
            </a:r>
          </a:p>
          <a:p>
            <a:pPr marL="914400" lvl="1" indent="-457200">
              <a:buFont typeface="Arial" panose="020B0604020202020204" pitchFamily="34" charset="0"/>
              <a:buChar char="•"/>
            </a:pPr>
            <a:r>
              <a:rPr lang="en-US" sz="2000" dirty="0"/>
              <a:t>Remote script debugging</a:t>
            </a:r>
          </a:p>
        </p:txBody>
      </p:sp>
      <p:sp>
        <p:nvSpPr>
          <p:cNvPr id="4" name="Footer Placeholder 3">
            <a:extLst>
              <a:ext uri="{FF2B5EF4-FFF2-40B4-BE49-F238E27FC236}">
                <a16:creationId xmlns:a16="http://schemas.microsoft.com/office/drawing/2014/main" id="{AB1B60B0-7FA2-4F44-B17E-2B3D195ADB8F}"/>
              </a:ext>
            </a:extLst>
          </p:cNvPr>
          <p:cNvSpPr>
            <a:spLocks noGrp="1"/>
          </p:cNvSpPr>
          <p:nvPr>
            <p:ph type="ftr" sz="quarter" idx="11"/>
          </p:nvPr>
        </p:nvSpPr>
        <p:spPr/>
        <p:txBody>
          <a:bodyPr/>
          <a:lstStyle/>
          <a:p>
            <a:r>
              <a:rPr lang="en-US"/>
              <a:t>@pshDev</a:t>
            </a:r>
            <a:endParaRPr lang="en-US" dirty="0"/>
          </a:p>
        </p:txBody>
      </p:sp>
      <p:sp>
        <p:nvSpPr>
          <p:cNvPr id="10" name="TextBox 9">
            <a:extLst>
              <a:ext uri="{FF2B5EF4-FFF2-40B4-BE49-F238E27FC236}">
                <a16:creationId xmlns:a16="http://schemas.microsoft.com/office/drawing/2014/main" id="{29D5E712-86FE-48FB-A21C-69CCB8CB4A68}"/>
              </a:ext>
            </a:extLst>
          </p:cNvPr>
          <p:cNvSpPr txBox="1"/>
          <p:nvPr/>
        </p:nvSpPr>
        <p:spPr>
          <a:xfrm>
            <a:off x="4978854" y="4659616"/>
            <a:ext cx="483053" cy="307777"/>
          </a:xfrm>
          <a:prstGeom prst="rect">
            <a:avLst/>
          </a:prstGeom>
          <a:noFill/>
        </p:spPr>
        <p:txBody>
          <a:bodyPr wrap="square" rtlCol="0">
            <a:spAutoFit/>
          </a:bodyPr>
          <a:lstStyle/>
          <a:p>
            <a:endParaRPr lang="en-US" sz="1400" dirty="0"/>
          </a:p>
        </p:txBody>
      </p:sp>
      <p:grpSp>
        <p:nvGrpSpPr>
          <p:cNvPr id="38" name="Group 37">
            <a:extLst>
              <a:ext uri="{FF2B5EF4-FFF2-40B4-BE49-F238E27FC236}">
                <a16:creationId xmlns:a16="http://schemas.microsoft.com/office/drawing/2014/main" id="{08185D16-C0F7-4A26-A14C-4B8C0565A527}"/>
              </a:ext>
            </a:extLst>
          </p:cNvPr>
          <p:cNvGrpSpPr/>
          <p:nvPr/>
        </p:nvGrpSpPr>
        <p:grpSpPr>
          <a:xfrm>
            <a:off x="1151164" y="3616674"/>
            <a:ext cx="9437915" cy="2008414"/>
            <a:chOff x="1151164" y="3616674"/>
            <a:chExt cx="9437915" cy="2008414"/>
          </a:xfrm>
        </p:grpSpPr>
        <p:sp>
          <p:nvSpPr>
            <p:cNvPr id="5" name="Rectangle: Rounded Corners 4">
              <a:extLst>
                <a:ext uri="{FF2B5EF4-FFF2-40B4-BE49-F238E27FC236}">
                  <a16:creationId xmlns:a16="http://schemas.microsoft.com/office/drawing/2014/main" id="{83D38A53-0D59-4908-97C7-8C3F598F5E41}"/>
                </a:ext>
              </a:extLst>
            </p:cNvPr>
            <p:cNvSpPr/>
            <p:nvPr/>
          </p:nvSpPr>
          <p:spPr>
            <a:xfrm>
              <a:off x="1151164" y="3616674"/>
              <a:ext cx="9437915" cy="2008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1FC44353-5250-4607-B6D7-078412391542}"/>
                </a:ext>
              </a:extLst>
            </p:cNvPr>
            <p:cNvGrpSpPr/>
            <p:nvPr/>
          </p:nvGrpSpPr>
          <p:grpSpPr>
            <a:xfrm>
              <a:off x="1567542" y="4180008"/>
              <a:ext cx="4849587" cy="881743"/>
              <a:chOff x="1828799" y="4278085"/>
              <a:chExt cx="4474029" cy="881743"/>
            </a:xfrm>
          </p:grpSpPr>
          <p:sp>
            <p:nvSpPr>
              <p:cNvPr id="6" name="Rectangle 5">
                <a:extLst>
                  <a:ext uri="{FF2B5EF4-FFF2-40B4-BE49-F238E27FC236}">
                    <a16:creationId xmlns:a16="http://schemas.microsoft.com/office/drawing/2014/main" id="{C62C2DDA-BED1-4966-8D2B-A59A195818D7}"/>
                  </a:ext>
                </a:extLst>
              </p:cNvPr>
              <p:cNvSpPr/>
              <p:nvPr/>
            </p:nvSpPr>
            <p:spPr>
              <a:xfrm>
                <a:off x="1828799" y="4278085"/>
                <a:ext cx="4474029" cy="881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6CD5A2-6C9D-40B5-855B-7A1F9089BABE}"/>
                  </a:ext>
                </a:extLst>
              </p:cNvPr>
              <p:cNvSpPr txBox="1"/>
              <p:nvPr/>
            </p:nvSpPr>
            <p:spPr>
              <a:xfrm>
                <a:off x="1918607" y="4408714"/>
                <a:ext cx="4256176" cy="246221"/>
              </a:xfrm>
              <a:prstGeom prst="rect">
                <a:avLst/>
              </a:prstGeom>
              <a:noFill/>
            </p:spPr>
            <p:txBody>
              <a:bodyPr wrap="square" rtlCol="0">
                <a:spAutoFit/>
              </a:bodyPr>
              <a:lstStyle/>
              <a:p>
                <a:r>
                  <a:rPr lang="en-US" sz="1000" dirty="0">
                    <a:latin typeface="Lucida Console" panose="020B0609040504020204" pitchFamily="49" charset="0"/>
                  </a:rPr>
                  <a:t>Invoke-Command –Cn $</a:t>
                </a:r>
                <a:r>
                  <a:rPr lang="en-US" sz="1000" dirty="0" err="1">
                    <a:latin typeface="Lucida Console" panose="020B0609040504020204" pitchFamily="49" charset="0"/>
                  </a:rPr>
                  <a:t>machineList</a:t>
                </a:r>
                <a:r>
                  <a:rPr lang="en-US" sz="1000" dirty="0">
                    <a:latin typeface="Lucida Console" panose="020B0609040504020204" pitchFamily="49" charset="0"/>
                  </a:rPr>
                  <a:t> –File GetLogs.ps1 -</a:t>
                </a:r>
                <a:r>
                  <a:rPr lang="en-US" sz="1000" dirty="0" err="1">
                    <a:latin typeface="Lucida Console" panose="020B0609040504020204" pitchFamily="49" charset="0"/>
                  </a:rPr>
                  <a:t>AsJob</a:t>
                </a:r>
                <a:endParaRPr lang="en-US" sz="1000" dirty="0">
                  <a:latin typeface="Lucida Console" panose="020B0609040504020204" pitchFamily="49" charset="0"/>
                </a:endParaRPr>
              </a:p>
            </p:txBody>
          </p:sp>
        </p:grpSp>
        <p:sp>
          <p:nvSpPr>
            <p:cNvPr id="12" name="Oval 11">
              <a:extLst>
                <a:ext uri="{FF2B5EF4-FFF2-40B4-BE49-F238E27FC236}">
                  <a16:creationId xmlns:a16="http://schemas.microsoft.com/office/drawing/2014/main" id="{0B6EBA19-4BD7-4CC3-BC6C-87777E7BF435}"/>
                </a:ext>
              </a:extLst>
            </p:cNvPr>
            <p:cNvSpPr/>
            <p:nvPr/>
          </p:nvSpPr>
          <p:spPr>
            <a:xfrm>
              <a:off x="8784772" y="3845273"/>
              <a:ext cx="1338942" cy="489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FD48812-C883-475D-818F-EBA91A354806}"/>
                </a:ext>
              </a:extLst>
            </p:cNvPr>
            <p:cNvSpPr txBox="1"/>
            <p:nvPr/>
          </p:nvSpPr>
          <p:spPr>
            <a:xfrm>
              <a:off x="8980388" y="3943764"/>
              <a:ext cx="1042962" cy="307777"/>
            </a:xfrm>
            <a:prstGeom prst="rect">
              <a:avLst/>
            </a:prstGeom>
            <a:noFill/>
          </p:spPr>
          <p:txBody>
            <a:bodyPr wrap="square" rtlCol="0">
              <a:spAutoFit/>
            </a:bodyPr>
            <a:lstStyle/>
            <a:p>
              <a:r>
                <a:rPr lang="en-US" sz="1400" dirty="0"/>
                <a:t>Machine 1</a:t>
              </a:r>
            </a:p>
          </p:txBody>
        </p:sp>
        <p:sp>
          <p:nvSpPr>
            <p:cNvPr id="13" name="Oval 12">
              <a:extLst>
                <a:ext uri="{FF2B5EF4-FFF2-40B4-BE49-F238E27FC236}">
                  <a16:creationId xmlns:a16="http://schemas.microsoft.com/office/drawing/2014/main" id="{9F4D8667-032A-4E56-B760-54D1783CB978}"/>
                </a:ext>
              </a:extLst>
            </p:cNvPr>
            <p:cNvSpPr/>
            <p:nvPr/>
          </p:nvSpPr>
          <p:spPr>
            <a:xfrm>
              <a:off x="8816070" y="4457595"/>
              <a:ext cx="1338942" cy="489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1BB4587-1FF3-4C75-9C05-A988665103D7}"/>
                </a:ext>
              </a:extLst>
            </p:cNvPr>
            <p:cNvSpPr txBox="1"/>
            <p:nvPr/>
          </p:nvSpPr>
          <p:spPr>
            <a:xfrm>
              <a:off x="9035144" y="4532731"/>
              <a:ext cx="1042962" cy="307777"/>
            </a:xfrm>
            <a:prstGeom prst="rect">
              <a:avLst/>
            </a:prstGeom>
            <a:noFill/>
          </p:spPr>
          <p:txBody>
            <a:bodyPr wrap="square" rtlCol="0">
              <a:spAutoFit/>
            </a:bodyPr>
            <a:lstStyle/>
            <a:p>
              <a:r>
                <a:rPr lang="en-US" sz="1400" dirty="0"/>
                <a:t>Machine 2</a:t>
              </a:r>
            </a:p>
          </p:txBody>
        </p:sp>
        <p:sp>
          <p:nvSpPr>
            <p:cNvPr id="14" name="Oval 13">
              <a:extLst>
                <a:ext uri="{FF2B5EF4-FFF2-40B4-BE49-F238E27FC236}">
                  <a16:creationId xmlns:a16="http://schemas.microsoft.com/office/drawing/2014/main" id="{9F921F1F-C97C-4473-BE94-ED7C56D5367E}"/>
                </a:ext>
              </a:extLst>
            </p:cNvPr>
            <p:cNvSpPr/>
            <p:nvPr/>
          </p:nvSpPr>
          <p:spPr>
            <a:xfrm>
              <a:off x="8832398" y="5041341"/>
              <a:ext cx="1338942" cy="489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A2EE82F-C197-4366-925C-CCC2E568034D}"/>
                </a:ext>
              </a:extLst>
            </p:cNvPr>
            <p:cNvSpPr txBox="1"/>
            <p:nvPr/>
          </p:nvSpPr>
          <p:spPr>
            <a:xfrm>
              <a:off x="9050113" y="5132381"/>
              <a:ext cx="1042962" cy="307777"/>
            </a:xfrm>
            <a:prstGeom prst="rect">
              <a:avLst/>
            </a:prstGeom>
            <a:noFill/>
          </p:spPr>
          <p:txBody>
            <a:bodyPr wrap="square" rtlCol="0">
              <a:spAutoFit/>
            </a:bodyPr>
            <a:lstStyle/>
            <a:p>
              <a:r>
                <a:rPr lang="en-US" sz="1400" dirty="0"/>
                <a:t>Machine 3</a:t>
              </a:r>
            </a:p>
          </p:txBody>
        </p:sp>
        <p:grpSp>
          <p:nvGrpSpPr>
            <p:cNvPr id="30" name="Group 29">
              <a:extLst>
                <a:ext uri="{FF2B5EF4-FFF2-40B4-BE49-F238E27FC236}">
                  <a16:creationId xmlns:a16="http://schemas.microsoft.com/office/drawing/2014/main" id="{1AEC0B6F-237F-4919-AF6E-357567C0B722}"/>
                </a:ext>
              </a:extLst>
            </p:cNvPr>
            <p:cNvGrpSpPr/>
            <p:nvPr/>
          </p:nvGrpSpPr>
          <p:grpSpPr>
            <a:xfrm>
              <a:off x="4757410" y="4647265"/>
              <a:ext cx="881743" cy="307777"/>
              <a:chOff x="89807" y="992005"/>
              <a:chExt cx="881743" cy="307777"/>
            </a:xfrm>
          </p:grpSpPr>
          <p:sp>
            <p:nvSpPr>
              <p:cNvPr id="9" name="Rectangle 8">
                <a:extLst>
                  <a:ext uri="{FF2B5EF4-FFF2-40B4-BE49-F238E27FC236}">
                    <a16:creationId xmlns:a16="http://schemas.microsoft.com/office/drawing/2014/main" id="{C74DBC0B-E2A1-4747-BD0F-C0E2DA04B82B}"/>
                  </a:ext>
                </a:extLst>
              </p:cNvPr>
              <p:cNvSpPr/>
              <p:nvPr/>
            </p:nvSpPr>
            <p:spPr>
              <a:xfrm>
                <a:off x="89807" y="1011183"/>
                <a:ext cx="881743" cy="269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F3B0A4-C03A-437E-BD44-52361D22BA76}"/>
                  </a:ext>
                </a:extLst>
              </p:cNvPr>
              <p:cNvSpPr txBox="1"/>
              <p:nvPr/>
            </p:nvSpPr>
            <p:spPr>
              <a:xfrm>
                <a:off x="156481" y="992005"/>
                <a:ext cx="748393" cy="307777"/>
              </a:xfrm>
              <a:prstGeom prst="rect">
                <a:avLst/>
              </a:prstGeom>
              <a:noFill/>
            </p:spPr>
            <p:txBody>
              <a:bodyPr wrap="square" rtlCol="0">
                <a:spAutoFit/>
              </a:bodyPr>
              <a:lstStyle/>
              <a:p>
                <a:pPr algn="ctr"/>
                <a:r>
                  <a:rPr lang="en-US" sz="1400" dirty="0"/>
                  <a:t>Job</a:t>
                </a:r>
              </a:p>
            </p:txBody>
          </p:sp>
        </p:grpSp>
        <p:cxnSp>
          <p:nvCxnSpPr>
            <p:cNvPr id="32" name="Straight Arrow Connector 31">
              <a:extLst>
                <a:ext uri="{FF2B5EF4-FFF2-40B4-BE49-F238E27FC236}">
                  <a16:creationId xmlns:a16="http://schemas.microsoft.com/office/drawing/2014/main" id="{1CBE87D5-321F-4D8A-88D1-07692E2DEA7F}"/>
                </a:ext>
              </a:extLst>
            </p:cNvPr>
            <p:cNvCxnSpPr>
              <a:stCxn id="9" idx="3"/>
              <a:endCxn id="12" idx="2"/>
            </p:cNvCxnSpPr>
            <p:nvPr/>
          </p:nvCxnSpPr>
          <p:spPr>
            <a:xfrm flipV="1">
              <a:off x="5639153" y="4090202"/>
              <a:ext cx="3145619" cy="710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DF5D4AF-33F8-422C-8034-F47A002FFBA0}"/>
                </a:ext>
              </a:extLst>
            </p:cNvPr>
            <p:cNvCxnSpPr>
              <a:endCxn id="13" idx="2"/>
            </p:cNvCxnSpPr>
            <p:nvPr/>
          </p:nvCxnSpPr>
          <p:spPr>
            <a:xfrm flipV="1">
              <a:off x="5639153" y="4702524"/>
              <a:ext cx="3176917" cy="98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BF216A-28BD-4B4A-9907-0BF0A6BBEFB4}"/>
                </a:ext>
              </a:extLst>
            </p:cNvPr>
            <p:cNvCxnSpPr>
              <a:stCxn id="9" idx="3"/>
              <a:endCxn id="14" idx="2"/>
            </p:cNvCxnSpPr>
            <p:nvPr/>
          </p:nvCxnSpPr>
          <p:spPr>
            <a:xfrm>
              <a:off x="5639153" y="4801154"/>
              <a:ext cx="3193245" cy="485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EF921B26-8C28-48D8-ADCE-F05C7B9AEC03}"/>
              </a:ext>
            </a:extLst>
          </p:cNvPr>
          <p:cNvGrpSpPr/>
          <p:nvPr/>
        </p:nvGrpSpPr>
        <p:grpSpPr>
          <a:xfrm>
            <a:off x="1151164" y="3616672"/>
            <a:ext cx="9437915" cy="2008414"/>
            <a:chOff x="1151163" y="1477526"/>
            <a:chExt cx="9437915" cy="2008414"/>
          </a:xfrm>
        </p:grpSpPr>
        <p:sp>
          <p:nvSpPr>
            <p:cNvPr id="39" name="Rectangle: Rounded Corners 38">
              <a:extLst>
                <a:ext uri="{FF2B5EF4-FFF2-40B4-BE49-F238E27FC236}">
                  <a16:creationId xmlns:a16="http://schemas.microsoft.com/office/drawing/2014/main" id="{60B41CA0-36F0-44FB-8331-C765CE934668}"/>
                </a:ext>
              </a:extLst>
            </p:cNvPr>
            <p:cNvSpPr/>
            <p:nvPr/>
          </p:nvSpPr>
          <p:spPr>
            <a:xfrm>
              <a:off x="1151163" y="1477526"/>
              <a:ext cx="9437915" cy="2008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70DC11-74B2-4C0C-9FC9-FDE0E874DD6D}"/>
                </a:ext>
              </a:extLst>
            </p:cNvPr>
            <p:cNvSpPr/>
            <p:nvPr/>
          </p:nvSpPr>
          <p:spPr>
            <a:xfrm>
              <a:off x="1567542" y="1758216"/>
              <a:ext cx="3592287" cy="14993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01742CB-DF94-444A-AF64-35A1DA808780}"/>
                </a:ext>
              </a:extLst>
            </p:cNvPr>
            <p:cNvSpPr/>
            <p:nvPr/>
          </p:nvSpPr>
          <p:spPr>
            <a:xfrm>
              <a:off x="6500788" y="1758216"/>
              <a:ext cx="3592287" cy="1415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1227820-813C-456F-A38B-F3A249A78AD4}"/>
                </a:ext>
              </a:extLst>
            </p:cNvPr>
            <p:cNvSpPr txBox="1"/>
            <p:nvPr/>
          </p:nvSpPr>
          <p:spPr>
            <a:xfrm>
              <a:off x="1567542" y="1758216"/>
              <a:ext cx="1975758" cy="307777"/>
            </a:xfrm>
            <a:prstGeom prst="rect">
              <a:avLst/>
            </a:prstGeom>
            <a:noFill/>
          </p:spPr>
          <p:txBody>
            <a:bodyPr wrap="square" rtlCol="0">
              <a:spAutoFit/>
            </a:bodyPr>
            <a:lstStyle/>
            <a:p>
              <a:r>
                <a:rPr lang="en-US" sz="1400" dirty="0"/>
                <a:t>Machine 1</a:t>
              </a:r>
            </a:p>
          </p:txBody>
        </p:sp>
        <p:sp>
          <p:nvSpPr>
            <p:cNvPr id="43" name="TextBox 42">
              <a:extLst>
                <a:ext uri="{FF2B5EF4-FFF2-40B4-BE49-F238E27FC236}">
                  <a16:creationId xmlns:a16="http://schemas.microsoft.com/office/drawing/2014/main" id="{19CDF819-C0D0-44B9-957A-64DDBBD4A6B9}"/>
                </a:ext>
              </a:extLst>
            </p:cNvPr>
            <p:cNvSpPr txBox="1"/>
            <p:nvPr/>
          </p:nvSpPr>
          <p:spPr>
            <a:xfrm>
              <a:off x="6500788" y="1758216"/>
              <a:ext cx="2161519" cy="307777"/>
            </a:xfrm>
            <a:prstGeom prst="rect">
              <a:avLst/>
            </a:prstGeom>
            <a:noFill/>
          </p:spPr>
          <p:txBody>
            <a:bodyPr wrap="square" rtlCol="0">
              <a:spAutoFit/>
            </a:bodyPr>
            <a:lstStyle/>
            <a:p>
              <a:r>
                <a:rPr lang="en-US" sz="1400" dirty="0"/>
                <a:t>Machine 2</a:t>
              </a:r>
            </a:p>
          </p:txBody>
        </p:sp>
        <p:sp>
          <p:nvSpPr>
            <p:cNvPr id="44" name="Rectangle 43">
              <a:extLst>
                <a:ext uri="{FF2B5EF4-FFF2-40B4-BE49-F238E27FC236}">
                  <a16:creationId xmlns:a16="http://schemas.microsoft.com/office/drawing/2014/main" id="{07F61697-2991-4EC3-9AA0-3C3C65994673}"/>
                </a:ext>
              </a:extLst>
            </p:cNvPr>
            <p:cNvSpPr/>
            <p:nvPr/>
          </p:nvSpPr>
          <p:spPr>
            <a:xfrm>
              <a:off x="1664889" y="2119833"/>
              <a:ext cx="3241847" cy="1053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13C7F0A-43FB-4D74-9CDD-4FB5BAC63990}"/>
                </a:ext>
              </a:extLst>
            </p:cNvPr>
            <p:cNvSpPr txBox="1"/>
            <p:nvPr/>
          </p:nvSpPr>
          <p:spPr>
            <a:xfrm>
              <a:off x="1664889" y="2204357"/>
              <a:ext cx="3241847" cy="769441"/>
            </a:xfrm>
            <a:prstGeom prst="rect">
              <a:avLst/>
            </a:prstGeom>
            <a:noFill/>
          </p:spPr>
          <p:txBody>
            <a:bodyPr wrap="square" rtlCol="0">
              <a:spAutoFit/>
            </a:bodyPr>
            <a:lstStyle/>
            <a:p>
              <a:r>
                <a:rPr lang="en-US" sz="1100" dirty="0">
                  <a:latin typeface="Lucida Console" panose="020B0609040504020204" pitchFamily="49" charset="0"/>
                </a:rPr>
                <a:t>[Machine2]: PS&gt; $</a:t>
              </a:r>
              <a:r>
                <a:rPr lang="en-US" sz="1100" dirty="0" err="1">
                  <a:latin typeface="Lucida Console" panose="020B0609040504020204" pitchFamily="49" charset="0"/>
                </a:rPr>
                <a:t>env:COMPUTERNAME</a:t>
              </a:r>
              <a:endParaRPr lang="en-US" sz="1100" dirty="0">
                <a:latin typeface="Lucida Console" panose="020B0609040504020204" pitchFamily="49" charset="0"/>
              </a:endParaRPr>
            </a:p>
            <a:p>
              <a:r>
                <a:rPr lang="en-US" sz="1100" dirty="0">
                  <a:latin typeface="Lucida Console" panose="020B0609040504020204" pitchFamily="49" charset="0"/>
                </a:rPr>
                <a:t> Machine2</a:t>
              </a:r>
            </a:p>
            <a:p>
              <a:endParaRPr lang="en-US" sz="1100" dirty="0">
                <a:latin typeface="Lucida Console" panose="020B0609040504020204" pitchFamily="49" charset="0"/>
              </a:endParaRPr>
            </a:p>
            <a:p>
              <a:r>
                <a:rPr lang="en-US" sz="1100" dirty="0">
                  <a:latin typeface="Lucida Console" panose="020B0609040504020204" pitchFamily="49" charset="0"/>
                </a:rPr>
                <a:t>[Machine2]: PS&gt;</a:t>
              </a:r>
            </a:p>
          </p:txBody>
        </p:sp>
        <p:sp>
          <p:nvSpPr>
            <p:cNvPr id="46" name="Rectangle: Rounded Corners 45">
              <a:extLst>
                <a:ext uri="{FF2B5EF4-FFF2-40B4-BE49-F238E27FC236}">
                  <a16:creationId xmlns:a16="http://schemas.microsoft.com/office/drawing/2014/main" id="{E2011856-A50F-4B5E-8A57-F482003DA760}"/>
                </a:ext>
              </a:extLst>
            </p:cNvPr>
            <p:cNvSpPr/>
            <p:nvPr/>
          </p:nvSpPr>
          <p:spPr>
            <a:xfrm>
              <a:off x="6784521" y="2334986"/>
              <a:ext cx="2250623" cy="5719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A67370F-6A13-4553-AC7C-4E241E8823C7}"/>
                </a:ext>
              </a:extLst>
            </p:cNvPr>
            <p:cNvSpPr txBox="1"/>
            <p:nvPr/>
          </p:nvSpPr>
          <p:spPr>
            <a:xfrm>
              <a:off x="6873625" y="2450802"/>
              <a:ext cx="2106763" cy="307777"/>
            </a:xfrm>
            <a:prstGeom prst="rect">
              <a:avLst/>
            </a:prstGeom>
            <a:noFill/>
          </p:spPr>
          <p:txBody>
            <a:bodyPr wrap="square" rtlCol="0">
              <a:spAutoFit/>
            </a:bodyPr>
            <a:lstStyle/>
            <a:p>
              <a:r>
                <a:rPr lang="en-US" sz="1400" dirty="0"/>
                <a:t>PowerShell Session</a:t>
              </a:r>
            </a:p>
          </p:txBody>
        </p:sp>
        <p:cxnSp>
          <p:nvCxnSpPr>
            <p:cNvPr id="49" name="Straight Arrow Connector 48">
              <a:extLst>
                <a:ext uri="{FF2B5EF4-FFF2-40B4-BE49-F238E27FC236}">
                  <a16:creationId xmlns:a16="http://schemas.microsoft.com/office/drawing/2014/main" id="{C58F642D-0765-423A-91B8-4314DD19A52A}"/>
                </a:ext>
              </a:extLst>
            </p:cNvPr>
            <p:cNvCxnSpPr>
              <a:stCxn id="44" idx="3"/>
            </p:cNvCxnSpPr>
            <p:nvPr/>
          </p:nvCxnSpPr>
          <p:spPr>
            <a:xfrm>
              <a:off x="4906736" y="2646585"/>
              <a:ext cx="18777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A4BF4627-4615-47F1-B91C-E3C989985B01}"/>
              </a:ext>
            </a:extLst>
          </p:cNvPr>
          <p:cNvGrpSpPr/>
          <p:nvPr/>
        </p:nvGrpSpPr>
        <p:grpSpPr>
          <a:xfrm>
            <a:off x="1151163" y="3616670"/>
            <a:ext cx="9437915" cy="2008414"/>
            <a:chOff x="1151163" y="1425101"/>
            <a:chExt cx="9437915" cy="2008414"/>
          </a:xfrm>
        </p:grpSpPr>
        <p:sp>
          <p:nvSpPr>
            <p:cNvPr id="52" name="Rectangle: Rounded Corners 51">
              <a:extLst>
                <a:ext uri="{FF2B5EF4-FFF2-40B4-BE49-F238E27FC236}">
                  <a16:creationId xmlns:a16="http://schemas.microsoft.com/office/drawing/2014/main" id="{04222044-5B16-44E5-B124-C36B44FFEF0E}"/>
                </a:ext>
              </a:extLst>
            </p:cNvPr>
            <p:cNvSpPr/>
            <p:nvPr/>
          </p:nvSpPr>
          <p:spPr>
            <a:xfrm>
              <a:off x="1151163" y="1425101"/>
              <a:ext cx="9437915" cy="2008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5435D1D-5CD8-4646-B8FD-EB7727E61CD8}"/>
                </a:ext>
              </a:extLst>
            </p:cNvPr>
            <p:cNvSpPr/>
            <p:nvPr/>
          </p:nvSpPr>
          <p:spPr>
            <a:xfrm>
              <a:off x="1567542" y="1705791"/>
              <a:ext cx="3592287" cy="14993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5CE86D0-7005-4915-99D6-74659F0DFBA9}"/>
                </a:ext>
              </a:extLst>
            </p:cNvPr>
            <p:cNvSpPr/>
            <p:nvPr/>
          </p:nvSpPr>
          <p:spPr>
            <a:xfrm>
              <a:off x="6500788" y="1705791"/>
              <a:ext cx="3592287" cy="1415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2325C382-AAFD-4F58-AF4B-F09C6B1C3333}"/>
                </a:ext>
              </a:extLst>
            </p:cNvPr>
            <p:cNvSpPr txBox="1"/>
            <p:nvPr/>
          </p:nvSpPr>
          <p:spPr>
            <a:xfrm>
              <a:off x="1567542" y="1705791"/>
              <a:ext cx="1975758" cy="307777"/>
            </a:xfrm>
            <a:prstGeom prst="rect">
              <a:avLst/>
            </a:prstGeom>
            <a:noFill/>
          </p:spPr>
          <p:txBody>
            <a:bodyPr wrap="square" rtlCol="0">
              <a:spAutoFit/>
            </a:bodyPr>
            <a:lstStyle/>
            <a:p>
              <a:r>
                <a:rPr lang="en-US" sz="1400" dirty="0"/>
                <a:t>Machine 1</a:t>
              </a:r>
            </a:p>
          </p:txBody>
        </p:sp>
        <p:sp>
          <p:nvSpPr>
            <p:cNvPr id="56" name="TextBox 55">
              <a:extLst>
                <a:ext uri="{FF2B5EF4-FFF2-40B4-BE49-F238E27FC236}">
                  <a16:creationId xmlns:a16="http://schemas.microsoft.com/office/drawing/2014/main" id="{B4186D4C-B44D-4D51-B8DB-EF031EDBFC9F}"/>
                </a:ext>
              </a:extLst>
            </p:cNvPr>
            <p:cNvSpPr txBox="1"/>
            <p:nvPr/>
          </p:nvSpPr>
          <p:spPr>
            <a:xfrm>
              <a:off x="6500788" y="1705791"/>
              <a:ext cx="2161519" cy="307777"/>
            </a:xfrm>
            <a:prstGeom prst="rect">
              <a:avLst/>
            </a:prstGeom>
            <a:noFill/>
          </p:spPr>
          <p:txBody>
            <a:bodyPr wrap="square" rtlCol="0">
              <a:spAutoFit/>
            </a:bodyPr>
            <a:lstStyle/>
            <a:p>
              <a:r>
                <a:rPr lang="en-US" sz="1400" dirty="0"/>
                <a:t>Machine 2</a:t>
              </a:r>
            </a:p>
          </p:txBody>
        </p:sp>
        <p:sp>
          <p:nvSpPr>
            <p:cNvPr id="57" name="Rectangle 56">
              <a:extLst>
                <a:ext uri="{FF2B5EF4-FFF2-40B4-BE49-F238E27FC236}">
                  <a16:creationId xmlns:a16="http://schemas.microsoft.com/office/drawing/2014/main" id="{41DBE4AC-09B0-4A01-941D-B3DB7DCAE082}"/>
                </a:ext>
              </a:extLst>
            </p:cNvPr>
            <p:cNvSpPr/>
            <p:nvPr/>
          </p:nvSpPr>
          <p:spPr>
            <a:xfrm>
              <a:off x="1664889" y="2067408"/>
              <a:ext cx="3241847" cy="1053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6E5FD11-6F3A-4A70-9441-9EDC25EF461F}"/>
                </a:ext>
              </a:extLst>
            </p:cNvPr>
            <p:cNvSpPr txBox="1"/>
            <p:nvPr/>
          </p:nvSpPr>
          <p:spPr>
            <a:xfrm>
              <a:off x="1664889" y="2151932"/>
              <a:ext cx="3241847" cy="938719"/>
            </a:xfrm>
            <a:prstGeom prst="rect">
              <a:avLst/>
            </a:prstGeom>
            <a:noFill/>
          </p:spPr>
          <p:txBody>
            <a:bodyPr wrap="square" rtlCol="0">
              <a:spAutoFit/>
            </a:bodyPr>
            <a:lstStyle/>
            <a:p>
              <a:r>
                <a:rPr lang="en-US" sz="1100" dirty="0">
                  <a:latin typeface="Lucida Console" panose="020B0609040504020204" pitchFamily="49" charset="0"/>
                </a:rPr>
                <a:t>[Machine2]: [DBG]: PS&gt;&gt; list</a:t>
              </a:r>
            </a:p>
            <a:p>
              <a:endParaRPr lang="en-US" sz="1100" dirty="0">
                <a:latin typeface="Lucida Console" panose="020B0609040504020204" pitchFamily="49" charset="0"/>
              </a:endParaRPr>
            </a:p>
            <a:p>
              <a:r>
                <a:rPr lang="en-US" sz="1100" dirty="0">
                  <a:latin typeface="Lucida Console" panose="020B0609040504020204" pitchFamily="49" charset="0"/>
                </a:rPr>
                <a:t>6:</a:t>
              </a:r>
            </a:p>
            <a:p>
              <a:r>
                <a:rPr lang="en-US" sz="1100" dirty="0">
                  <a:latin typeface="Lucida Console" panose="020B0609040504020204" pitchFamily="49" charset="0"/>
                </a:rPr>
                <a:t>7: if ($item –eq ‘log’) { </a:t>
              </a:r>
              <a:r>
                <a:rPr lang="en-US" sz="1100" dirty="0" err="1">
                  <a:latin typeface="Lucida Console" panose="020B0609040504020204" pitchFamily="49" charset="0"/>
                </a:rPr>
                <a:t>DoLog</a:t>
              </a:r>
              <a:r>
                <a:rPr lang="en-US" sz="1100" dirty="0">
                  <a:latin typeface="Lucida Console" panose="020B0609040504020204" pitchFamily="49" charset="0"/>
                </a:rPr>
                <a:t> }</a:t>
              </a:r>
            </a:p>
            <a:p>
              <a:r>
                <a:rPr lang="en-US" sz="1100" dirty="0">
                  <a:latin typeface="Lucida Console" panose="020B0609040504020204" pitchFamily="49" charset="0"/>
                </a:rPr>
                <a:t>8:</a:t>
              </a:r>
            </a:p>
          </p:txBody>
        </p:sp>
        <p:sp>
          <p:nvSpPr>
            <p:cNvPr id="59" name="Rectangle: Rounded Corners 58">
              <a:extLst>
                <a:ext uri="{FF2B5EF4-FFF2-40B4-BE49-F238E27FC236}">
                  <a16:creationId xmlns:a16="http://schemas.microsoft.com/office/drawing/2014/main" id="{26B56F97-ADA3-4B8C-BF98-ED356E77C0F7}"/>
                </a:ext>
              </a:extLst>
            </p:cNvPr>
            <p:cNvSpPr/>
            <p:nvPr/>
          </p:nvSpPr>
          <p:spPr>
            <a:xfrm>
              <a:off x="6784521" y="2282561"/>
              <a:ext cx="2250623" cy="5719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D1DCA8D-267A-4ABD-B56D-B0C1B876C000}"/>
                </a:ext>
              </a:extLst>
            </p:cNvPr>
            <p:cNvSpPr txBox="1"/>
            <p:nvPr/>
          </p:nvSpPr>
          <p:spPr>
            <a:xfrm>
              <a:off x="6873625" y="2398377"/>
              <a:ext cx="2106763" cy="307777"/>
            </a:xfrm>
            <a:prstGeom prst="rect">
              <a:avLst/>
            </a:prstGeom>
            <a:noFill/>
          </p:spPr>
          <p:txBody>
            <a:bodyPr wrap="square" rtlCol="0">
              <a:spAutoFit/>
            </a:bodyPr>
            <a:lstStyle/>
            <a:p>
              <a:r>
                <a:rPr lang="en-US" sz="1400" dirty="0"/>
                <a:t>PowerShell Session</a:t>
              </a:r>
            </a:p>
          </p:txBody>
        </p:sp>
        <p:cxnSp>
          <p:nvCxnSpPr>
            <p:cNvPr id="61" name="Straight Arrow Connector 60">
              <a:extLst>
                <a:ext uri="{FF2B5EF4-FFF2-40B4-BE49-F238E27FC236}">
                  <a16:creationId xmlns:a16="http://schemas.microsoft.com/office/drawing/2014/main" id="{E539B1F3-48BB-4989-B6ED-FA3DF244CFB6}"/>
                </a:ext>
              </a:extLst>
            </p:cNvPr>
            <p:cNvCxnSpPr>
              <a:stCxn id="57" idx="3"/>
            </p:cNvCxnSpPr>
            <p:nvPr/>
          </p:nvCxnSpPr>
          <p:spPr>
            <a:xfrm>
              <a:off x="4906736" y="2594160"/>
              <a:ext cx="18777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91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8"/>
                                        </p:tgtEl>
                                        <p:attrNameLst>
                                          <p:attrName>ppt_x</p:attrName>
                                        </p:attrNameLst>
                                      </p:cBhvr>
                                      <p:tavLst>
                                        <p:tav tm="0">
                                          <p:val>
                                            <p:strVal val="ppt_x"/>
                                          </p:val>
                                        </p:tav>
                                        <p:tav tm="100000">
                                          <p:val>
                                            <p:strVal val="ppt_x"/>
                                          </p:val>
                                        </p:tav>
                                      </p:tavLst>
                                    </p:anim>
                                    <p:anim calcmode="lin" valueType="num">
                                      <p:cBhvr additive="base">
                                        <p:cTn id="13" dur="500"/>
                                        <p:tgtEl>
                                          <p:spTgt spid="38"/>
                                        </p:tgtEl>
                                        <p:attrNameLst>
                                          <p:attrName>ppt_y</p:attrName>
                                        </p:attrNameLst>
                                      </p:cBhvr>
                                      <p:tavLst>
                                        <p:tav tm="0">
                                          <p:val>
                                            <p:strVal val="ppt_y"/>
                                          </p:val>
                                        </p:tav>
                                        <p:tav tm="100000">
                                          <p:val>
                                            <p:strVal val="1+ppt_h/2"/>
                                          </p:val>
                                        </p:tav>
                                      </p:tavLst>
                                    </p:anim>
                                    <p:set>
                                      <p:cBhvr>
                                        <p:cTn id="14" dur="1" fill="hold">
                                          <p:stCondLst>
                                            <p:cond delay="499"/>
                                          </p:stCondLst>
                                        </p:cTn>
                                        <p:tgtEl>
                                          <p:spTgt spid="3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0"/>
                                        </p:tgtEl>
                                        <p:attrNameLst>
                                          <p:attrName>ppt_x</p:attrName>
                                        </p:attrNameLst>
                                      </p:cBhvr>
                                      <p:tavLst>
                                        <p:tav tm="0">
                                          <p:val>
                                            <p:strVal val="ppt_x"/>
                                          </p:val>
                                        </p:tav>
                                        <p:tav tm="100000">
                                          <p:val>
                                            <p:strVal val="ppt_x"/>
                                          </p:val>
                                        </p:tav>
                                      </p:tavLst>
                                    </p:anim>
                                    <p:anim calcmode="lin" valueType="num">
                                      <p:cBhvr additive="base">
                                        <p:cTn id="25" dur="500"/>
                                        <p:tgtEl>
                                          <p:spTgt spid="50"/>
                                        </p:tgtEl>
                                        <p:attrNameLst>
                                          <p:attrName>ppt_y</p:attrName>
                                        </p:attrNameLst>
                                      </p:cBhvr>
                                      <p:tavLst>
                                        <p:tav tm="0">
                                          <p:val>
                                            <p:strVal val="ppt_y"/>
                                          </p:val>
                                        </p:tav>
                                        <p:tav tm="100000">
                                          <p:val>
                                            <p:strVal val="1+ppt_h/2"/>
                                          </p:val>
                                        </p:tav>
                                      </p:tavLst>
                                    </p:anim>
                                    <p:set>
                                      <p:cBhvr>
                                        <p:cTn id="26" dur="1" fill="hold">
                                          <p:stCondLst>
                                            <p:cond delay="499"/>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62"/>
                                        </p:tgtEl>
                                        <p:attrNameLst>
                                          <p:attrName>ppt_x</p:attrName>
                                        </p:attrNameLst>
                                      </p:cBhvr>
                                      <p:tavLst>
                                        <p:tav tm="0">
                                          <p:val>
                                            <p:strVal val="ppt_x"/>
                                          </p:val>
                                        </p:tav>
                                        <p:tav tm="100000">
                                          <p:val>
                                            <p:strVal val="ppt_x"/>
                                          </p:val>
                                        </p:tav>
                                      </p:tavLst>
                                    </p:anim>
                                    <p:anim calcmode="lin" valueType="num">
                                      <p:cBhvr additive="base">
                                        <p:cTn id="37" dur="500"/>
                                        <p:tgtEl>
                                          <p:spTgt spid="62"/>
                                        </p:tgtEl>
                                        <p:attrNameLst>
                                          <p:attrName>ppt_y</p:attrName>
                                        </p:attrNameLst>
                                      </p:cBhvr>
                                      <p:tavLst>
                                        <p:tav tm="0">
                                          <p:val>
                                            <p:strVal val="ppt_y"/>
                                          </p:val>
                                        </p:tav>
                                        <p:tav tm="100000">
                                          <p:val>
                                            <p:strVal val="1+ppt_h/2"/>
                                          </p:val>
                                        </p:tav>
                                      </p:tavLst>
                                    </p:anim>
                                    <p:set>
                                      <p:cBhvr>
                                        <p:cTn id="38"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0E17-9C6F-4A68-AD16-5313A028A8B9}"/>
              </a:ext>
            </a:extLst>
          </p:cNvPr>
          <p:cNvSpPr>
            <a:spLocks noGrp="1"/>
          </p:cNvSpPr>
          <p:nvPr>
            <p:ph type="title"/>
          </p:nvPr>
        </p:nvSpPr>
        <p:spPr/>
        <p:txBody>
          <a:bodyPr/>
          <a:lstStyle/>
          <a:p>
            <a:r>
              <a:rPr lang="en-US" dirty="0"/>
              <a:t>PowerShell remoting is extensible</a:t>
            </a:r>
          </a:p>
        </p:txBody>
      </p:sp>
      <p:sp>
        <p:nvSpPr>
          <p:cNvPr id="4" name="Footer Placeholder 3">
            <a:extLst>
              <a:ext uri="{FF2B5EF4-FFF2-40B4-BE49-F238E27FC236}">
                <a16:creationId xmlns:a16="http://schemas.microsoft.com/office/drawing/2014/main" id="{262B4B64-9866-4C69-8C95-94B1421325B9}"/>
              </a:ext>
            </a:extLst>
          </p:cNvPr>
          <p:cNvSpPr>
            <a:spLocks noGrp="1"/>
          </p:cNvSpPr>
          <p:nvPr>
            <p:ph type="ftr" sz="quarter" idx="11"/>
          </p:nvPr>
        </p:nvSpPr>
        <p:spPr/>
        <p:txBody>
          <a:bodyPr/>
          <a:lstStyle/>
          <a:p>
            <a:r>
              <a:rPr lang="en-US"/>
              <a:t>@pshDev</a:t>
            </a:r>
            <a:endParaRPr lang="en-US" dirty="0"/>
          </a:p>
        </p:txBody>
      </p:sp>
      <p:graphicFrame>
        <p:nvGraphicFramePr>
          <p:cNvPr id="19" name="Content Placeholder 18">
            <a:extLst>
              <a:ext uri="{FF2B5EF4-FFF2-40B4-BE49-F238E27FC236}">
                <a16:creationId xmlns:a16="http://schemas.microsoft.com/office/drawing/2014/main" id="{D7DDEEF4-13DC-43AA-8011-F95A9B9EF7DD}"/>
              </a:ext>
            </a:extLst>
          </p:cNvPr>
          <p:cNvGraphicFramePr>
            <a:graphicFrameLocks noGrp="1"/>
          </p:cNvGraphicFramePr>
          <p:nvPr>
            <p:ph idx="1"/>
            <p:extLst>
              <p:ext uri="{D42A27DB-BD31-4B8C-83A1-F6EECF244321}">
                <p14:modId xmlns:p14="http://schemas.microsoft.com/office/powerpoint/2010/main" val="3456082919"/>
              </p:ext>
            </p:extLst>
          </p:nvPr>
        </p:nvGraphicFramePr>
        <p:xfrm>
          <a:off x="838200" y="1423988"/>
          <a:ext cx="10515600" cy="418753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72753008"/>
                    </a:ext>
                  </a:extLst>
                </a:gridCol>
                <a:gridCol w="2103120">
                  <a:extLst>
                    <a:ext uri="{9D8B030D-6E8A-4147-A177-3AD203B41FA5}">
                      <a16:colId xmlns:a16="http://schemas.microsoft.com/office/drawing/2014/main" val="2880419209"/>
                    </a:ext>
                  </a:extLst>
                </a:gridCol>
                <a:gridCol w="2103120">
                  <a:extLst>
                    <a:ext uri="{9D8B030D-6E8A-4147-A177-3AD203B41FA5}">
                      <a16:colId xmlns:a16="http://schemas.microsoft.com/office/drawing/2014/main" val="316977917"/>
                    </a:ext>
                  </a:extLst>
                </a:gridCol>
                <a:gridCol w="2103120">
                  <a:extLst>
                    <a:ext uri="{9D8B030D-6E8A-4147-A177-3AD203B41FA5}">
                      <a16:colId xmlns:a16="http://schemas.microsoft.com/office/drawing/2014/main" val="1571488446"/>
                    </a:ext>
                  </a:extLst>
                </a:gridCol>
                <a:gridCol w="2103120">
                  <a:extLst>
                    <a:ext uri="{9D8B030D-6E8A-4147-A177-3AD203B41FA5}">
                      <a16:colId xmlns:a16="http://schemas.microsoft.com/office/drawing/2014/main" val="3273569042"/>
                    </a:ext>
                  </a:extLst>
                </a:gridCol>
              </a:tblGrid>
              <a:tr h="697923">
                <a:tc>
                  <a:txBody>
                    <a:bodyPr/>
                    <a:lstStyle/>
                    <a:p>
                      <a:pPr marL="0" marR="0" algn="l">
                        <a:lnSpc>
                          <a:spcPct val="107000"/>
                        </a:lnSpc>
                        <a:spcBef>
                          <a:spcPts val="0"/>
                        </a:spcBef>
                        <a:spcAft>
                          <a:spcPts val="0"/>
                        </a:spcAft>
                      </a:pPr>
                      <a:r>
                        <a:rPr lang="en-US" sz="1100" dirty="0">
                          <a:effectLst/>
                        </a:rPr>
                        <a:t>Remoting solution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Version 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Platform support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Transport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9195811"/>
                  </a:ext>
                </a:extLst>
              </a:tr>
              <a:tr h="697923">
                <a:tc>
                  <a:txBody>
                    <a:bodyPr/>
                    <a:lstStyle/>
                    <a:p>
                      <a:pPr marL="0" marR="0" algn="l">
                        <a:lnSpc>
                          <a:spcPct val="107000"/>
                        </a:lnSpc>
                        <a:spcBef>
                          <a:spcPts val="0"/>
                        </a:spcBef>
                        <a:spcAft>
                          <a:spcPts val="0"/>
                        </a:spcAft>
                      </a:pPr>
                      <a:r>
                        <a:rPr lang="en-US" sz="1100" dirty="0">
                          <a:effectLst/>
                        </a:rPr>
                        <a:t>WinRM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 PowerShell</a:t>
                      </a:r>
                    </a:p>
                    <a:p>
                      <a:pPr marL="0" marR="0" algn="l">
                        <a:lnSpc>
                          <a:spcPct val="107000"/>
                        </a:lnSpc>
                        <a:spcBef>
                          <a:spcPts val="0"/>
                        </a:spcBef>
                        <a:spcAft>
                          <a:spcPts val="0"/>
                        </a:spcAft>
                      </a:pPr>
                      <a:r>
                        <a:rPr lang="en-US" sz="1100" dirty="0">
                          <a:effectLst/>
                        </a:rPr>
                        <a:t>PowerShell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Windows</a:t>
                      </a:r>
                    </a:p>
                  </a:txBody>
                  <a:tcPr marL="68580" marR="68580" marT="0" marB="0"/>
                </a:tc>
                <a:tc>
                  <a:txBody>
                    <a:bodyPr/>
                    <a:lstStyle/>
                    <a:p>
                      <a:pPr marL="0" marR="0" algn="l">
                        <a:lnSpc>
                          <a:spcPct val="107000"/>
                        </a:lnSpc>
                        <a:spcBef>
                          <a:spcPts val="0"/>
                        </a:spcBef>
                        <a:spcAft>
                          <a:spcPts val="0"/>
                        </a:spcAft>
                      </a:pPr>
                      <a:r>
                        <a:rPr lang="en-US" sz="1100">
                          <a:effectLst/>
                        </a:rPr>
                        <a:t>WSMan/Http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First off-box remoting 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6632248"/>
                  </a:ext>
                </a:extLst>
              </a:tr>
              <a:tr h="697923">
                <a:tc>
                  <a:txBody>
                    <a:bodyPr/>
                    <a:lstStyle/>
                    <a:p>
                      <a:pPr marL="0" marR="0" algn="l">
                        <a:lnSpc>
                          <a:spcPct val="107000"/>
                        </a:lnSpc>
                        <a:spcBef>
                          <a:spcPts val="0"/>
                        </a:spcBef>
                        <a:spcAft>
                          <a:spcPts val="0"/>
                        </a:spcAft>
                      </a:pPr>
                      <a:r>
                        <a:rPr lang="en-US" sz="1100">
                          <a:effectLst/>
                        </a:rPr>
                        <a:t>SSH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PowerShell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Windows/Linux/macOS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SSH/SSHD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Best cross platform 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704686"/>
                  </a:ext>
                </a:extLst>
              </a:tr>
              <a:tr h="697923">
                <a:tc>
                  <a:txBody>
                    <a:bodyPr/>
                    <a:lstStyle/>
                    <a:p>
                      <a:pPr marL="0" marR="0" algn="l">
                        <a:lnSpc>
                          <a:spcPct val="107000"/>
                        </a:lnSpc>
                        <a:spcBef>
                          <a:spcPts val="0"/>
                        </a:spcBef>
                        <a:spcAft>
                          <a:spcPts val="0"/>
                        </a:spcAft>
                      </a:pPr>
                      <a:r>
                        <a:rPr lang="en-US" sz="1100">
                          <a:effectLst/>
                        </a:rPr>
                        <a:t>Out-of-Proc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 PowerShell</a:t>
                      </a:r>
                    </a:p>
                    <a:p>
                      <a:pPr marL="0" marR="0" algn="l">
                        <a:lnSpc>
                          <a:spcPct val="107000"/>
                        </a:lnSpc>
                        <a:spcBef>
                          <a:spcPts val="0"/>
                        </a:spcBef>
                        <a:spcAft>
                          <a:spcPts val="0"/>
                        </a:spcAft>
                      </a:pPr>
                      <a:r>
                        <a:rPr lang="en-US" sz="1100" dirty="0">
                          <a:effectLst/>
                        </a:rPr>
                        <a:t>PowerShell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a:t>
                      </a:r>
                    </a:p>
                    <a:p>
                      <a:pPr marL="0" marR="0" algn="l">
                        <a:lnSpc>
                          <a:spcPct val="107000"/>
                        </a:lnSpc>
                        <a:spcBef>
                          <a:spcPts val="0"/>
                        </a:spcBef>
                        <a:spcAft>
                          <a:spcPts val="0"/>
                        </a:spcAft>
                      </a:pPr>
                      <a:r>
                        <a:rPr lang="en-US" sz="1100" dirty="0">
                          <a:effectLst/>
                        </a:rPr>
                        <a:t>Windows/Linux/macOS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StdIn/</a:t>
                      </a:r>
                      <a:r>
                        <a:rPr lang="en-US" sz="1100" dirty="0" err="1">
                          <a:effectLst/>
                        </a:rPr>
                        <a:t>StdOut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PowerShell background jobs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99671"/>
                  </a:ext>
                </a:extLst>
              </a:tr>
              <a:tr h="697923">
                <a:tc>
                  <a:txBody>
                    <a:bodyPr/>
                    <a:lstStyle/>
                    <a:p>
                      <a:pPr marL="0" marR="0" algn="l">
                        <a:lnSpc>
                          <a:spcPct val="107000"/>
                        </a:lnSpc>
                        <a:spcBef>
                          <a:spcPts val="0"/>
                        </a:spcBef>
                        <a:spcAft>
                          <a:spcPts val="0"/>
                        </a:spcAft>
                      </a:pPr>
                      <a:r>
                        <a:rPr lang="en-US" sz="1100">
                          <a:effectLst/>
                        </a:rPr>
                        <a:t>IPC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 PowerShell</a:t>
                      </a:r>
                    </a:p>
                    <a:p>
                      <a:pPr marL="0" marR="0" algn="l">
                        <a:lnSpc>
                          <a:spcPct val="107000"/>
                        </a:lnSpc>
                        <a:spcBef>
                          <a:spcPts val="0"/>
                        </a:spcBef>
                        <a:spcAft>
                          <a:spcPts val="0"/>
                        </a:spcAft>
                      </a:pPr>
                      <a:r>
                        <a:rPr lang="en-US" sz="1100" dirty="0">
                          <a:effectLst/>
                        </a:rPr>
                        <a:t>PowerShell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a:t>
                      </a:r>
                    </a:p>
                    <a:p>
                      <a:pPr marL="0" marR="0" algn="l">
                        <a:lnSpc>
                          <a:spcPct val="107000"/>
                        </a:lnSpc>
                        <a:spcBef>
                          <a:spcPts val="0"/>
                        </a:spcBef>
                        <a:spcAft>
                          <a:spcPts val="0"/>
                        </a:spcAft>
                      </a:pPr>
                      <a:r>
                        <a:rPr lang="en-US" sz="1100" dirty="0">
                          <a:effectLst/>
                        </a:rPr>
                        <a:t>Windows/Linux/macOS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Named pipes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Inter-process connections (Enter-PSHostProcess)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351376"/>
                  </a:ext>
                </a:extLst>
              </a:tr>
              <a:tr h="697923">
                <a:tc>
                  <a:txBody>
                    <a:bodyPr/>
                    <a:lstStyle/>
                    <a:p>
                      <a:pPr marL="0" marR="0" algn="l">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PowerShellDirect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 PowerShell</a:t>
                      </a:r>
                    </a:p>
                    <a:p>
                      <a:pPr marL="0" marR="0" algn="l">
                        <a:lnSpc>
                          <a:spcPct val="107000"/>
                        </a:lnSpc>
                        <a:spcBef>
                          <a:spcPts val="0"/>
                        </a:spcBef>
                        <a:spcAft>
                          <a:spcPts val="0"/>
                        </a:spcAft>
                      </a:pPr>
                      <a:r>
                        <a:rPr lang="en-US" sz="1100" dirty="0">
                          <a:effectLst/>
                        </a:rPr>
                        <a:t>PowerShell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Windows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Windows</a:t>
                      </a:r>
                    </a:p>
                  </a:txBody>
                  <a:tcPr marL="68580" marR="68580" marT="0" marB="0"/>
                </a:tc>
                <a:tc>
                  <a:txBody>
                    <a:bodyPr/>
                    <a:lstStyle/>
                    <a:p>
                      <a:pPr marL="0" marR="0" algn="l">
                        <a:lnSpc>
                          <a:spcPct val="107000"/>
                        </a:lnSpc>
                        <a:spcBef>
                          <a:spcPts val="0"/>
                        </a:spcBef>
                        <a:spcAft>
                          <a:spcPts val="0"/>
                        </a:spcAft>
                      </a:pPr>
                      <a:r>
                        <a:rPr lang="en-US" sz="1100">
                          <a:effectLst/>
                        </a:rPr>
                        <a:t>Hyper-V socket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Hyper-V host/guest connections</a:t>
                      </a:r>
                    </a:p>
                  </a:txBody>
                  <a:tcPr marL="68580" marR="68580" marT="0" marB="0"/>
                </a:tc>
                <a:extLst>
                  <a:ext uri="{0D108BD9-81ED-4DB2-BD59-A6C34878D82A}">
                    <a16:rowId xmlns:a16="http://schemas.microsoft.com/office/drawing/2014/main" val="281748342"/>
                  </a:ext>
                </a:extLst>
              </a:tr>
            </a:tbl>
          </a:graphicData>
        </a:graphic>
      </p:graphicFrame>
    </p:spTree>
    <p:extLst>
      <p:ext uri="{BB962C8B-B14F-4D97-AF65-F5344CB8AC3E}">
        <p14:creationId xmlns:p14="http://schemas.microsoft.com/office/powerpoint/2010/main" val="201208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C635-C066-4F21-816F-1A9A73221BF9}"/>
              </a:ext>
            </a:extLst>
          </p:cNvPr>
          <p:cNvSpPr>
            <a:spLocks noGrp="1"/>
          </p:cNvSpPr>
          <p:nvPr>
            <p:ph type="title"/>
          </p:nvPr>
        </p:nvSpPr>
        <p:spPr/>
        <p:txBody>
          <a:bodyPr/>
          <a:lstStyle/>
          <a:p>
            <a:r>
              <a:rPr lang="en-US" dirty="0"/>
              <a:t>How does PowerShell remoting work?</a:t>
            </a:r>
          </a:p>
        </p:txBody>
      </p:sp>
      <p:sp>
        <p:nvSpPr>
          <p:cNvPr id="3" name="Content Placeholder 2">
            <a:extLst>
              <a:ext uri="{FF2B5EF4-FFF2-40B4-BE49-F238E27FC236}">
                <a16:creationId xmlns:a16="http://schemas.microsoft.com/office/drawing/2014/main" id="{0F2E51D7-069E-405B-8BFC-F8159A7B4E55}"/>
              </a:ext>
            </a:extLst>
          </p:cNvPr>
          <p:cNvSpPr>
            <a:spLocks noGrp="1"/>
          </p:cNvSpPr>
          <p:nvPr>
            <p:ph idx="1"/>
          </p:nvPr>
        </p:nvSpPr>
        <p:spPr>
          <a:xfrm>
            <a:off x="838199" y="1359851"/>
            <a:ext cx="10515600" cy="4753277"/>
          </a:xfrm>
        </p:spPr>
        <p:txBody>
          <a:bodyPr/>
          <a:lstStyle/>
          <a:p>
            <a:pPr marL="457200" indent="-457200">
              <a:buFont typeface="Arial" panose="020B0604020202020204" pitchFamily="34" charset="0"/>
              <a:buChar char="•"/>
            </a:pPr>
            <a:r>
              <a:rPr lang="en-US" dirty="0"/>
              <a:t>Mirrors a PowerShell session on a remote target</a:t>
            </a:r>
          </a:p>
          <a:p>
            <a:pPr marL="457200" indent="-457200">
              <a:buFont typeface="Arial" panose="020B0604020202020204" pitchFamily="34" charset="0"/>
              <a:buChar char="•"/>
            </a:pPr>
            <a:r>
              <a:rPr lang="en-US" dirty="0"/>
              <a:t>PowerShell remoting protocol (PSRP)</a:t>
            </a:r>
          </a:p>
          <a:p>
            <a:pPr marL="457200" indent="-457200">
              <a:buFont typeface="Arial" panose="020B0604020202020204" pitchFamily="34" charset="0"/>
              <a:buChar char="•"/>
            </a:pPr>
            <a:r>
              <a:rPr lang="en-US" dirty="0"/>
              <a:t>Transport agnostic</a:t>
            </a:r>
          </a:p>
        </p:txBody>
      </p:sp>
      <p:sp>
        <p:nvSpPr>
          <p:cNvPr id="4" name="Footer Placeholder 3">
            <a:extLst>
              <a:ext uri="{FF2B5EF4-FFF2-40B4-BE49-F238E27FC236}">
                <a16:creationId xmlns:a16="http://schemas.microsoft.com/office/drawing/2014/main" id="{13AD606A-50B7-4DFD-A80B-4DD2B534D756}"/>
              </a:ext>
            </a:extLst>
          </p:cNvPr>
          <p:cNvSpPr>
            <a:spLocks noGrp="1"/>
          </p:cNvSpPr>
          <p:nvPr>
            <p:ph type="ftr" sz="quarter" idx="11"/>
          </p:nvPr>
        </p:nvSpPr>
        <p:spPr/>
        <p:txBody>
          <a:bodyPr/>
          <a:lstStyle/>
          <a:p>
            <a:r>
              <a:rPr lang="en-US"/>
              <a:t>@pshDev</a:t>
            </a:r>
            <a:endParaRPr lang="en-US" dirty="0"/>
          </a:p>
        </p:txBody>
      </p:sp>
      <p:sp>
        <p:nvSpPr>
          <p:cNvPr id="5" name="Rectangle: Rounded Corners 4">
            <a:extLst>
              <a:ext uri="{FF2B5EF4-FFF2-40B4-BE49-F238E27FC236}">
                <a16:creationId xmlns:a16="http://schemas.microsoft.com/office/drawing/2014/main" id="{268DB76F-D564-40F3-A3B7-257B6281829E}"/>
              </a:ext>
            </a:extLst>
          </p:cNvPr>
          <p:cNvSpPr/>
          <p:nvPr/>
        </p:nvSpPr>
        <p:spPr>
          <a:xfrm>
            <a:off x="1049154" y="2983833"/>
            <a:ext cx="10087275" cy="3234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AEB7A9-8A14-4B9F-93D3-14D27BCD72B6}"/>
              </a:ext>
            </a:extLst>
          </p:cNvPr>
          <p:cNvSpPr/>
          <p:nvPr/>
        </p:nvSpPr>
        <p:spPr>
          <a:xfrm>
            <a:off x="1318661" y="3205216"/>
            <a:ext cx="5621154" cy="11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6B956B-9913-4AF4-8A57-82D753166922}"/>
              </a:ext>
            </a:extLst>
          </p:cNvPr>
          <p:cNvSpPr/>
          <p:nvPr/>
        </p:nvSpPr>
        <p:spPr>
          <a:xfrm>
            <a:off x="5176787" y="4936153"/>
            <a:ext cx="5621154" cy="11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37D37C9-1FD2-4DFC-872D-B0A34F2629C7}"/>
              </a:ext>
            </a:extLst>
          </p:cNvPr>
          <p:cNvSpPr/>
          <p:nvPr/>
        </p:nvSpPr>
        <p:spPr>
          <a:xfrm>
            <a:off x="1318661" y="4456497"/>
            <a:ext cx="9479280" cy="3641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7046B9-05DC-493F-A8BC-183A9B6F7BB4}"/>
              </a:ext>
            </a:extLst>
          </p:cNvPr>
          <p:cNvSpPr txBox="1"/>
          <p:nvPr/>
        </p:nvSpPr>
        <p:spPr>
          <a:xfrm>
            <a:off x="1318661" y="4456497"/>
            <a:ext cx="9479280" cy="374863"/>
          </a:xfrm>
          <a:prstGeom prst="rect">
            <a:avLst/>
          </a:prstGeom>
          <a:noFill/>
        </p:spPr>
        <p:txBody>
          <a:bodyPr wrap="square" rtlCol="0">
            <a:spAutoFit/>
          </a:bodyPr>
          <a:lstStyle/>
          <a:p>
            <a:r>
              <a:rPr lang="en-US" dirty="0"/>
              <a:t>Transport:	WinRM / SSH / Stdin-Out / Named-pipe / Hyper-V-socket</a:t>
            </a:r>
          </a:p>
        </p:txBody>
      </p:sp>
      <p:sp>
        <p:nvSpPr>
          <p:cNvPr id="10" name="TextBox 9">
            <a:extLst>
              <a:ext uri="{FF2B5EF4-FFF2-40B4-BE49-F238E27FC236}">
                <a16:creationId xmlns:a16="http://schemas.microsoft.com/office/drawing/2014/main" id="{88E2DC18-CB56-4773-948F-A7A73A3BCFCA}"/>
              </a:ext>
            </a:extLst>
          </p:cNvPr>
          <p:cNvSpPr txBox="1"/>
          <p:nvPr/>
        </p:nvSpPr>
        <p:spPr>
          <a:xfrm>
            <a:off x="1318661" y="3205216"/>
            <a:ext cx="1674796" cy="307777"/>
          </a:xfrm>
          <a:prstGeom prst="rect">
            <a:avLst/>
          </a:prstGeom>
          <a:noFill/>
        </p:spPr>
        <p:txBody>
          <a:bodyPr wrap="square" rtlCol="0">
            <a:spAutoFit/>
          </a:bodyPr>
          <a:lstStyle/>
          <a:p>
            <a:r>
              <a:rPr lang="en-US" sz="1400" dirty="0"/>
              <a:t>Client</a:t>
            </a:r>
          </a:p>
        </p:txBody>
      </p:sp>
      <p:sp>
        <p:nvSpPr>
          <p:cNvPr id="11" name="TextBox 10">
            <a:extLst>
              <a:ext uri="{FF2B5EF4-FFF2-40B4-BE49-F238E27FC236}">
                <a16:creationId xmlns:a16="http://schemas.microsoft.com/office/drawing/2014/main" id="{AB4344B0-BE2F-4DA2-AE40-33CD8C7BACE5}"/>
              </a:ext>
            </a:extLst>
          </p:cNvPr>
          <p:cNvSpPr txBox="1"/>
          <p:nvPr/>
        </p:nvSpPr>
        <p:spPr>
          <a:xfrm>
            <a:off x="5176787" y="4946860"/>
            <a:ext cx="1763028" cy="307777"/>
          </a:xfrm>
          <a:prstGeom prst="rect">
            <a:avLst/>
          </a:prstGeom>
          <a:noFill/>
        </p:spPr>
        <p:txBody>
          <a:bodyPr wrap="square" rtlCol="0">
            <a:spAutoFit/>
          </a:bodyPr>
          <a:lstStyle/>
          <a:p>
            <a:r>
              <a:rPr lang="en-US" sz="1400" dirty="0"/>
              <a:t>Server</a:t>
            </a:r>
          </a:p>
        </p:txBody>
      </p:sp>
      <p:sp>
        <p:nvSpPr>
          <p:cNvPr id="12" name="Rectangle: Rounded Corners 11">
            <a:extLst>
              <a:ext uri="{FF2B5EF4-FFF2-40B4-BE49-F238E27FC236}">
                <a16:creationId xmlns:a16="http://schemas.microsoft.com/office/drawing/2014/main" id="{A404E49C-9DB2-4D7D-AD21-8A9C43E1561F}"/>
              </a:ext>
            </a:extLst>
          </p:cNvPr>
          <p:cNvSpPr/>
          <p:nvPr/>
        </p:nvSpPr>
        <p:spPr>
          <a:xfrm>
            <a:off x="2213811" y="3512993"/>
            <a:ext cx="4321743" cy="7295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F1FC4F7-03AA-403A-8B52-AEB9374DFEA6}"/>
              </a:ext>
            </a:extLst>
          </p:cNvPr>
          <p:cNvSpPr/>
          <p:nvPr/>
        </p:nvSpPr>
        <p:spPr>
          <a:xfrm>
            <a:off x="6092791" y="5230579"/>
            <a:ext cx="4321743" cy="7295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9C24E77-D51E-4498-A2CC-54B0F65EFB89}"/>
              </a:ext>
            </a:extLst>
          </p:cNvPr>
          <p:cNvSpPr txBox="1"/>
          <p:nvPr/>
        </p:nvSpPr>
        <p:spPr>
          <a:xfrm>
            <a:off x="2290812" y="3512993"/>
            <a:ext cx="3590223" cy="307777"/>
          </a:xfrm>
          <a:prstGeom prst="rect">
            <a:avLst/>
          </a:prstGeom>
          <a:noFill/>
        </p:spPr>
        <p:txBody>
          <a:bodyPr wrap="square" rtlCol="0">
            <a:spAutoFit/>
          </a:bodyPr>
          <a:lstStyle/>
          <a:p>
            <a:r>
              <a:rPr lang="en-US" sz="1400" dirty="0"/>
              <a:t>Session proxy (</a:t>
            </a:r>
            <a:r>
              <a:rPr lang="en-US" sz="1400" dirty="0" err="1"/>
              <a:t>RemoteRunspace</a:t>
            </a:r>
            <a:r>
              <a:rPr lang="en-US" sz="1400" dirty="0"/>
              <a:t>)</a:t>
            </a:r>
          </a:p>
        </p:txBody>
      </p:sp>
      <p:sp>
        <p:nvSpPr>
          <p:cNvPr id="15" name="Rectangle 14">
            <a:extLst>
              <a:ext uri="{FF2B5EF4-FFF2-40B4-BE49-F238E27FC236}">
                <a16:creationId xmlns:a16="http://schemas.microsoft.com/office/drawing/2014/main" id="{E6769F1C-DB6A-44C3-8B9C-BDABC9F8E5DA}"/>
              </a:ext>
            </a:extLst>
          </p:cNvPr>
          <p:cNvSpPr/>
          <p:nvPr/>
        </p:nvSpPr>
        <p:spPr>
          <a:xfrm>
            <a:off x="2993457" y="3820770"/>
            <a:ext cx="3317510" cy="3077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FAE55B8-1EA6-430E-A38D-AF5E25B655E7}"/>
              </a:ext>
            </a:extLst>
          </p:cNvPr>
          <p:cNvSpPr txBox="1"/>
          <p:nvPr/>
        </p:nvSpPr>
        <p:spPr>
          <a:xfrm>
            <a:off x="2993457" y="3831477"/>
            <a:ext cx="3317510" cy="276999"/>
          </a:xfrm>
          <a:prstGeom prst="rect">
            <a:avLst/>
          </a:prstGeom>
          <a:noFill/>
        </p:spPr>
        <p:txBody>
          <a:bodyPr wrap="square" rtlCol="0">
            <a:spAutoFit/>
          </a:bodyPr>
          <a:lstStyle/>
          <a:p>
            <a:r>
              <a:rPr lang="en-US" sz="1200" dirty="0"/>
              <a:t>PowerShell command pipeline          “Hello!”</a:t>
            </a:r>
          </a:p>
        </p:txBody>
      </p:sp>
      <p:sp>
        <p:nvSpPr>
          <p:cNvPr id="17" name="TextBox 16">
            <a:extLst>
              <a:ext uri="{FF2B5EF4-FFF2-40B4-BE49-F238E27FC236}">
                <a16:creationId xmlns:a16="http://schemas.microsoft.com/office/drawing/2014/main" id="{819CFC63-248C-4CF1-8DEE-2524CD22BFB7}"/>
              </a:ext>
            </a:extLst>
          </p:cNvPr>
          <p:cNvSpPr txBox="1"/>
          <p:nvPr/>
        </p:nvSpPr>
        <p:spPr>
          <a:xfrm>
            <a:off x="6063916" y="5207727"/>
            <a:ext cx="2367816" cy="307777"/>
          </a:xfrm>
          <a:prstGeom prst="rect">
            <a:avLst/>
          </a:prstGeom>
          <a:noFill/>
        </p:spPr>
        <p:txBody>
          <a:bodyPr wrap="square" rtlCol="0">
            <a:spAutoFit/>
          </a:bodyPr>
          <a:lstStyle/>
          <a:p>
            <a:r>
              <a:rPr lang="en-US" sz="1400" dirty="0"/>
              <a:t>Session (</a:t>
            </a:r>
            <a:r>
              <a:rPr lang="en-US" sz="1400" dirty="0" err="1"/>
              <a:t>LocalRunspace</a:t>
            </a:r>
            <a:r>
              <a:rPr lang="en-US" sz="1400" dirty="0"/>
              <a:t>)</a:t>
            </a:r>
          </a:p>
        </p:txBody>
      </p:sp>
      <p:sp>
        <p:nvSpPr>
          <p:cNvPr id="18" name="Rectangle 17">
            <a:extLst>
              <a:ext uri="{FF2B5EF4-FFF2-40B4-BE49-F238E27FC236}">
                <a16:creationId xmlns:a16="http://schemas.microsoft.com/office/drawing/2014/main" id="{441C5BF6-5264-4575-89FA-263926D1465A}"/>
              </a:ext>
            </a:extLst>
          </p:cNvPr>
          <p:cNvSpPr/>
          <p:nvPr/>
        </p:nvSpPr>
        <p:spPr>
          <a:xfrm>
            <a:off x="6939815" y="5515504"/>
            <a:ext cx="3262964" cy="3077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EF5614A-044A-46FA-9792-F5ACBCBD64C5}"/>
              </a:ext>
            </a:extLst>
          </p:cNvPr>
          <p:cNvSpPr txBox="1"/>
          <p:nvPr/>
        </p:nvSpPr>
        <p:spPr>
          <a:xfrm>
            <a:off x="6939815" y="5538356"/>
            <a:ext cx="3195587" cy="276999"/>
          </a:xfrm>
          <a:prstGeom prst="rect">
            <a:avLst/>
          </a:prstGeom>
          <a:noFill/>
        </p:spPr>
        <p:txBody>
          <a:bodyPr wrap="square" rtlCol="0">
            <a:spAutoFit/>
          </a:bodyPr>
          <a:lstStyle/>
          <a:p>
            <a:r>
              <a:rPr lang="en-US" sz="1200" dirty="0"/>
              <a:t>PowerShell command pipeline       “Hello!”</a:t>
            </a:r>
          </a:p>
        </p:txBody>
      </p:sp>
    </p:spTree>
    <p:extLst>
      <p:ext uri="{BB962C8B-B14F-4D97-AF65-F5344CB8AC3E}">
        <p14:creationId xmlns:p14="http://schemas.microsoft.com/office/powerpoint/2010/main" val="149590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278D-4F92-44ED-8307-56A514F4EA90}"/>
              </a:ext>
            </a:extLst>
          </p:cNvPr>
          <p:cNvSpPr>
            <a:spLocks noGrp="1"/>
          </p:cNvSpPr>
          <p:nvPr>
            <p:ph type="title"/>
          </p:nvPr>
        </p:nvSpPr>
        <p:spPr/>
        <p:txBody>
          <a:bodyPr/>
          <a:lstStyle/>
          <a:p>
            <a:r>
              <a:rPr lang="en-US" dirty="0"/>
              <a:t>Engine Internals (API)</a:t>
            </a:r>
          </a:p>
        </p:txBody>
      </p:sp>
      <p:sp>
        <p:nvSpPr>
          <p:cNvPr id="3" name="Content Placeholder 2">
            <a:extLst>
              <a:ext uri="{FF2B5EF4-FFF2-40B4-BE49-F238E27FC236}">
                <a16:creationId xmlns:a16="http://schemas.microsoft.com/office/drawing/2014/main" id="{874420DB-239F-45A5-8BB7-7E9C811B8E3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What is a </a:t>
            </a:r>
            <a:r>
              <a:rPr lang="en-US" dirty="0" err="1"/>
              <a:t>Runspace</a:t>
            </a:r>
            <a:r>
              <a:rPr lang="en-US" dirty="0"/>
              <a:t>?</a:t>
            </a:r>
          </a:p>
          <a:p>
            <a:pPr marL="914400" lvl="1" indent="-457200">
              <a:buFont typeface="Arial" panose="020B0604020202020204" pitchFamily="34" charset="0"/>
              <a:buChar char="•"/>
            </a:pPr>
            <a:r>
              <a:rPr lang="en-US" sz="2000" dirty="0"/>
              <a:t>A single PowerShell session</a:t>
            </a:r>
          </a:p>
          <a:p>
            <a:pPr marL="914400" lvl="1" indent="-457200">
              <a:buFont typeface="Arial" panose="020B0604020202020204" pitchFamily="34" charset="0"/>
              <a:buChar char="•"/>
            </a:pPr>
            <a:r>
              <a:rPr lang="en-US" sz="2000" dirty="0"/>
              <a:t>The context in which a command pipeline runs</a:t>
            </a:r>
          </a:p>
          <a:p>
            <a:pPr marL="914400" lvl="1" indent="-457200">
              <a:buFont typeface="Arial" panose="020B0604020202020204" pitchFamily="34" charset="0"/>
              <a:buChar char="•"/>
            </a:pPr>
            <a:r>
              <a:rPr lang="en-US" sz="2000" dirty="0"/>
              <a:t>Isolation layer</a:t>
            </a:r>
          </a:p>
          <a:p>
            <a:pPr marL="914400" lvl="1"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400" dirty="0"/>
              <a:t>How are command pipelines run?</a:t>
            </a:r>
          </a:p>
          <a:p>
            <a:pPr marL="914400" lvl="1" indent="-457200">
              <a:buFont typeface="Arial" panose="020B0604020202020204" pitchFamily="34" charset="0"/>
              <a:buChar char="•"/>
            </a:pPr>
            <a:r>
              <a:rPr lang="en-US" sz="2000" dirty="0"/>
              <a:t>Command pipeline encapsulated in PowerShell class</a:t>
            </a:r>
          </a:p>
          <a:p>
            <a:pPr marL="914400" lvl="1" indent="-457200">
              <a:buFont typeface="Arial" panose="020B0604020202020204" pitchFamily="34" charset="0"/>
              <a:buChar char="•"/>
            </a:pPr>
            <a:r>
              <a:rPr lang="en-US" sz="2000" dirty="0"/>
              <a:t>PowerShell object invokes the pipeline on a </a:t>
            </a:r>
            <a:r>
              <a:rPr lang="en-US" sz="2000" dirty="0" err="1"/>
              <a:t>Runspace</a:t>
            </a:r>
            <a:endParaRPr lang="en-US" sz="2000" dirty="0"/>
          </a:p>
          <a:p>
            <a:pPr marL="914400" lvl="1"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400" dirty="0"/>
              <a:t>PowerShell object serialization</a:t>
            </a:r>
          </a:p>
          <a:p>
            <a:pPr marL="914400" lvl="1" indent="-457200">
              <a:buFont typeface="Arial" panose="020B0604020202020204" pitchFamily="34" charset="0"/>
              <a:buChar char="•"/>
            </a:pPr>
            <a:r>
              <a:rPr lang="en-US" sz="2000" dirty="0"/>
              <a:t>Data objects serialized to XML</a:t>
            </a:r>
          </a:p>
          <a:p>
            <a:pPr marL="914400" lvl="1" indent="-457200">
              <a:buFont typeface="Arial" panose="020B0604020202020204" pitchFamily="34" charset="0"/>
              <a:buChar char="•"/>
            </a:pPr>
            <a:r>
              <a:rPr lang="en-US" sz="2000" dirty="0"/>
              <a:t>Deserialized to </a:t>
            </a:r>
            <a:r>
              <a:rPr lang="en-US" sz="2000" dirty="0" err="1"/>
              <a:t>PSCustomObject</a:t>
            </a:r>
            <a:r>
              <a:rPr lang="en-US" sz="2000" dirty="0"/>
              <a:t> or new type instance</a:t>
            </a:r>
          </a:p>
          <a:p>
            <a:pPr marL="914400" lvl="1" indent="-457200">
              <a:buFont typeface="Arial" panose="020B0604020202020204" pitchFamily="34" charset="0"/>
              <a:buChar char="•"/>
            </a:pPr>
            <a:r>
              <a:rPr lang="en-US" sz="2000" dirty="0"/>
              <a:t>Remoting layer uses serialization to pass data objects</a:t>
            </a:r>
          </a:p>
        </p:txBody>
      </p:sp>
      <p:sp>
        <p:nvSpPr>
          <p:cNvPr id="4" name="Footer Placeholder 3">
            <a:extLst>
              <a:ext uri="{FF2B5EF4-FFF2-40B4-BE49-F238E27FC236}">
                <a16:creationId xmlns:a16="http://schemas.microsoft.com/office/drawing/2014/main" id="{B6BB4454-00A5-4FD1-AB11-0B4B1F4047DD}"/>
              </a:ext>
            </a:extLst>
          </p:cNvPr>
          <p:cNvSpPr>
            <a:spLocks noGrp="1"/>
          </p:cNvSpPr>
          <p:nvPr>
            <p:ph type="ftr" sz="quarter" idx="11"/>
          </p:nvPr>
        </p:nvSpPr>
        <p:spPr/>
        <p:txBody>
          <a:bodyPr/>
          <a:lstStyle/>
          <a:p>
            <a:r>
              <a:rPr lang="en-US"/>
              <a:t>@pshDev</a:t>
            </a:r>
            <a:endParaRPr lang="en-US" dirty="0"/>
          </a:p>
        </p:txBody>
      </p:sp>
    </p:spTree>
    <p:extLst>
      <p:ext uri="{BB962C8B-B14F-4D97-AF65-F5344CB8AC3E}">
        <p14:creationId xmlns:p14="http://schemas.microsoft.com/office/powerpoint/2010/main" val="129846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49F1-82B1-427C-BC17-DD94E2B320C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013D881-3296-4733-8B7F-0F559657EE59}"/>
              </a:ext>
            </a:extLst>
          </p:cNvPr>
          <p:cNvSpPr>
            <a:spLocks noGrp="1"/>
          </p:cNvSpPr>
          <p:nvPr>
            <p:ph idx="1"/>
          </p:nvPr>
        </p:nvSpPr>
        <p:spPr/>
        <p:txBody>
          <a:bodyPr/>
          <a:lstStyle/>
          <a:p>
            <a:pPr marL="457200" indent="-457200">
              <a:buFont typeface="Arial" panose="020B0604020202020204" pitchFamily="34" charset="0"/>
              <a:buChar char="•"/>
            </a:pPr>
            <a:r>
              <a:rPr lang="en-US" dirty="0"/>
              <a:t>Use Engine API to run scripts locally</a:t>
            </a:r>
          </a:p>
          <a:p>
            <a:pPr marL="457200" indent="-457200">
              <a:buFont typeface="Arial" panose="020B0604020202020204" pitchFamily="34" charset="0"/>
              <a:buChar char="•"/>
            </a:pPr>
            <a:r>
              <a:rPr lang="en-US" dirty="0"/>
              <a:t>Use Engine remoting API to run scripts remotely</a:t>
            </a:r>
          </a:p>
          <a:p>
            <a:pPr marL="457200" indent="-457200">
              <a:buFont typeface="Arial" panose="020B0604020202020204" pitchFamily="34" charset="0"/>
              <a:buChar char="•"/>
            </a:pPr>
            <a:r>
              <a:rPr lang="en-US" dirty="0"/>
              <a:t>Object data serialization</a:t>
            </a:r>
          </a:p>
        </p:txBody>
      </p:sp>
      <p:sp>
        <p:nvSpPr>
          <p:cNvPr id="4" name="Footer Placeholder 3">
            <a:extLst>
              <a:ext uri="{FF2B5EF4-FFF2-40B4-BE49-F238E27FC236}">
                <a16:creationId xmlns:a16="http://schemas.microsoft.com/office/drawing/2014/main" id="{20301CB1-7BD3-4529-89DF-AF737293B2F0}"/>
              </a:ext>
            </a:extLst>
          </p:cNvPr>
          <p:cNvSpPr>
            <a:spLocks noGrp="1"/>
          </p:cNvSpPr>
          <p:nvPr>
            <p:ph type="ftr" sz="quarter" idx="11"/>
          </p:nvPr>
        </p:nvSpPr>
        <p:spPr/>
        <p:txBody>
          <a:bodyPr/>
          <a:lstStyle/>
          <a:p>
            <a:r>
              <a:rPr lang="en-US"/>
              <a:t>@pshDev</a:t>
            </a:r>
            <a:endParaRPr lang="en-US" dirty="0"/>
          </a:p>
        </p:txBody>
      </p:sp>
    </p:spTree>
    <p:extLst>
      <p:ext uri="{BB962C8B-B14F-4D97-AF65-F5344CB8AC3E}">
        <p14:creationId xmlns:p14="http://schemas.microsoft.com/office/powerpoint/2010/main" val="40496369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CCD5D75-B174-4622-AE92-892BE0E0887C}" vid="{AE8BEA1D-CCF4-48A5-AC7F-4DEF24E89AC8}"/>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CCD5D75-B174-4622-AE92-892BE0E0887C}" vid="{98BD6D6E-F95A-41EE-AC20-08AF048B1503}"/>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CCD5D75-B174-4622-AE92-892BE0E0887C}" vid="{AE8BEA1D-CCF4-48A5-AC7F-4DEF24E89AC8}"/>
    </a:ext>
  </a:extLst>
</a:theme>
</file>

<file path=ppt/theme/theme6.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CCD5D75-B174-4622-AE92-892BE0E0887C}" vid="{98BD6D6E-F95A-41EE-AC20-08AF048B150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19372</TotalTime>
  <Words>1565</Words>
  <Application>Microsoft Office PowerPoint</Application>
  <PresentationFormat>Widescreen</PresentationFormat>
  <Paragraphs>332</Paragraphs>
  <Slides>17</Slides>
  <Notes>6</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17</vt:i4>
      </vt:variant>
    </vt:vector>
  </HeadingPairs>
  <TitlesOfParts>
    <vt:vector size="31" baseType="lpstr">
      <vt:lpstr>Alfarn</vt:lpstr>
      <vt:lpstr>Arial</vt:lpstr>
      <vt:lpstr>Calibri</vt:lpstr>
      <vt:lpstr>Calibri Light</vt:lpstr>
      <vt:lpstr>CarlMarx</vt:lpstr>
      <vt:lpstr>Consolas</vt:lpstr>
      <vt:lpstr>Lucida Console</vt:lpstr>
      <vt:lpstr>Segoe UI</vt:lpstr>
      <vt:lpstr>Custom Design</vt:lpstr>
      <vt:lpstr>1_Custom Design</vt:lpstr>
      <vt:lpstr>2_Custom Design</vt:lpstr>
      <vt:lpstr>Office</vt:lpstr>
      <vt:lpstr>3_Custom Design</vt:lpstr>
      <vt:lpstr>1_Office</vt:lpstr>
      <vt:lpstr>PowerShell Remoting Internals</vt:lpstr>
      <vt:lpstr>This Session</vt:lpstr>
      <vt:lpstr>Agenda</vt:lpstr>
      <vt:lpstr>About me …</vt:lpstr>
      <vt:lpstr>What is PowerShell remoting?</vt:lpstr>
      <vt:lpstr>PowerShell remoting is extensible</vt:lpstr>
      <vt:lpstr>How does PowerShell remoting work?</vt:lpstr>
      <vt:lpstr>Engine Internals (API)</vt:lpstr>
      <vt:lpstr>Demo</vt:lpstr>
      <vt:lpstr>Remoting architecture conceptual layers</vt:lpstr>
      <vt:lpstr>PowerShell remoting protocol (PSRP)</vt:lpstr>
      <vt:lpstr>Basic remoting concepts</vt:lpstr>
      <vt:lpstr>Primary remoting components</vt:lpstr>
      <vt:lpstr>Architecture overview and walkthrough</vt:lpstr>
      <vt:lpstr>Remoting endpoint configuration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Higinbotham</dc:creator>
  <cp:lastModifiedBy>Paul Higinbotham</cp:lastModifiedBy>
  <cp:revision>400</cp:revision>
  <dcterms:created xsi:type="dcterms:W3CDTF">2019-01-29T20:24:42Z</dcterms:created>
  <dcterms:modified xsi:type="dcterms:W3CDTF">2019-05-13T16:56:14Z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paulhi@microsoft.com</vt:lpwstr>
  </property>
  <property fmtid="{D5CDD505-2E9C-101B-9397-08002B2CF9AE}" pid="5" name="MSIP_Label_f42aa342-8706-4288-bd11-ebb85995028c_SetDate">
    <vt:lpwstr>2019-01-29T20:42:51.3574748Z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9f0ac24d-a9c5-4114-bb5e-821ad9d7db73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