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17" autoAdjust="0"/>
    <p:restoredTop sz="60420" autoAdjust="0"/>
  </p:normalViewPr>
  <p:slideViewPr>
    <p:cSldViewPr snapToGrid="0">
      <p:cViewPr varScale="1">
        <p:scale>
          <a:sx n="90" d="100"/>
          <a:sy n="90" d="100"/>
        </p:scale>
        <p:origin x="3832" y="184"/>
      </p:cViewPr>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1/19/19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Azure DevOps'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Azure DevOps.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Azure DevOps to GitHub.</a:t>
            </a:r>
          </a:p>
          <a:p>
            <a:r>
              <a:rPr lang="en-US" sz="1200" b="0" i="0" kern="1200" dirty="0">
                <a:solidFill>
                  <a:schemeClr val="tx1"/>
                </a:solidFill>
                <a:effectLst/>
                <a:latin typeface="+mn-lt"/>
                <a:ea typeface="+mn-ea"/>
                <a:cs typeface="+mn-cs"/>
              </a:rPr>
              <a:t>Let’s assume you have already uploaded your codebase to GitHub from Azure DevOps. First, start by editing your existing build definition. When you initially configured the build definition, you selected Azure DevOps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website logs can be easily and significantly enhanced by enabling Application Insights in the project. To do this, you need to get the Application Insights Software Developer Kit SDK from NuGet, and configure it for use within the app. Application Insights is configured in the ApplicationInsights.config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1/19/19 3:09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tif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tiff"/><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image" Target="../media/image16.tiff"/><Relationship Id="rId5"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2.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in </a:t>
            </a:r>
            <a:r>
              <a:rPr lang="en-US"/>
              <a:t>Azure DevOps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grpSp>
        <p:nvGrpSpPr>
          <p:cNvPr id="72" name="Group 71">
            <a:extLst>
              <a:ext uri="{FF2B5EF4-FFF2-40B4-BE49-F238E27FC236}">
                <a16:creationId xmlns:a16="http://schemas.microsoft.com/office/drawing/2014/main" id="{5C2FA496-1A5B-6B45-9D4B-3662D39B3F85}"/>
              </a:ext>
            </a:extLst>
          </p:cNvPr>
          <p:cNvGrpSpPr/>
          <p:nvPr/>
        </p:nvGrpSpPr>
        <p:grpSpPr>
          <a:xfrm>
            <a:off x="622299" y="1815207"/>
            <a:ext cx="10932448" cy="4284400"/>
            <a:chOff x="622299" y="2115254"/>
            <a:chExt cx="10932448" cy="4284400"/>
          </a:xfrm>
        </p:grpSpPr>
        <p:grpSp>
          <p:nvGrpSpPr>
            <p:cNvPr id="73"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B0013183-FAE3-6F41-99F3-8E236FEFF6E6}"/>
                </a:ext>
              </a:extLst>
            </p:cNvPr>
            <p:cNvGrpSpPr/>
            <p:nvPr/>
          </p:nvGrpSpPr>
          <p:grpSpPr>
            <a:xfrm>
              <a:off x="622299" y="2115254"/>
              <a:ext cx="10932448" cy="4284400"/>
              <a:chOff x="831849" y="2115254"/>
              <a:chExt cx="10932448" cy="4284400"/>
            </a:xfrm>
          </p:grpSpPr>
          <p:sp>
            <p:nvSpPr>
              <p:cNvPr id="75" name="Rectangle 74">
                <a:extLst>
                  <a:ext uri="{FF2B5EF4-FFF2-40B4-BE49-F238E27FC236}">
                    <a16:creationId xmlns:a16="http://schemas.microsoft.com/office/drawing/2014/main" id="{1FD0B547-9CF5-B745-A273-5CF66CCD3AE7}"/>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76" name="Picture 75">
                <a:extLst>
                  <a:ext uri="{FF2B5EF4-FFF2-40B4-BE49-F238E27FC236}">
                    <a16:creationId xmlns:a16="http://schemas.microsoft.com/office/drawing/2014/main" id="{ED08AF1C-A8A0-2548-966A-E9D2AB98D0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pic>
            <p:nvPicPr>
              <p:cNvPr id="77" name="Content Placeholder 12">
                <a:extLst>
                  <a:ext uri="{FF2B5EF4-FFF2-40B4-BE49-F238E27FC236}">
                    <a16:creationId xmlns:a16="http://schemas.microsoft.com/office/drawing/2014/main" id="{EBB418BB-7E69-1A48-ACAE-9C32C710EC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14" y="4601497"/>
                <a:ext cx="702724" cy="702724"/>
              </a:xfrm>
              <a:prstGeom prst="rect">
                <a:avLst/>
              </a:prstGeom>
            </p:spPr>
          </p:pic>
          <p:sp>
            <p:nvSpPr>
              <p:cNvPr id="78" name="TextBox 77">
                <a:extLst>
                  <a:ext uri="{FF2B5EF4-FFF2-40B4-BE49-F238E27FC236}">
                    <a16:creationId xmlns:a16="http://schemas.microsoft.com/office/drawing/2014/main" id="{B93AD374-6F7F-6947-86E1-8104F523FA0F}"/>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79" name="TextBox 78">
                <a:extLst>
                  <a:ext uri="{FF2B5EF4-FFF2-40B4-BE49-F238E27FC236}">
                    <a16:creationId xmlns:a16="http://schemas.microsoft.com/office/drawing/2014/main" id="{738F7439-6EE6-4746-BBB7-1751C8596AEB}"/>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80" name="Straight Connector 79">
                <a:extLst>
                  <a:ext uri="{FF2B5EF4-FFF2-40B4-BE49-F238E27FC236}">
                    <a16:creationId xmlns:a16="http://schemas.microsoft.com/office/drawing/2014/main" id="{5955CD1E-1763-5347-86A8-44FD07017A71}"/>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9618318-347A-8B46-B8DA-2CAE5DD45EF3}"/>
                  </a:ext>
                </a:extLst>
              </p:cNvPr>
              <p:cNvGrpSpPr/>
              <p:nvPr/>
            </p:nvGrpSpPr>
            <p:grpSpPr>
              <a:xfrm>
                <a:off x="4099570" y="3551214"/>
                <a:ext cx="2020528" cy="1888102"/>
                <a:chOff x="4719002" y="3304326"/>
                <a:chExt cx="2020528" cy="1888102"/>
              </a:xfrm>
            </p:grpSpPr>
            <p:pic>
              <p:nvPicPr>
                <p:cNvPr id="104" name="Picture 103">
                  <a:extLst>
                    <a:ext uri="{FF2B5EF4-FFF2-40B4-BE49-F238E27FC236}">
                      <a16:creationId xmlns:a16="http://schemas.microsoft.com/office/drawing/2014/main" id="{409FD3A8-2FD8-3042-90CF-CC0FDF868A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105" name="TextBox 104">
                  <a:extLst>
                    <a:ext uri="{FF2B5EF4-FFF2-40B4-BE49-F238E27FC236}">
                      <a16:creationId xmlns:a16="http://schemas.microsoft.com/office/drawing/2014/main" id="{E636C698-F980-9449-A331-3EFB0785C10D}"/>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82" name="Group 81">
                <a:extLst>
                  <a:ext uri="{FF2B5EF4-FFF2-40B4-BE49-F238E27FC236}">
                    <a16:creationId xmlns:a16="http://schemas.microsoft.com/office/drawing/2014/main" id="{610329CE-A3CC-E144-A35A-3F1E1D578EDE}"/>
                  </a:ext>
                </a:extLst>
              </p:cNvPr>
              <p:cNvGrpSpPr/>
              <p:nvPr/>
            </p:nvGrpSpPr>
            <p:grpSpPr>
              <a:xfrm>
                <a:off x="7163811" y="3408936"/>
                <a:ext cx="1781978" cy="1347493"/>
                <a:chOff x="7607550" y="3432153"/>
                <a:chExt cx="1781978" cy="1347493"/>
              </a:xfrm>
            </p:grpSpPr>
            <p:pic>
              <p:nvPicPr>
                <p:cNvPr id="102" name="Picture 101">
                  <a:extLst>
                    <a:ext uri="{FF2B5EF4-FFF2-40B4-BE49-F238E27FC236}">
                      <a16:creationId xmlns:a16="http://schemas.microsoft.com/office/drawing/2014/main" id="{5147620B-C029-BE44-9909-1C5A3AAB4A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103" name="TextBox 102">
                  <a:extLst>
                    <a:ext uri="{FF2B5EF4-FFF2-40B4-BE49-F238E27FC236}">
                      <a16:creationId xmlns:a16="http://schemas.microsoft.com/office/drawing/2014/main" id="{BFDE8194-47E2-5245-8183-6D6006F43C28}"/>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83" name="Straight Connector 82">
                <a:extLst>
                  <a:ext uri="{FF2B5EF4-FFF2-40B4-BE49-F238E27FC236}">
                    <a16:creationId xmlns:a16="http://schemas.microsoft.com/office/drawing/2014/main" id="{FC3A35CA-B795-4548-94DF-F0B986C04E95}"/>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CC1E9F-2896-544F-AD3D-D30D5C5E2F37}"/>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85" name="Group 84">
                <a:extLst>
                  <a:ext uri="{FF2B5EF4-FFF2-40B4-BE49-F238E27FC236}">
                    <a16:creationId xmlns:a16="http://schemas.microsoft.com/office/drawing/2014/main" id="{E1B7AB5F-1958-6E4D-BD1C-0D636D5D1CC5}"/>
                  </a:ext>
                </a:extLst>
              </p:cNvPr>
              <p:cNvGrpSpPr/>
              <p:nvPr/>
            </p:nvGrpSpPr>
            <p:grpSpPr>
              <a:xfrm>
                <a:off x="883734" y="3296240"/>
                <a:ext cx="2256543" cy="1912012"/>
                <a:chOff x="883734" y="3752050"/>
                <a:chExt cx="2256543" cy="1912012"/>
              </a:xfrm>
            </p:grpSpPr>
            <p:grpSp>
              <p:nvGrpSpPr>
                <p:cNvPr id="92" name="Group 91">
                  <a:extLst>
                    <a:ext uri="{FF2B5EF4-FFF2-40B4-BE49-F238E27FC236}">
                      <a16:creationId xmlns:a16="http://schemas.microsoft.com/office/drawing/2014/main" id="{282B8373-44BE-5449-BEA9-978F20FB84CE}"/>
                    </a:ext>
                  </a:extLst>
                </p:cNvPr>
                <p:cNvGrpSpPr/>
                <p:nvPr/>
              </p:nvGrpSpPr>
              <p:grpSpPr>
                <a:xfrm>
                  <a:off x="883734" y="3752050"/>
                  <a:ext cx="2256543" cy="1912012"/>
                  <a:chOff x="883734" y="3752050"/>
                  <a:chExt cx="2256543" cy="1912012"/>
                </a:xfrm>
              </p:grpSpPr>
              <p:grpSp>
                <p:nvGrpSpPr>
                  <p:cNvPr id="96" name="Group 95">
                    <a:extLst>
                      <a:ext uri="{FF2B5EF4-FFF2-40B4-BE49-F238E27FC236}">
                        <a16:creationId xmlns:a16="http://schemas.microsoft.com/office/drawing/2014/main" id="{BA6FE0DD-5185-C24D-9F62-A8084161EC01}"/>
                      </a:ext>
                    </a:extLst>
                  </p:cNvPr>
                  <p:cNvGrpSpPr/>
                  <p:nvPr/>
                </p:nvGrpSpPr>
                <p:grpSpPr>
                  <a:xfrm>
                    <a:off x="883734" y="3752050"/>
                    <a:ext cx="2256543" cy="1912012"/>
                    <a:chOff x="883734" y="3752050"/>
                    <a:chExt cx="2256543" cy="1912012"/>
                  </a:xfrm>
                </p:grpSpPr>
                <p:grpSp>
                  <p:nvGrpSpPr>
                    <p:cNvPr id="98" name="Group 97">
                      <a:extLst>
                        <a:ext uri="{FF2B5EF4-FFF2-40B4-BE49-F238E27FC236}">
                          <a16:creationId xmlns:a16="http://schemas.microsoft.com/office/drawing/2014/main" id="{074ACDC1-395A-154E-9DED-165808D5CF78}"/>
                        </a:ext>
                      </a:extLst>
                    </p:cNvPr>
                    <p:cNvGrpSpPr/>
                    <p:nvPr/>
                  </p:nvGrpSpPr>
                  <p:grpSpPr>
                    <a:xfrm>
                      <a:off x="883734" y="3752050"/>
                      <a:ext cx="1781978" cy="1344968"/>
                      <a:chOff x="2653540" y="2380373"/>
                      <a:chExt cx="1781978" cy="1344968"/>
                    </a:xfrm>
                  </p:grpSpPr>
                  <p:pic>
                    <p:nvPicPr>
                      <p:cNvPr id="100" name="Picture 99">
                        <a:extLst>
                          <a:ext uri="{FF2B5EF4-FFF2-40B4-BE49-F238E27FC236}">
                            <a16:creationId xmlns:a16="http://schemas.microsoft.com/office/drawing/2014/main" id="{F0F12380-A185-214A-8ECC-E6AC107635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01" name="TextBox 100">
                        <a:extLst>
                          <a:ext uri="{FF2B5EF4-FFF2-40B4-BE49-F238E27FC236}">
                            <a16:creationId xmlns:a16="http://schemas.microsoft.com/office/drawing/2014/main" id="{ED573C42-9D62-F34F-96E7-E0BD770DF494}"/>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99" name="TextBox 98">
                      <a:extLst>
                        <a:ext uri="{FF2B5EF4-FFF2-40B4-BE49-F238E27FC236}">
                          <a16:creationId xmlns:a16="http://schemas.microsoft.com/office/drawing/2014/main" id="{5840BDCD-1A56-2342-8699-CC4DCC47956B}"/>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97" name="TextBox 96">
                    <a:extLst>
                      <a:ext uri="{FF2B5EF4-FFF2-40B4-BE49-F238E27FC236}">
                        <a16:creationId xmlns:a16="http://schemas.microsoft.com/office/drawing/2014/main" id="{CCFC0B25-26A2-564A-A747-CFBC0B18D305}"/>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93" name="Straight Connector 92">
                  <a:extLst>
                    <a:ext uri="{FF2B5EF4-FFF2-40B4-BE49-F238E27FC236}">
                      <a16:creationId xmlns:a16="http://schemas.microsoft.com/office/drawing/2014/main" id="{4B8E0874-AFD0-BB43-B89B-FFC0DCFAC396}"/>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9C99397-7702-A84D-8EE1-5939AE6D5C32}"/>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E1D5DC8-65C9-2B4F-B35A-173FBE0858DF}"/>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6" name="Straight Arrow Connector 85">
                <a:extLst>
                  <a:ext uri="{FF2B5EF4-FFF2-40B4-BE49-F238E27FC236}">
                    <a16:creationId xmlns:a16="http://schemas.microsoft.com/office/drawing/2014/main" id="{F500820F-67CE-8D42-9F08-5248B0E4886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4FFA5CE-2235-A24D-8B71-1E3C92970F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6E7760B-009E-A046-B5CC-BBE655668482}"/>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F6718DF-50F4-834F-98AD-15316D130091}"/>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37AFE7E-D1FA-524A-8BED-C541711CB7BA}"/>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282495A-3328-8B40-BBA7-4A6C66D8C608}"/>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4" name="Picture 73">
              <a:extLst>
                <a:ext uri="{FF2B5EF4-FFF2-40B4-BE49-F238E27FC236}">
                  <a16:creationId xmlns:a16="http://schemas.microsoft.com/office/drawing/2014/main" id="{73314A86-D8AA-4C4C-8E88-3E9346D71BFA}"/>
                </a:ext>
              </a:extLst>
            </p:cNvPr>
            <p:cNvPicPr>
              <a:picLocks noChangeAspect="1"/>
            </p:cNvPicPr>
            <p:nvPr/>
          </p:nvPicPr>
          <p:blipFill>
            <a:blip r:embed="rId8"/>
            <a:stretch>
              <a:fillRect/>
            </a:stretch>
          </p:blipFill>
          <p:spPr>
            <a:xfrm>
              <a:off x="1247806" y="3702759"/>
              <a:ext cx="615218" cy="615218"/>
            </a:xfrm>
            <a:prstGeom prst="rect">
              <a:avLst/>
            </a:prstGeom>
          </p:spPr>
        </p:pic>
      </p:grpSp>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We do not want to be locked into a specific source control repository. We are evaluating GitHub and Azure DevOps and need to be able to change between them without frustrating rework.</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do not want the developers to be able to make changes to the Azure resources even though they will have access to make source code changes.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How much of an impact will these process changes have on our development cadence? Will learning this place a new burden on the developers?</a:t>
            </a:r>
          </a:p>
          <a:p>
            <a:pPr marL="514350" indent="-51435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developers are already having challenges learning how to use Git;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F495D-4076-D847-BE52-831CAF03DC08}"/>
              </a:ext>
            </a:extLst>
          </p:cNvPr>
          <p:cNvSpPr/>
          <p:nvPr/>
        </p:nvSpPr>
        <p:spPr bwMode="auto">
          <a:xfrm>
            <a:off x="412120" y="1500189"/>
            <a:ext cx="11346498" cy="36718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grpSp>
        <p:nvGrpSpPr>
          <p:cNvPr id="27" name="Group 26">
            <a:extLst>
              <a:ext uri="{FF2B5EF4-FFF2-40B4-BE49-F238E27FC236}">
                <a16:creationId xmlns:a16="http://schemas.microsoft.com/office/drawing/2014/main" id="{2A1C7CCD-5964-1047-B006-860517D05ADB}"/>
              </a:ext>
            </a:extLst>
          </p:cNvPr>
          <p:cNvGrpSpPr/>
          <p:nvPr/>
        </p:nvGrpSpPr>
        <p:grpSpPr>
          <a:xfrm>
            <a:off x="569142" y="1790420"/>
            <a:ext cx="11996998" cy="3110851"/>
            <a:chOff x="426262" y="1747556"/>
            <a:chExt cx="11996998" cy="3110851"/>
          </a:xfrm>
        </p:grpSpPr>
        <p:pic>
          <p:nvPicPr>
            <p:cNvPr id="28" name="Picture 27">
              <a:extLst>
                <a:ext uri="{FF2B5EF4-FFF2-40B4-BE49-F238E27FC236}">
                  <a16:creationId xmlns:a16="http://schemas.microsoft.com/office/drawing/2014/main" id="{F22007F4-D9D2-9048-AB1B-8B670DFFE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29" name="TextBox 28">
              <a:extLst>
                <a:ext uri="{FF2B5EF4-FFF2-40B4-BE49-F238E27FC236}">
                  <a16:creationId xmlns:a16="http://schemas.microsoft.com/office/drawing/2014/main" id="{66DBE1EC-DCEE-0640-B494-B36A2F4494E4}"/>
                </a:ext>
              </a:extLst>
            </p:cNvPr>
            <p:cNvSpPr txBox="1"/>
            <p:nvPr/>
          </p:nvSpPr>
          <p:spPr>
            <a:xfrm>
              <a:off x="1069991" y="1820401"/>
              <a:ext cx="4363720" cy="400110"/>
            </a:xfrm>
            <a:prstGeom prst="rect">
              <a:avLst/>
            </a:prstGeom>
            <a:noFill/>
          </p:spPr>
          <p:txBody>
            <a:bodyPr wrap="square" rtlCol="0">
              <a:spAutoFit/>
            </a:bodyPr>
            <a:lstStyle/>
            <a:p>
              <a:r>
                <a:rPr lang="en-US" sz="2000" dirty="0">
                  <a:solidFill>
                    <a:schemeClr val="bg1"/>
                  </a:solidFill>
                </a:rPr>
                <a:t>Azure DevOps</a:t>
              </a:r>
            </a:p>
          </p:txBody>
        </p:sp>
        <p:sp>
          <p:nvSpPr>
            <p:cNvPr id="30" name="TextBox 29">
              <a:extLst>
                <a:ext uri="{FF2B5EF4-FFF2-40B4-BE49-F238E27FC236}">
                  <a16:creationId xmlns:a16="http://schemas.microsoft.com/office/drawing/2014/main" id="{53B39047-C175-8042-A116-0BD20635F885}"/>
                </a:ext>
              </a:extLst>
            </p:cNvPr>
            <p:cNvSpPr txBox="1"/>
            <p:nvPr/>
          </p:nvSpPr>
          <p:spPr>
            <a:xfrm>
              <a:off x="1090311" y="2479299"/>
              <a:ext cx="5725280" cy="400110"/>
            </a:xfrm>
            <a:prstGeom prst="rect">
              <a:avLst/>
            </a:prstGeom>
            <a:noFill/>
          </p:spPr>
          <p:txBody>
            <a:bodyPr wrap="square" rtlCol="0">
              <a:spAutoFit/>
            </a:bodyPr>
            <a:lstStyle/>
            <a:p>
              <a:r>
                <a:rPr lang="en-US" sz="2000" dirty="0">
                  <a:solidFill>
                    <a:schemeClr val="bg1"/>
                  </a:solidFill>
                </a:rPr>
                <a:t>Azure Repos</a:t>
              </a:r>
            </a:p>
          </p:txBody>
        </p:sp>
        <p:sp>
          <p:nvSpPr>
            <p:cNvPr id="31" name="TextBox 30">
              <a:extLst>
                <a:ext uri="{FF2B5EF4-FFF2-40B4-BE49-F238E27FC236}">
                  <a16:creationId xmlns:a16="http://schemas.microsoft.com/office/drawing/2014/main" id="{4D3B16BC-57EC-9143-9359-CE2F07FEF9CF}"/>
                </a:ext>
              </a:extLst>
            </p:cNvPr>
            <p:cNvSpPr txBox="1"/>
            <p:nvPr/>
          </p:nvSpPr>
          <p:spPr>
            <a:xfrm>
              <a:off x="1090311" y="3150181"/>
              <a:ext cx="5725280" cy="400110"/>
            </a:xfrm>
            <a:prstGeom prst="rect">
              <a:avLst/>
            </a:prstGeom>
            <a:noFill/>
          </p:spPr>
          <p:txBody>
            <a:bodyPr wrap="square" rtlCol="0">
              <a:spAutoFit/>
            </a:bodyPr>
            <a:lstStyle/>
            <a:p>
              <a:r>
                <a:rPr lang="en-US" sz="2000" dirty="0">
                  <a:solidFill>
                    <a:schemeClr val="bg1"/>
                  </a:solidFill>
                </a:rPr>
                <a:t>Azure DevOps with GitHub</a:t>
              </a:r>
            </a:p>
          </p:txBody>
        </p:sp>
        <p:pic>
          <p:nvPicPr>
            <p:cNvPr id="32" name="Picture 31">
              <a:extLst>
                <a:ext uri="{FF2B5EF4-FFF2-40B4-BE49-F238E27FC236}">
                  <a16:creationId xmlns:a16="http://schemas.microsoft.com/office/drawing/2014/main" id="{4E123101-F078-FB40-88B7-9E3C07EDD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335" y="1815367"/>
              <a:ext cx="481585" cy="481585"/>
            </a:xfrm>
            <a:prstGeom prst="rect">
              <a:avLst/>
            </a:prstGeom>
          </p:spPr>
        </p:pic>
        <p:sp>
          <p:nvSpPr>
            <p:cNvPr id="33" name="TextBox 32">
              <a:extLst>
                <a:ext uri="{FF2B5EF4-FFF2-40B4-BE49-F238E27FC236}">
                  <a16:creationId xmlns:a16="http://schemas.microsoft.com/office/drawing/2014/main" id="{48BFE2AA-3147-CC4A-BD4B-B8ABFB60576D}"/>
                </a:ext>
              </a:extLst>
            </p:cNvPr>
            <p:cNvSpPr txBox="1"/>
            <p:nvPr/>
          </p:nvSpPr>
          <p:spPr>
            <a:xfrm>
              <a:off x="6680200" y="1814155"/>
              <a:ext cx="5725280" cy="400110"/>
            </a:xfrm>
            <a:prstGeom prst="rect">
              <a:avLst/>
            </a:prstGeom>
            <a:noFill/>
          </p:spPr>
          <p:txBody>
            <a:bodyPr wrap="square" rtlCol="0">
              <a:spAutoFit/>
            </a:bodyPr>
            <a:lstStyle/>
            <a:p>
              <a:r>
                <a:rPr lang="en-US" sz="2000" dirty="0">
                  <a:solidFill>
                    <a:schemeClr val="bg1"/>
                  </a:solidFill>
                </a:rPr>
                <a:t>Application Insights</a:t>
              </a:r>
            </a:p>
          </p:txBody>
        </p:sp>
        <p:pic>
          <p:nvPicPr>
            <p:cNvPr id="34" name="Picture 33">
              <a:extLst>
                <a:ext uri="{FF2B5EF4-FFF2-40B4-BE49-F238E27FC236}">
                  <a16:creationId xmlns:a16="http://schemas.microsoft.com/office/drawing/2014/main" id="{E58F324B-A0B5-7B49-BEA7-8F09A936C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31" y="2496905"/>
              <a:ext cx="414427" cy="414427"/>
            </a:xfrm>
            <a:prstGeom prst="rect">
              <a:avLst/>
            </a:prstGeom>
          </p:spPr>
        </p:pic>
        <p:pic>
          <p:nvPicPr>
            <p:cNvPr id="35" name="Picture 34">
              <a:extLst>
                <a:ext uri="{FF2B5EF4-FFF2-40B4-BE49-F238E27FC236}">
                  <a16:creationId xmlns:a16="http://schemas.microsoft.com/office/drawing/2014/main" id="{F68D8413-EC01-454C-ADE8-DA6DF6B4BA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1871" y="3183727"/>
              <a:ext cx="476505" cy="476505"/>
            </a:xfrm>
            <a:prstGeom prst="rect">
              <a:avLst/>
            </a:prstGeom>
          </p:spPr>
        </p:pic>
        <p:sp>
          <p:nvSpPr>
            <p:cNvPr id="36" name="TextBox 35">
              <a:extLst>
                <a:ext uri="{FF2B5EF4-FFF2-40B4-BE49-F238E27FC236}">
                  <a16:creationId xmlns:a16="http://schemas.microsoft.com/office/drawing/2014/main" id="{C5557128-9697-EE40-AF22-6BB15BDB30B5}"/>
                </a:ext>
              </a:extLst>
            </p:cNvPr>
            <p:cNvSpPr txBox="1"/>
            <p:nvPr/>
          </p:nvSpPr>
          <p:spPr>
            <a:xfrm>
              <a:off x="6697980" y="2485037"/>
              <a:ext cx="5725280" cy="400110"/>
            </a:xfrm>
            <a:prstGeom prst="rect">
              <a:avLst/>
            </a:prstGeom>
            <a:noFill/>
          </p:spPr>
          <p:txBody>
            <a:bodyPr wrap="square" rtlCol="0">
              <a:spAutoFit/>
            </a:bodyPr>
            <a:lstStyle/>
            <a:p>
              <a:r>
                <a:rPr lang="en-US" sz="2000" dirty="0">
                  <a:solidFill>
                    <a:schemeClr val="bg1"/>
                  </a:solidFill>
                </a:rPr>
                <a:t>Azure Web Apps</a:t>
              </a:r>
            </a:p>
          </p:txBody>
        </p:sp>
        <p:sp>
          <p:nvSpPr>
            <p:cNvPr id="37" name="TextBox 36">
              <a:extLst>
                <a:ext uri="{FF2B5EF4-FFF2-40B4-BE49-F238E27FC236}">
                  <a16:creationId xmlns:a16="http://schemas.microsoft.com/office/drawing/2014/main" id="{0099853C-C5D7-4841-9EA1-9E44C4D308C9}"/>
                </a:ext>
              </a:extLst>
            </p:cNvPr>
            <p:cNvSpPr txBox="1"/>
            <p:nvPr/>
          </p:nvSpPr>
          <p:spPr>
            <a:xfrm>
              <a:off x="6659880" y="3171859"/>
              <a:ext cx="5725280" cy="400110"/>
            </a:xfrm>
            <a:prstGeom prst="rect">
              <a:avLst/>
            </a:prstGeom>
            <a:noFill/>
          </p:spPr>
          <p:txBody>
            <a:bodyPr wrap="square" rtlCol="0">
              <a:spAutoFit/>
            </a:bodyPr>
            <a:lstStyle/>
            <a:p>
              <a:r>
                <a:rPr lang="en-US" sz="2000" dirty="0">
                  <a:solidFill>
                    <a:schemeClr val="bg1"/>
                  </a:solidFill>
                </a:rPr>
                <a:t>Azure SQL Database</a:t>
              </a:r>
            </a:p>
          </p:txBody>
        </p:sp>
        <p:cxnSp>
          <p:nvCxnSpPr>
            <p:cNvPr id="38" name="Straight Arrow Connector 37">
              <a:extLst>
                <a:ext uri="{FF2B5EF4-FFF2-40B4-BE49-F238E27FC236}">
                  <a16:creationId xmlns:a16="http://schemas.microsoft.com/office/drawing/2014/main" id="{57CF36C1-EE55-C247-862A-0BFA1B0053FA}"/>
                </a:ext>
              </a:extLst>
            </p:cNvPr>
            <p:cNvCxnSpPr>
              <a:cxnSpLocks/>
              <a:stCxn id="42" idx="3"/>
              <a:endCxn id="43"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843752D-26EA-B14F-9AEB-1EB1803F77C1}"/>
                </a:ext>
              </a:extLst>
            </p:cNvPr>
            <p:cNvCxnSpPr>
              <a:cxnSpLocks/>
              <a:stCxn id="43" idx="3"/>
              <a:endCxn id="44"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42A12A54-8ECD-D240-BA4B-7F7457D6220A}"/>
                </a:ext>
              </a:extLst>
            </p:cNvPr>
            <p:cNvCxnSpPr>
              <a:cxnSpLocks/>
              <a:stCxn id="44" idx="3"/>
              <a:endCxn id="45"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91E484E9-96C1-8A44-8F11-1BBC54693432}"/>
                </a:ext>
              </a:extLst>
            </p:cNvPr>
            <p:cNvCxnSpPr>
              <a:cxnSpLocks/>
              <a:stCxn id="45" idx="3"/>
              <a:endCxn id="46"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a:extLst>
                <a:ext uri="{FF2B5EF4-FFF2-40B4-BE49-F238E27FC236}">
                  <a16:creationId xmlns:a16="http://schemas.microsoft.com/office/drawing/2014/main" id="{F287FCDA-44F4-F84C-A95F-92465609DD8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43" name="Rectangle 42">
              <a:extLst>
                <a:ext uri="{FF2B5EF4-FFF2-40B4-BE49-F238E27FC236}">
                  <a16:creationId xmlns:a16="http://schemas.microsoft.com/office/drawing/2014/main" id="{DD6B0566-FC8A-7144-8705-55EA7F0179EC}"/>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44" name="Rectangle 43">
              <a:extLst>
                <a:ext uri="{FF2B5EF4-FFF2-40B4-BE49-F238E27FC236}">
                  <a16:creationId xmlns:a16="http://schemas.microsoft.com/office/drawing/2014/main" id="{CCB77853-079F-0647-8CFD-720043CD1C25}"/>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45" name="Rectangle 44">
              <a:extLst>
                <a:ext uri="{FF2B5EF4-FFF2-40B4-BE49-F238E27FC236}">
                  <a16:creationId xmlns:a16="http://schemas.microsoft.com/office/drawing/2014/main" id="{FCE3FA5F-57C9-0E4F-99FF-BC58E443BC15}"/>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46" name="Rectangle 45">
              <a:extLst>
                <a:ext uri="{FF2B5EF4-FFF2-40B4-BE49-F238E27FC236}">
                  <a16:creationId xmlns:a16="http://schemas.microsoft.com/office/drawing/2014/main" id="{57487DC0-8DD9-E046-A190-055F40EEE8D9}"/>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47" name="Picture 46">
              <a:extLst>
                <a:ext uri="{FF2B5EF4-FFF2-40B4-BE49-F238E27FC236}">
                  <a16:creationId xmlns:a16="http://schemas.microsoft.com/office/drawing/2014/main" id="{4DAF3537-251F-0345-A0CF-D9373178DB5D}"/>
                </a:ext>
              </a:extLst>
            </p:cNvPr>
            <p:cNvPicPr>
              <a:picLocks noChangeAspect="1"/>
            </p:cNvPicPr>
            <p:nvPr/>
          </p:nvPicPr>
          <p:blipFill>
            <a:blip r:embed="rId6"/>
            <a:stretch>
              <a:fillRect/>
            </a:stretch>
          </p:blipFill>
          <p:spPr>
            <a:xfrm>
              <a:off x="427878" y="2403332"/>
              <a:ext cx="508000" cy="508000"/>
            </a:xfrm>
            <a:prstGeom prst="rect">
              <a:avLst/>
            </a:prstGeom>
          </p:spPr>
        </p:pic>
        <p:pic>
          <p:nvPicPr>
            <p:cNvPr id="48" name="Picture 47">
              <a:extLst>
                <a:ext uri="{FF2B5EF4-FFF2-40B4-BE49-F238E27FC236}">
                  <a16:creationId xmlns:a16="http://schemas.microsoft.com/office/drawing/2014/main" id="{48EA22AD-2A54-B848-812F-328F65C6F175}"/>
                </a:ext>
              </a:extLst>
            </p:cNvPr>
            <p:cNvPicPr>
              <a:picLocks noChangeAspect="1"/>
            </p:cNvPicPr>
            <p:nvPr/>
          </p:nvPicPr>
          <p:blipFill>
            <a:blip r:embed="rId7"/>
            <a:stretch>
              <a:fillRect/>
            </a:stretch>
          </p:blipFill>
          <p:spPr>
            <a:xfrm>
              <a:off x="426262" y="1747556"/>
              <a:ext cx="508000" cy="508000"/>
            </a:xfrm>
            <a:prstGeom prst="rect">
              <a:avLst/>
            </a:prstGeom>
          </p:spPr>
        </p:pic>
      </p:grpSp>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descr="People icon">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4" name="Group 3">
            <a:extLst>
              <a:ext uri="{FF2B5EF4-FFF2-40B4-BE49-F238E27FC236}">
                <a16:creationId xmlns:a16="http://schemas.microsoft.com/office/drawing/2014/main" id="{238DAF7E-70EF-CB40-B552-5F405360D44D}"/>
              </a:ext>
            </a:extLst>
          </p:cNvPr>
          <p:cNvGrpSpPr/>
          <p:nvPr/>
        </p:nvGrpSpPr>
        <p:grpSpPr>
          <a:xfrm>
            <a:off x="440566" y="1958796"/>
            <a:ext cx="11128289" cy="3164850"/>
            <a:chOff x="340550" y="1958796"/>
            <a:chExt cx="11128289" cy="3164850"/>
          </a:xfrm>
        </p:grpSpPr>
        <p:grpSp>
          <p:nvGrpSpPr>
            <p:cNvPr id="6"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C6ADA85E-0B81-A94B-805E-5F868DC3A72C}"/>
                </a:ext>
              </a:extLst>
            </p:cNvPr>
            <p:cNvGrpSpPr/>
            <p:nvPr/>
          </p:nvGrpSpPr>
          <p:grpSpPr>
            <a:xfrm>
              <a:off x="340550" y="1958796"/>
              <a:ext cx="11128289" cy="3164850"/>
              <a:chOff x="340550" y="1958796"/>
              <a:chExt cx="11128289" cy="3164850"/>
            </a:xfrm>
          </p:grpSpPr>
          <p:sp>
            <p:nvSpPr>
              <p:cNvPr id="8" name="Rectangle 7">
                <a:extLst>
                  <a:ext uri="{FF2B5EF4-FFF2-40B4-BE49-F238E27FC236}">
                    <a16:creationId xmlns:a16="http://schemas.microsoft.com/office/drawing/2014/main" id="{D7E7982A-8965-C64D-9A2E-E86AC50EA2F0}"/>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ADD73611-0DA9-0C41-886B-3710726C1E94}"/>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18746EAA-D046-7341-8BED-1BC369591172}"/>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 DevOps</a:t>
                </a:r>
              </a:p>
            </p:txBody>
          </p:sp>
          <p:sp>
            <p:nvSpPr>
              <p:cNvPr id="11" name="TextBox 10">
                <a:extLst>
                  <a:ext uri="{FF2B5EF4-FFF2-40B4-BE49-F238E27FC236}">
                    <a16:creationId xmlns:a16="http://schemas.microsoft.com/office/drawing/2014/main" id="{DB308826-5BE2-3242-8A8C-257A3BC048E3}"/>
                  </a:ext>
                </a:extLst>
              </p:cNvPr>
              <p:cNvSpPr txBox="1"/>
              <p:nvPr/>
            </p:nvSpPr>
            <p:spPr>
              <a:xfrm>
                <a:off x="1176624" y="3547434"/>
                <a:ext cx="1317555" cy="960263"/>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Commit and push local branch to Azure DevOps</a:t>
                </a:r>
              </a:p>
            </p:txBody>
          </p:sp>
          <p:pic>
            <p:nvPicPr>
              <p:cNvPr id="12" name="Picture 11">
                <a:extLst>
                  <a:ext uri="{FF2B5EF4-FFF2-40B4-BE49-F238E27FC236}">
                    <a16:creationId xmlns:a16="http://schemas.microsoft.com/office/drawing/2014/main" id="{72685527-6428-5144-B53B-61596BAA5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13" name="Picture 12">
                <a:extLst>
                  <a:ext uri="{FF2B5EF4-FFF2-40B4-BE49-F238E27FC236}">
                    <a16:creationId xmlns:a16="http://schemas.microsoft.com/office/drawing/2014/main" id="{8C1E1896-9A16-6F48-B7D2-C019C31543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14" name="TextBox 13">
                <a:extLst>
                  <a:ext uri="{FF2B5EF4-FFF2-40B4-BE49-F238E27FC236}">
                    <a16:creationId xmlns:a16="http://schemas.microsoft.com/office/drawing/2014/main" id="{4F0E7CE0-C093-0A46-8827-57570A4B8317}"/>
                  </a:ext>
                </a:extLst>
              </p:cNvPr>
              <p:cNvSpPr txBox="1"/>
              <p:nvPr/>
            </p:nvSpPr>
            <p:spPr>
              <a:xfrm>
                <a:off x="340550" y="3593674"/>
                <a:ext cx="85133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Edit code</a:t>
                </a:r>
              </a:p>
            </p:txBody>
          </p:sp>
          <p:sp>
            <p:nvSpPr>
              <p:cNvPr id="15" name="Rectangle 14">
                <a:extLst>
                  <a:ext uri="{FF2B5EF4-FFF2-40B4-BE49-F238E27FC236}">
                    <a16:creationId xmlns:a16="http://schemas.microsoft.com/office/drawing/2014/main" id="{2AB80459-7BAF-6F48-9E77-9E87C7195F22}"/>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Build (+tests)</a:t>
                </a:r>
              </a:p>
            </p:txBody>
          </p:sp>
          <p:sp>
            <p:nvSpPr>
              <p:cNvPr id="16" name="Rectangle 15">
                <a:extLst>
                  <a:ext uri="{FF2B5EF4-FFF2-40B4-BE49-F238E27FC236}">
                    <a16:creationId xmlns:a16="http://schemas.microsoft.com/office/drawing/2014/main" id="{BF0C8708-3017-D54E-BAB1-B7E47C976315}"/>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Release Management</a:t>
                </a:r>
              </a:p>
            </p:txBody>
          </p:sp>
          <p:sp>
            <p:nvSpPr>
              <p:cNvPr id="17" name="TextBox 16">
                <a:extLst>
                  <a:ext uri="{FF2B5EF4-FFF2-40B4-BE49-F238E27FC236}">
                    <a16:creationId xmlns:a16="http://schemas.microsoft.com/office/drawing/2014/main" id="{E351D218-BE04-F146-9B89-0A15A4CF6626}"/>
                  </a:ext>
                </a:extLst>
              </p:cNvPr>
              <p:cNvSpPr txBox="1"/>
              <p:nvPr/>
            </p:nvSpPr>
            <p:spPr>
              <a:xfrm>
                <a:off x="5008146" y="3827099"/>
                <a:ext cx="112871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Integration</a:t>
                </a:r>
              </a:p>
            </p:txBody>
          </p:sp>
          <p:sp>
            <p:nvSpPr>
              <p:cNvPr id="18" name="TextBox 17">
                <a:extLst>
                  <a:ext uri="{FF2B5EF4-FFF2-40B4-BE49-F238E27FC236}">
                    <a16:creationId xmlns:a16="http://schemas.microsoft.com/office/drawing/2014/main" id="{AD2B13E0-0B5A-8C43-98EA-1E1663350B3F}"/>
                  </a:ext>
                </a:extLst>
              </p:cNvPr>
              <p:cNvSpPr txBox="1"/>
              <p:nvPr/>
            </p:nvSpPr>
            <p:spPr>
              <a:xfrm>
                <a:off x="6496972" y="3827099"/>
                <a:ext cx="1185717"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Deployment</a:t>
                </a:r>
              </a:p>
            </p:txBody>
          </p:sp>
          <p:cxnSp>
            <p:nvCxnSpPr>
              <p:cNvPr id="19" name="Straight Arrow Connector 18">
                <a:extLst>
                  <a:ext uri="{FF2B5EF4-FFF2-40B4-BE49-F238E27FC236}">
                    <a16:creationId xmlns:a16="http://schemas.microsoft.com/office/drawing/2014/main" id="{2E614E4B-3125-3C41-8FAA-A20EDF22C35B}"/>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C3042D-87A2-A249-9588-B784212B0C76}"/>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0DC47D44-6DE1-A343-965A-D5A1956E779E}"/>
                  </a:ext>
                </a:extLst>
              </p:cNvPr>
              <p:cNvGrpSpPr/>
              <p:nvPr/>
            </p:nvGrpSpPr>
            <p:grpSpPr>
              <a:xfrm>
                <a:off x="8993508" y="1999561"/>
                <a:ext cx="1591109" cy="517065"/>
                <a:chOff x="9888112" y="2331311"/>
                <a:chExt cx="1591109" cy="517065"/>
              </a:xfrm>
            </p:grpSpPr>
            <p:sp>
              <p:nvSpPr>
                <p:cNvPr id="57" name="TextBox 56">
                  <a:extLst>
                    <a:ext uri="{FF2B5EF4-FFF2-40B4-BE49-F238E27FC236}">
                      <a16:creationId xmlns:a16="http://schemas.microsoft.com/office/drawing/2014/main" id="{4CC3613B-75A8-9445-AA85-D2118666A285}"/>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a:t>
                  </a:r>
                </a:p>
              </p:txBody>
            </p:sp>
            <p:pic>
              <p:nvPicPr>
                <p:cNvPr id="58" name="Picture 57">
                  <a:extLst>
                    <a:ext uri="{FF2B5EF4-FFF2-40B4-BE49-F238E27FC236}">
                      <a16:creationId xmlns:a16="http://schemas.microsoft.com/office/drawing/2014/main" id="{62805ABE-1F97-F445-812E-8A4766D0E8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22" name="Group 21">
                <a:extLst>
                  <a:ext uri="{FF2B5EF4-FFF2-40B4-BE49-F238E27FC236}">
                    <a16:creationId xmlns:a16="http://schemas.microsoft.com/office/drawing/2014/main" id="{F4B65E79-CB37-234C-8EA4-59626BCD7A6F}"/>
                  </a:ext>
                </a:extLst>
              </p:cNvPr>
              <p:cNvGrpSpPr/>
              <p:nvPr/>
            </p:nvGrpSpPr>
            <p:grpSpPr>
              <a:xfrm>
                <a:off x="8577324" y="2486976"/>
                <a:ext cx="1206390" cy="998405"/>
                <a:chOff x="8577324" y="2506028"/>
                <a:chExt cx="1206390" cy="998405"/>
              </a:xfrm>
            </p:grpSpPr>
            <p:sp>
              <p:nvSpPr>
                <p:cNvPr id="52" name="Rectangle 51">
                  <a:extLst>
                    <a:ext uri="{FF2B5EF4-FFF2-40B4-BE49-F238E27FC236}">
                      <a16:creationId xmlns:a16="http://schemas.microsoft.com/office/drawing/2014/main" id="{BD1348ED-1AB9-DF40-8C91-B5BE1477C2BE}"/>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53" name="TextBox 52">
                  <a:extLst>
                    <a:ext uri="{FF2B5EF4-FFF2-40B4-BE49-F238E27FC236}">
                      <a16:creationId xmlns:a16="http://schemas.microsoft.com/office/drawing/2014/main" id="{C4F85438-3E74-D940-BCC7-771ABA7454B2}"/>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4" name="Picture 53">
                  <a:extLst>
                    <a:ext uri="{FF2B5EF4-FFF2-40B4-BE49-F238E27FC236}">
                      <a16:creationId xmlns:a16="http://schemas.microsoft.com/office/drawing/2014/main" id="{DE95EF6B-EA2A-7E47-AEE5-9731AB386A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5" name="TextBox 54">
                  <a:extLst>
                    <a:ext uri="{FF2B5EF4-FFF2-40B4-BE49-F238E27FC236}">
                      <a16:creationId xmlns:a16="http://schemas.microsoft.com/office/drawing/2014/main" id="{6176AF24-E184-6A43-B65A-E5864B55F89D}"/>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6" name="Picture 55">
                  <a:extLst>
                    <a:ext uri="{FF2B5EF4-FFF2-40B4-BE49-F238E27FC236}">
                      <a16:creationId xmlns:a16="http://schemas.microsoft.com/office/drawing/2014/main" id="{2D877CD9-1550-424B-9CDC-02EF13EDA5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3" name="Group 22">
                <a:extLst>
                  <a:ext uri="{FF2B5EF4-FFF2-40B4-BE49-F238E27FC236}">
                    <a16:creationId xmlns:a16="http://schemas.microsoft.com/office/drawing/2014/main" id="{7220DEF1-E3DF-2D42-A572-7C57A7BB6B6C}"/>
                  </a:ext>
                </a:extLst>
              </p:cNvPr>
              <p:cNvGrpSpPr/>
              <p:nvPr/>
            </p:nvGrpSpPr>
            <p:grpSpPr>
              <a:xfrm>
                <a:off x="10016843" y="3013941"/>
                <a:ext cx="1206390" cy="998405"/>
                <a:chOff x="8577324" y="2506028"/>
                <a:chExt cx="1206390" cy="998405"/>
              </a:xfrm>
            </p:grpSpPr>
            <p:sp>
              <p:nvSpPr>
                <p:cNvPr id="47" name="Rectangle 46">
                  <a:extLst>
                    <a:ext uri="{FF2B5EF4-FFF2-40B4-BE49-F238E27FC236}">
                      <a16:creationId xmlns:a16="http://schemas.microsoft.com/office/drawing/2014/main" id="{A4ACB039-9AEE-E84C-A0E7-919A368BD01C}"/>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test</a:t>
                  </a:r>
                </a:p>
              </p:txBody>
            </p:sp>
            <p:sp>
              <p:nvSpPr>
                <p:cNvPr id="48" name="TextBox 47">
                  <a:extLst>
                    <a:ext uri="{FF2B5EF4-FFF2-40B4-BE49-F238E27FC236}">
                      <a16:creationId xmlns:a16="http://schemas.microsoft.com/office/drawing/2014/main" id="{19BD3E98-808C-6E41-BEFC-288469B8FAE6}"/>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9" name="Picture 48">
                  <a:extLst>
                    <a:ext uri="{FF2B5EF4-FFF2-40B4-BE49-F238E27FC236}">
                      <a16:creationId xmlns:a16="http://schemas.microsoft.com/office/drawing/2014/main" id="{6E630210-8D7D-544D-AC48-BED1EDF328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0" name="TextBox 49">
                  <a:extLst>
                    <a:ext uri="{FF2B5EF4-FFF2-40B4-BE49-F238E27FC236}">
                      <a16:creationId xmlns:a16="http://schemas.microsoft.com/office/drawing/2014/main" id="{082E7906-5CCD-5446-960A-3550742F5EA2}"/>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1" name="Picture 50">
                  <a:extLst>
                    <a:ext uri="{FF2B5EF4-FFF2-40B4-BE49-F238E27FC236}">
                      <a16:creationId xmlns:a16="http://schemas.microsoft.com/office/drawing/2014/main" id="{D349835B-DD15-C741-AAB9-6E8B04493DB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4" name="Group 23">
                <a:extLst>
                  <a:ext uri="{FF2B5EF4-FFF2-40B4-BE49-F238E27FC236}">
                    <a16:creationId xmlns:a16="http://schemas.microsoft.com/office/drawing/2014/main" id="{FC9D6DA9-8675-B744-A157-DEDA9D25E16D}"/>
                  </a:ext>
                </a:extLst>
              </p:cNvPr>
              <p:cNvGrpSpPr/>
              <p:nvPr/>
            </p:nvGrpSpPr>
            <p:grpSpPr>
              <a:xfrm>
                <a:off x="8580705" y="3561298"/>
                <a:ext cx="1206390" cy="998405"/>
                <a:chOff x="8577324" y="2506028"/>
                <a:chExt cx="1206390" cy="998405"/>
              </a:xfrm>
            </p:grpSpPr>
            <p:sp>
              <p:nvSpPr>
                <p:cNvPr id="42" name="Rectangle 41">
                  <a:extLst>
                    <a:ext uri="{FF2B5EF4-FFF2-40B4-BE49-F238E27FC236}">
                      <a16:creationId xmlns:a16="http://schemas.microsoft.com/office/drawing/2014/main" id="{408AED51-50B5-3A40-8FB9-A2BB7B5484E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43" name="TextBox 42">
                  <a:extLst>
                    <a:ext uri="{FF2B5EF4-FFF2-40B4-BE49-F238E27FC236}">
                      <a16:creationId xmlns:a16="http://schemas.microsoft.com/office/drawing/2014/main" id="{D5A0E335-323C-884E-BC4A-414CCA10B09C}"/>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4" name="Picture 43">
                  <a:extLst>
                    <a:ext uri="{FF2B5EF4-FFF2-40B4-BE49-F238E27FC236}">
                      <a16:creationId xmlns:a16="http://schemas.microsoft.com/office/drawing/2014/main" id="{0724E354-3ECB-C84D-B0B4-40B5866DE9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5" name="TextBox 44">
                  <a:extLst>
                    <a:ext uri="{FF2B5EF4-FFF2-40B4-BE49-F238E27FC236}">
                      <a16:creationId xmlns:a16="http://schemas.microsoft.com/office/drawing/2014/main" id="{301DE1DF-7060-8D41-94BE-6EDFC4D0F75F}"/>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46" name="Picture 45">
                  <a:extLst>
                    <a:ext uri="{FF2B5EF4-FFF2-40B4-BE49-F238E27FC236}">
                      <a16:creationId xmlns:a16="http://schemas.microsoft.com/office/drawing/2014/main" id="{8C2EED98-EE07-B74B-9C3E-C4C13C7F847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25" name="Group 24">
                <a:extLst>
                  <a:ext uri="{FF2B5EF4-FFF2-40B4-BE49-F238E27FC236}">
                    <a16:creationId xmlns:a16="http://schemas.microsoft.com/office/drawing/2014/main" id="{53EB7A8D-27A7-B34A-A70F-A846CA41E60B}"/>
                  </a:ext>
                </a:extLst>
              </p:cNvPr>
              <p:cNvGrpSpPr/>
              <p:nvPr/>
            </p:nvGrpSpPr>
            <p:grpSpPr>
              <a:xfrm>
                <a:off x="8821295" y="4589707"/>
                <a:ext cx="1924498" cy="461665"/>
                <a:chOff x="9298735" y="4498682"/>
                <a:chExt cx="1924498" cy="461665"/>
              </a:xfrm>
            </p:grpSpPr>
            <p:sp>
              <p:nvSpPr>
                <p:cNvPr id="40" name="TextBox 39">
                  <a:extLst>
                    <a:ext uri="{FF2B5EF4-FFF2-40B4-BE49-F238E27FC236}">
                      <a16:creationId xmlns:a16="http://schemas.microsoft.com/office/drawing/2014/main" id="{3AB8B778-CCF9-6A47-82D0-ACE6AF05EC18}"/>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b="1" dirty="0">
                      <a:solidFill>
                        <a:schemeClr val="bg1"/>
                      </a:solidFill>
                    </a:rPr>
                    <a:t>Application Insights</a:t>
                  </a:r>
                </a:p>
              </p:txBody>
            </p:sp>
            <p:pic>
              <p:nvPicPr>
                <p:cNvPr id="41" name="Picture 40">
                  <a:extLst>
                    <a:ext uri="{FF2B5EF4-FFF2-40B4-BE49-F238E27FC236}">
                      <a16:creationId xmlns:a16="http://schemas.microsoft.com/office/drawing/2014/main" id="{5DDD3BBC-6E38-F54F-9388-3152177D2FB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26" name="Straight Arrow Connector 25">
                <a:extLst>
                  <a:ext uri="{FF2B5EF4-FFF2-40B4-BE49-F238E27FC236}">
                    <a16:creationId xmlns:a16="http://schemas.microsoft.com/office/drawing/2014/main" id="{6EAB19A1-5896-5046-985A-E2E99F29AD25}"/>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A2187D-5FEF-EB41-A900-9BED1051D921}"/>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CBDB3CA1-1C5D-654E-8236-8D55730F9D09}"/>
                  </a:ext>
                </a:extLst>
              </p:cNvPr>
              <p:cNvGrpSpPr/>
              <p:nvPr/>
            </p:nvGrpSpPr>
            <p:grpSpPr>
              <a:xfrm>
                <a:off x="8587544" y="4525877"/>
                <a:ext cx="2635689" cy="121755"/>
                <a:chOff x="8587544" y="4373477"/>
                <a:chExt cx="2635689" cy="121755"/>
              </a:xfrm>
            </p:grpSpPr>
            <p:cxnSp>
              <p:nvCxnSpPr>
                <p:cNvPr id="37" name="Straight Connector 36">
                  <a:extLst>
                    <a:ext uri="{FF2B5EF4-FFF2-40B4-BE49-F238E27FC236}">
                      <a16:creationId xmlns:a16="http://schemas.microsoft.com/office/drawing/2014/main" id="{2EE45808-5423-284E-A69F-CC788E5FE318}"/>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827F1A-CE9A-D04C-96F4-DBE97FD2DEF6}"/>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62DBFA4-3690-B54A-B03D-968157400D4C}"/>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a:extLst>
                  <a:ext uri="{FF2B5EF4-FFF2-40B4-BE49-F238E27FC236}">
                    <a16:creationId xmlns:a16="http://schemas.microsoft.com/office/drawing/2014/main" id="{1530615A-BE92-EF43-B649-83F68426BF28}"/>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5AA3EBC-46E5-D344-9C85-0AF1393F5E0D}"/>
                  </a:ext>
                </a:extLst>
              </p:cNvPr>
              <p:cNvSpPr txBox="1"/>
              <p:nvPr/>
            </p:nvSpPr>
            <p:spPr>
              <a:xfrm>
                <a:off x="2479144" y="3539599"/>
                <a:ext cx="132059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Create a Pull Request for peer review</a:t>
                </a:r>
              </a:p>
            </p:txBody>
          </p:sp>
          <p:pic>
            <p:nvPicPr>
              <p:cNvPr id="31" name="Picture 30">
                <a:extLst>
                  <a:ext uri="{FF2B5EF4-FFF2-40B4-BE49-F238E27FC236}">
                    <a16:creationId xmlns:a16="http://schemas.microsoft.com/office/drawing/2014/main" id="{FCF83D72-0F6C-F540-94DC-1B676BD30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32" name="TextBox 31">
                <a:extLst>
                  <a:ext uri="{FF2B5EF4-FFF2-40B4-BE49-F238E27FC236}">
                    <a16:creationId xmlns:a16="http://schemas.microsoft.com/office/drawing/2014/main" id="{50C9A822-DB0B-5245-9EFF-F425F7D2A63D}"/>
                  </a:ext>
                </a:extLst>
              </p:cNvPr>
              <p:cNvSpPr txBox="1"/>
              <p:nvPr/>
            </p:nvSpPr>
            <p:spPr>
              <a:xfrm>
                <a:off x="3564140" y="3550407"/>
                <a:ext cx="132059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Merge to master</a:t>
                </a:r>
              </a:p>
            </p:txBody>
          </p:sp>
          <p:pic>
            <p:nvPicPr>
              <p:cNvPr id="33" name="Picture 32">
                <a:extLst>
                  <a:ext uri="{FF2B5EF4-FFF2-40B4-BE49-F238E27FC236}">
                    <a16:creationId xmlns:a16="http://schemas.microsoft.com/office/drawing/2014/main" id="{6B155AF1-D45F-4B4F-99AD-5D0E71713D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34" name="Straight Arrow Connector 33">
                <a:extLst>
                  <a:ext uri="{FF2B5EF4-FFF2-40B4-BE49-F238E27FC236}">
                    <a16:creationId xmlns:a16="http://schemas.microsoft.com/office/drawing/2014/main" id="{A1290841-BA7E-1E44-AF89-16F5A04AE988}"/>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2AEC0EB-E469-BC49-8D97-92E2DCD59016}"/>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2CA443-A067-4B4F-BE58-8805309F90B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0C61721A-E7B7-7E4E-A019-B8D6DC669898}"/>
                </a:ext>
              </a:extLst>
            </p:cNvPr>
            <p:cNvPicPr>
              <a:picLocks noChangeAspect="1"/>
            </p:cNvPicPr>
            <p:nvPr/>
          </p:nvPicPr>
          <p:blipFill>
            <a:blip r:embed="rId9"/>
            <a:stretch>
              <a:fillRect/>
            </a:stretch>
          </p:blipFill>
          <p:spPr>
            <a:xfrm>
              <a:off x="5413287" y="2449522"/>
              <a:ext cx="318430" cy="318430"/>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11127191" cy="4604337"/>
          </a:xfrm>
          <a:prstGeom prst="rect">
            <a:avLst/>
          </a:prstGeom>
          <a:noFill/>
        </p:spPr>
        <p:txBody>
          <a:bodyPr wrap="square" lIns="182880" tIns="146304" rIns="182880" bIns="146304" rtlCol="0">
            <a:spAutoFit/>
          </a:bodyPr>
          <a:lstStyle/>
          <a:p>
            <a:r>
              <a:rPr lang="en-US" sz="2800" dirty="0"/>
              <a:t>In this whiteboard design session, you will learn how to design a solution with a combination of Azure Resource Manager templates and Azure DevOps to enable continuous delivery with several Azure PaaS services.</a:t>
            </a:r>
          </a:p>
          <a:p>
            <a:endParaRPr lang="en-US" sz="2800" dirty="0"/>
          </a:p>
          <a:p>
            <a:r>
              <a:rPr lang="en-US" sz="2800" dirty="0"/>
              <a:t>At the end of this workshop, you will be better able to build templates to automate cloud infrastructure and reduce error-prone manual processes. In addition, you'll create an Azure Resource Manager (ARM) template to provision Azure resources, configure continuous delivery with Azure DevOps, configure Application Insights into an application, and create an Azure DevOps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Azure DevOps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descr="Visual Studio icon">
            <a:extLst>
              <a:ext uri="{FF2B5EF4-FFF2-40B4-BE49-F238E27FC236}">
                <a16:creationId xmlns:a16="http://schemas.microsoft.com/office/drawing/2014/main" id="{0E8F9F88-4E92-47BE-B142-38DFD09773E1}"/>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descr="App services icon">
            <a:extLst>
              <a:ext uri="{FF2B5EF4-FFF2-40B4-BE49-F238E27FC236}">
                <a16:creationId xmlns:a16="http://schemas.microsoft.com/office/drawing/2014/main" id="{D85EDADB-7395-45EC-AD11-FF124E6C0464}"/>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descr="App services icon">
            <a:extLst>
              <a:ext uri="{FF2B5EF4-FFF2-40B4-BE49-F238E27FC236}">
                <a16:creationId xmlns:a16="http://schemas.microsoft.com/office/drawing/2014/main" id="{5D13A5D1-B528-4FCE-AB99-2926BF7BF78E}"/>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Azure DevOps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descr="Commit and pull icon">
            <a:extLst>
              <a:ext uri="{FF2B5EF4-FFF2-40B4-BE49-F238E27FC236}">
                <a16:creationId xmlns:a16="http://schemas.microsoft.com/office/drawing/2014/main" id="{8E52B167-72E3-4899-AA4C-C58157C4AD1B}"/>
              </a:ext>
              <a:ext uri="{C183D7F6-B498-43B3-948B-1728B52AA6E4}">
                <adec:decorative xmlns:adec="http://schemas.microsoft.com/office/drawing/2017/decorative" val="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62486" y="3178147"/>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890954"/>
          </a:xfrm>
        </p:spPr>
        <p:txBody>
          <a:bodyPr/>
          <a:lstStyle/>
          <a:p>
            <a:r>
              <a:rPr lang="en-US" dirty="0"/>
              <a:t>Application insights provide searchable logs with online dashboard.</a:t>
            </a:r>
          </a:p>
          <a:p>
            <a:endParaRPr lang="en-US" dirty="0"/>
          </a:p>
          <a:p>
            <a:r>
              <a:rPr lang="en-US" dirty="0"/>
              <a:t>App Insights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descr="Light bulb icon">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to be locked in to a specific source control repository. We are evaluating GitHub and Azure DevOps and need to be able to change between them without frustrating rework.</a:t>
            </a:r>
          </a:p>
          <a:p>
            <a:pPr lvl="0"/>
            <a:endParaRPr lang="en-US" sz="2800" i="1" dirty="0"/>
          </a:p>
          <a:p>
            <a:pPr lvl="0"/>
            <a:r>
              <a:rPr lang="en-US" sz="2800" dirty="0"/>
              <a:t>Both Azure DevOps and GitHub support git source control repositories. Azure DevOps supports any accessible git repository and has specific additional integrations with GitHub. As long as the customer project uses git-based source control, Azure DevOps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We do not want the developers to be able to make changes to the Azure resources even though they will have access to make source code changes.</a:t>
            </a:r>
          </a:p>
          <a:p>
            <a:pPr lvl="0"/>
            <a:endParaRPr lang="en-US" sz="2800" i="1" dirty="0"/>
          </a:p>
          <a:p>
            <a:r>
              <a:rPr lang="en-US" sz="2800" dirty="0"/>
              <a:t>This solution would remove the need to provide access to these specific environments from the developers. The company could provide other access (i.e. Enterprise DevTest Subscriptions) that developers could use to explore the features of the platform.</a:t>
            </a:r>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lvl="0"/>
            <a:r>
              <a:rPr lang="en-US" sz="2800" dirty="0"/>
              <a:t>If developers can deploy directly to the cloud, will that expose us to the same quality problems we had before when untested code was promoted to production?</a:t>
            </a:r>
          </a:p>
          <a:p>
            <a:pPr lvl="0"/>
            <a:endParaRPr lang="en-US" sz="2800" i="1" dirty="0"/>
          </a:p>
          <a:p>
            <a:r>
              <a:rPr lang="en-US" sz="2800" dirty="0"/>
              <a:t>If we use Azure DevOps’ Release Management features, we can configure all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dirty="0"/>
              <a:t>How much of an impact will these process changes have on our development cadence? Will learning this place a new burden on the developers?</a:t>
            </a:r>
          </a:p>
          <a:p>
            <a:pPr lvl="0"/>
            <a:endParaRPr lang="en-US" sz="2800" i="1" dirty="0"/>
          </a:p>
          <a:p>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dirty="0"/>
              <a:t>Our developers are already having a challenge learning how to use Git, will adding a continuous deployment system on top of that slow them down and confuse them even more?</a:t>
            </a:r>
          </a:p>
          <a:p>
            <a:pPr lvl="0"/>
            <a:endParaRPr lang="en-US" sz="2800" i="1" dirty="0"/>
          </a:p>
          <a:p>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 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situation</a:t>
            </a:r>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needs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4479</Words>
  <Application>Microsoft Macintosh PowerPoint</Application>
  <PresentationFormat>Widescreen</PresentationFormat>
  <Paragraphs>277</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in Azure DevOps</vt:lpstr>
      <vt:lpstr>Abstract and learning objectives</vt:lpstr>
      <vt:lpstr>Step 1: Review the customer case study</vt:lpstr>
      <vt:lpstr>Customer situation</vt:lpstr>
      <vt:lpstr>Customer situation</vt:lpstr>
      <vt:lpstr>Customer needs</vt:lpstr>
      <vt:lpstr>Customer needs</vt:lpstr>
      <vt:lpstr>Customer needs</vt:lpstr>
      <vt:lpstr>Customer needs</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2019-01-19T20:09:38Z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v-dadesj@microsoft.com</vt:lpwstr>
  </property>
  <property fmtid="{D5CDD505-2E9C-101B-9397-08002B2CF9AE}" pid="5" name="MSIP_Label_f42aa342-8706-4288-bd11-ebb85995028c_SetDate">
    <vt:lpwstr>2018-07-23T23:19:19.0661148Z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