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4"/>
  </p:notesMasterIdLst>
  <p:sldIdLst>
    <p:sldId id="300" r:id="rId3"/>
    <p:sldId id="323" r:id="rId4"/>
    <p:sldId id="302" r:id="rId5"/>
    <p:sldId id="324" r:id="rId6"/>
    <p:sldId id="335" r:id="rId7"/>
    <p:sldId id="336" r:id="rId8"/>
    <p:sldId id="337" r:id="rId9"/>
    <p:sldId id="338" r:id="rId10"/>
    <p:sldId id="339" r:id="rId11"/>
    <p:sldId id="358"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42" r:id="rId27"/>
    <p:sldId id="345" r:id="rId28"/>
    <p:sldId id="346" r:id="rId29"/>
    <p:sldId id="348" r:id="rId30"/>
    <p:sldId id="347" r:id="rId31"/>
    <p:sldId id="318" r:id="rId32"/>
    <p:sldId id="31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5" autoAdjust="0"/>
    <p:restoredTop sz="60340" autoAdjust="0"/>
  </p:normalViewPr>
  <p:slideViewPr>
    <p:cSldViewPr snapToGrid="0">
      <p:cViewPr varScale="1">
        <p:scale>
          <a:sx n="96" d="100"/>
          <a:sy n="96" d="100"/>
        </p:scale>
        <p:origin x="1232" y="52"/>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718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89320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Azure DevOps'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Azure DevOps.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12/13/2019 12:06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tiff"/><Relationship Id="rId10" Type="http://schemas.openxmlformats.org/officeDocument/2006/relationships/image" Target="../media/image12.svg"/><Relationship Id="rId4" Type="http://schemas.openxmlformats.org/officeDocument/2006/relationships/image" Target="../media/image15.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13.png"/><Relationship Id="rId11" Type="http://schemas.openxmlformats.org/officeDocument/2006/relationships/image" Target="../media/image12.svg"/><Relationship Id="rId5" Type="http://schemas.openxmlformats.org/officeDocument/2006/relationships/image" Target="../media/image20.pn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t>
            </a:r>
            <a:r>
              <a:rPr lang="en-US"/>
              <a:t>Azure DevOps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A964E156-46A3-4EE9-9A62-3CE6D8EA7823}"/>
              </a:ext>
            </a:extLst>
          </p:cNvPr>
          <p:cNvGrpSpPr/>
          <p:nvPr/>
        </p:nvGrpSpPr>
        <p:grpSpPr>
          <a:xfrm>
            <a:off x="622299" y="2115254"/>
            <a:ext cx="10932448" cy="4379040"/>
            <a:chOff x="622299" y="2115254"/>
            <a:chExt cx="10932448" cy="4379040"/>
          </a:xfrm>
        </p:grpSpPr>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379040"/>
              <a:chOff x="831849" y="2115254"/>
              <a:chExt cx="10932448" cy="437904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PostgreSQL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296240"/>
                <a:ext cx="2256543" cy="1912012"/>
                <a:chOff x="883734" y="3752050"/>
                <a:chExt cx="2256543" cy="191201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752050"/>
                  <a:ext cx="2256543" cy="1912012"/>
                  <a:chOff x="883734" y="3752050"/>
                  <a:chExt cx="2256543" cy="191201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752050"/>
                    <a:ext cx="2256543" cy="1912012"/>
                    <a:chOff x="883734" y="3752050"/>
                    <a:chExt cx="2256543" cy="191201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752050"/>
                      <a:ext cx="1781978" cy="1344968"/>
                      <a:chOff x="2653540" y="2380373"/>
                      <a:chExt cx="1781978" cy="1344968"/>
                    </a:xfrm>
                  </p:grpSpPr>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5" name="TextBox 14">
                        <a:extLst>
                          <a:ext uri="{FF2B5EF4-FFF2-40B4-BE49-F238E27FC236}">
                            <a16:creationId xmlns:a16="http://schemas.microsoft.com/office/drawing/2014/main" id="{9E33BAC1-87FE-47D1-9ED8-35A9BEE25DD9}"/>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7" name="Picture 6" descr="A picture containing airplane, fence&#10;&#10;Description automatically generated">
              <a:extLst>
                <a:ext uri="{FF2B5EF4-FFF2-40B4-BE49-F238E27FC236}">
                  <a16:creationId xmlns:a16="http://schemas.microsoft.com/office/drawing/2014/main" id="{EF96E283-23B7-49D8-910E-60A2283F3CF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7195" r="18366"/>
            <a:stretch/>
          </p:blipFill>
          <p:spPr>
            <a:xfrm>
              <a:off x="7076341" y="3966401"/>
              <a:ext cx="1262013" cy="1000085"/>
            </a:xfrm>
            <a:prstGeom prst="rect">
              <a:avLst/>
            </a:prstGeom>
            <a:solidFill>
              <a:schemeClr val="tx1"/>
            </a:solidFill>
          </p:spPr>
        </p:pic>
        <p:pic>
          <p:nvPicPr>
            <p:cNvPr id="43" name="Graphic 42">
              <a:extLst>
                <a:ext uri="{FF2B5EF4-FFF2-40B4-BE49-F238E27FC236}">
                  <a16:creationId xmlns:a16="http://schemas.microsoft.com/office/drawing/2014/main" id="{AA557610-2944-4A67-B221-C448F2738E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168" y="3675594"/>
              <a:ext cx="662009" cy="662009"/>
            </a:xfrm>
            <a:prstGeom prst="rect">
              <a:avLst/>
            </a:prstGeom>
          </p:spPr>
        </p:pic>
        <p:pic>
          <p:nvPicPr>
            <p:cNvPr id="44" name="Picture 43">
              <a:extLst>
                <a:ext uri="{FF2B5EF4-FFF2-40B4-BE49-F238E27FC236}">
                  <a16:creationId xmlns:a16="http://schemas.microsoft.com/office/drawing/2014/main" id="{EFB52FA1-17AB-42BD-B76D-31330FABB4C0}"/>
                </a:ext>
              </a:extLst>
            </p:cNvPr>
            <p:cNvPicPr>
              <a:picLocks noChangeAspect="1"/>
            </p:cNvPicPr>
            <p:nvPr/>
          </p:nvPicPr>
          <p:blipFill>
            <a:blip r:embed="rId9"/>
            <a:stretch>
              <a:fillRect/>
            </a:stretch>
          </p:blipFill>
          <p:spPr>
            <a:xfrm>
              <a:off x="10417681" y="2459667"/>
              <a:ext cx="490204" cy="508000"/>
            </a:xfrm>
            <a:prstGeom prst="rect">
              <a:avLst/>
            </a:prstGeom>
          </p:spPr>
        </p:pic>
        <p:pic>
          <p:nvPicPr>
            <p:cNvPr id="45" name="Picture 44">
              <a:extLst>
                <a:ext uri="{FF2B5EF4-FFF2-40B4-BE49-F238E27FC236}">
                  <a16:creationId xmlns:a16="http://schemas.microsoft.com/office/drawing/2014/main" id="{A55D0812-CA7B-4C54-B681-074E1A6F8B31}"/>
                </a:ext>
              </a:extLst>
            </p:cNvPr>
            <p:cNvPicPr>
              <a:picLocks noChangeAspect="1"/>
            </p:cNvPicPr>
            <p:nvPr/>
          </p:nvPicPr>
          <p:blipFill>
            <a:blip r:embed="rId10"/>
            <a:stretch>
              <a:fillRect/>
            </a:stretch>
          </p:blipFill>
          <p:spPr>
            <a:xfrm>
              <a:off x="10422330" y="4691187"/>
              <a:ext cx="482855" cy="616327"/>
            </a:xfrm>
            <a:prstGeom prst="rect">
              <a:avLst/>
            </a:prstGeom>
          </p:spPr>
        </p:pic>
      </p:grpSp>
    </p:spTree>
    <p:extLst>
      <p:ext uri="{BB962C8B-B14F-4D97-AF65-F5344CB8AC3E}">
        <p14:creationId xmlns:p14="http://schemas.microsoft.com/office/powerpoint/2010/main" val="323668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Azure DevOps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a:xfrm>
            <a:off x="269240" y="267740"/>
            <a:ext cx="11655840" cy="899665"/>
          </a:xfrm>
        </p:spPr>
        <p:txBody>
          <a:bodyPr/>
          <a:lstStyle/>
          <a:p>
            <a:r>
              <a:rPr lang="en-US" dirty="0"/>
              <a:t>Common scenarios</a:t>
            </a:r>
          </a:p>
        </p:txBody>
      </p:sp>
      <p:sp>
        <p:nvSpPr>
          <p:cNvPr id="94" name="TextBox 93">
            <a:extLst>
              <a:ext uri="{FF2B5EF4-FFF2-40B4-BE49-F238E27FC236}">
                <a16:creationId xmlns:a16="http://schemas.microsoft.com/office/drawing/2014/main" id="{1137E064-AB24-4E4B-8EEC-606BF4C9ACE6}"/>
              </a:ext>
            </a:extLst>
          </p:cNvPr>
          <p:cNvSpPr txBox="1"/>
          <p:nvPr/>
        </p:nvSpPr>
        <p:spPr>
          <a:xfrm>
            <a:off x="6868458" y="2686511"/>
            <a:ext cx="5725280" cy="400110"/>
          </a:xfrm>
          <a:prstGeom prst="rect">
            <a:avLst/>
          </a:prstGeom>
          <a:noFill/>
        </p:spPr>
        <p:txBody>
          <a:bodyPr wrap="square" rtlCol="0">
            <a:spAutoFit/>
          </a:bodyPr>
          <a:lstStyle/>
          <a:p>
            <a:r>
              <a:rPr lang="en-US" sz="2000" dirty="0"/>
              <a:t>Azure Web Apps</a:t>
            </a:r>
          </a:p>
        </p:txBody>
      </p:sp>
      <p:sp>
        <p:nvSpPr>
          <p:cNvPr id="95" name="TextBox 94">
            <a:extLst>
              <a:ext uri="{FF2B5EF4-FFF2-40B4-BE49-F238E27FC236}">
                <a16:creationId xmlns:a16="http://schemas.microsoft.com/office/drawing/2014/main" id="{A4E4334B-62CC-BA42-8923-2B43F0112C64}"/>
              </a:ext>
            </a:extLst>
          </p:cNvPr>
          <p:cNvSpPr txBox="1"/>
          <p:nvPr/>
        </p:nvSpPr>
        <p:spPr>
          <a:xfrm>
            <a:off x="6868458" y="3351655"/>
            <a:ext cx="5725280" cy="400110"/>
          </a:xfrm>
          <a:prstGeom prst="rect">
            <a:avLst/>
          </a:prstGeom>
          <a:noFill/>
        </p:spPr>
        <p:txBody>
          <a:bodyPr wrap="square" rtlCol="0">
            <a:spAutoFit/>
          </a:bodyPr>
          <a:lstStyle/>
          <a:p>
            <a:r>
              <a:rPr lang="en-US" sz="2000" dirty="0"/>
              <a:t>Azure PostreSQL Database</a:t>
            </a:r>
          </a:p>
        </p:txBody>
      </p:sp>
      <p:grpSp>
        <p:nvGrpSpPr>
          <p:cNvPr id="7" name="Group 6">
            <a:extLst>
              <a:ext uri="{FF2B5EF4-FFF2-40B4-BE49-F238E27FC236}">
                <a16:creationId xmlns:a16="http://schemas.microsoft.com/office/drawing/2014/main" id="{377B3715-8CFC-4EB2-A14F-76121ED7861F}"/>
              </a:ext>
            </a:extLst>
          </p:cNvPr>
          <p:cNvGrpSpPr/>
          <p:nvPr/>
        </p:nvGrpSpPr>
        <p:grpSpPr>
          <a:xfrm>
            <a:off x="412120" y="1500189"/>
            <a:ext cx="12163540" cy="3671888"/>
            <a:chOff x="412120" y="1500189"/>
            <a:chExt cx="12163540" cy="3671888"/>
          </a:xfrm>
        </p:grpSpPr>
        <p:sp>
          <p:nvSpPr>
            <p:cNvPr id="2" name="Rectangle 1">
              <a:extLst>
                <a:ext uri="{FF2B5EF4-FFF2-40B4-BE49-F238E27FC236}">
                  <a16:creationId xmlns:a16="http://schemas.microsoft.com/office/drawing/2014/main" id="{F7CF495D-4076-D847-BE52-831CAF03DC08}"/>
                </a:ext>
              </a:extLst>
            </p:cNvPr>
            <p:cNvSpPr/>
            <p:nvPr/>
          </p:nvSpPr>
          <p:spPr bwMode="auto">
            <a:xfrm>
              <a:off x="412120" y="1500189"/>
              <a:ext cx="11346498" cy="36718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04695CDB-6CA5-48B4-B109-1296E4768E99}"/>
                </a:ext>
              </a:extLst>
            </p:cNvPr>
            <p:cNvPicPr>
              <a:picLocks noChangeAspect="1"/>
            </p:cNvPicPr>
            <p:nvPr/>
          </p:nvPicPr>
          <p:blipFill>
            <a:blip r:embed="rId3"/>
            <a:stretch>
              <a:fillRect/>
            </a:stretch>
          </p:blipFill>
          <p:spPr>
            <a:xfrm>
              <a:off x="6186331" y="2604806"/>
              <a:ext cx="490204" cy="508000"/>
            </a:xfrm>
            <a:prstGeom prst="rect">
              <a:avLst/>
            </a:prstGeom>
          </p:spPr>
        </p:pic>
        <p:pic>
          <p:nvPicPr>
            <p:cNvPr id="89" name="Picture 88">
              <a:extLst>
                <a:ext uri="{FF2B5EF4-FFF2-40B4-BE49-F238E27FC236}">
                  <a16:creationId xmlns:a16="http://schemas.microsoft.com/office/drawing/2014/main" id="{6276561F-EBC2-0A45-B589-1BBFEF85A9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740" y="3269471"/>
              <a:ext cx="481585" cy="481585"/>
            </a:xfrm>
            <a:prstGeom prst="rect">
              <a:avLst/>
            </a:prstGeom>
          </p:spPr>
        </p:pic>
        <p:sp>
          <p:nvSpPr>
            <p:cNvPr id="90" name="TextBox 89">
              <a:extLst>
                <a:ext uri="{FF2B5EF4-FFF2-40B4-BE49-F238E27FC236}">
                  <a16:creationId xmlns:a16="http://schemas.microsoft.com/office/drawing/2014/main" id="{F5107D4E-FDF7-5144-9B0B-67BC47016A7A}"/>
                </a:ext>
              </a:extLst>
            </p:cNvPr>
            <p:cNvSpPr txBox="1"/>
            <p:nvPr/>
          </p:nvSpPr>
          <p:spPr>
            <a:xfrm>
              <a:off x="1240469" y="2021875"/>
              <a:ext cx="4363720" cy="400110"/>
            </a:xfrm>
            <a:prstGeom prst="rect">
              <a:avLst/>
            </a:prstGeom>
            <a:noFill/>
          </p:spPr>
          <p:txBody>
            <a:bodyPr wrap="square" rtlCol="0">
              <a:spAutoFit/>
            </a:bodyPr>
            <a:lstStyle/>
            <a:p>
              <a:r>
                <a:rPr lang="en-US" sz="2000" dirty="0"/>
                <a:t>Azure DevOps</a:t>
              </a:r>
            </a:p>
          </p:txBody>
        </p:sp>
        <p:sp>
          <p:nvSpPr>
            <p:cNvPr id="91" name="TextBox 90">
              <a:extLst>
                <a:ext uri="{FF2B5EF4-FFF2-40B4-BE49-F238E27FC236}">
                  <a16:creationId xmlns:a16="http://schemas.microsoft.com/office/drawing/2014/main" id="{2551AD69-BCF9-234C-A556-8243E7EBC1B7}"/>
                </a:ext>
              </a:extLst>
            </p:cNvPr>
            <p:cNvSpPr txBox="1"/>
            <p:nvPr/>
          </p:nvSpPr>
          <p:spPr>
            <a:xfrm>
              <a:off x="1260789" y="2680773"/>
              <a:ext cx="4751697" cy="400110"/>
            </a:xfrm>
            <a:prstGeom prst="rect">
              <a:avLst/>
            </a:prstGeom>
            <a:noFill/>
          </p:spPr>
          <p:txBody>
            <a:bodyPr wrap="square" rtlCol="0">
              <a:spAutoFit/>
            </a:bodyPr>
            <a:lstStyle/>
            <a:p>
              <a:r>
                <a:rPr lang="en-US" sz="2000" dirty="0"/>
                <a:t>Azure Repos</a:t>
              </a:r>
            </a:p>
          </p:txBody>
        </p:sp>
        <p:sp>
          <p:nvSpPr>
            <p:cNvPr id="92" name="TextBox 91">
              <a:extLst>
                <a:ext uri="{FF2B5EF4-FFF2-40B4-BE49-F238E27FC236}">
                  <a16:creationId xmlns:a16="http://schemas.microsoft.com/office/drawing/2014/main" id="{3E3E1ADB-2DB6-784D-9B2A-1E82D13A8507}"/>
                </a:ext>
              </a:extLst>
            </p:cNvPr>
            <p:cNvSpPr txBox="1"/>
            <p:nvPr/>
          </p:nvSpPr>
          <p:spPr>
            <a:xfrm>
              <a:off x="1260789" y="3351655"/>
              <a:ext cx="5725280" cy="400110"/>
            </a:xfrm>
            <a:prstGeom prst="rect">
              <a:avLst/>
            </a:prstGeom>
            <a:noFill/>
          </p:spPr>
          <p:txBody>
            <a:bodyPr wrap="square" rtlCol="0">
              <a:spAutoFit/>
            </a:bodyPr>
            <a:lstStyle/>
            <a:p>
              <a:r>
                <a:rPr lang="en-US" sz="2000" dirty="0"/>
                <a:t>Azure DevOps with GitHub</a:t>
              </a:r>
            </a:p>
          </p:txBody>
        </p:sp>
        <p:cxnSp>
          <p:nvCxnSpPr>
            <p:cNvPr id="96" name="Straight Arrow Connector 95">
              <a:extLst>
                <a:ext uri="{FF2B5EF4-FFF2-40B4-BE49-F238E27FC236}">
                  <a16:creationId xmlns:a16="http://schemas.microsoft.com/office/drawing/2014/main" id="{D3A0320F-285E-B344-9A30-657BFD4A5593}"/>
                </a:ext>
              </a:extLst>
            </p:cNvPr>
            <p:cNvCxnSpPr>
              <a:cxnSpLocks/>
              <a:stCxn id="100" idx="3"/>
              <a:endCxn id="101" idx="1"/>
            </p:cNvCxnSpPr>
            <p:nvPr/>
          </p:nvCxnSpPr>
          <p:spPr>
            <a:xfrm>
              <a:off x="2995792"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BC4BAE5C-7CBB-2645-B693-B5918A80E60A}"/>
                </a:ext>
              </a:extLst>
            </p:cNvPr>
            <p:cNvCxnSpPr>
              <a:cxnSpLocks/>
              <a:stCxn id="101" idx="3"/>
              <a:endCxn id="102" idx="1"/>
            </p:cNvCxnSpPr>
            <p:nvPr/>
          </p:nvCxnSpPr>
          <p:spPr>
            <a:xfrm>
              <a:off x="5142447"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D0D3FAA1-451B-144B-A568-5F736357D4EC}"/>
                </a:ext>
              </a:extLst>
            </p:cNvPr>
            <p:cNvCxnSpPr>
              <a:cxnSpLocks/>
              <a:stCxn id="102" idx="3"/>
              <a:endCxn id="103" idx="1"/>
            </p:cNvCxnSpPr>
            <p:nvPr/>
          </p:nvCxnSpPr>
          <p:spPr>
            <a:xfrm>
              <a:off x="7289102"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Arrow Connector 98">
              <a:extLst>
                <a:ext uri="{FF2B5EF4-FFF2-40B4-BE49-F238E27FC236}">
                  <a16:creationId xmlns:a16="http://schemas.microsoft.com/office/drawing/2014/main" id="{30435B2B-6826-7842-B0FF-05D2012A05FD}"/>
                </a:ext>
              </a:extLst>
            </p:cNvPr>
            <p:cNvCxnSpPr>
              <a:cxnSpLocks/>
              <a:stCxn id="103" idx="3"/>
              <a:endCxn id="104" idx="1"/>
            </p:cNvCxnSpPr>
            <p:nvPr/>
          </p:nvCxnSpPr>
          <p:spPr>
            <a:xfrm>
              <a:off x="9435757" y="4666243"/>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0" name="Rectangle 99">
              <a:extLst>
                <a:ext uri="{FF2B5EF4-FFF2-40B4-BE49-F238E27FC236}">
                  <a16:creationId xmlns:a16="http://schemas.microsoft.com/office/drawing/2014/main" id="{576729F6-E197-FA4C-8E9D-DCE4120B2FEE}"/>
                </a:ext>
              </a:extLst>
            </p:cNvPr>
            <p:cNvSpPr/>
            <p:nvPr/>
          </p:nvSpPr>
          <p:spPr bwMode="auto">
            <a:xfrm>
              <a:off x="611564" y="4272604"/>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101" name="Rectangle 100">
              <a:extLst>
                <a:ext uri="{FF2B5EF4-FFF2-40B4-BE49-F238E27FC236}">
                  <a16:creationId xmlns:a16="http://schemas.microsoft.com/office/drawing/2014/main" id="{6938DFFB-2E41-6B44-ABA0-FF6C35412EFF}"/>
                </a:ext>
              </a:extLst>
            </p:cNvPr>
            <p:cNvSpPr/>
            <p:nvPr/>
          </p:nvSpPr>
          <p:spPr bwMode="auto">
            <a:xfrm>
              <a:off x="3461486"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102" name="Rectangle 101">
              <a:extLst>
                <a:ext uri="{FF2B5EF4-FFF2-40B4-BE49-F238E27FC236}">
                  <a16:creationId xmlns:a16="http://schemas.microsoft.com/office/drawing/2014/main" id="{79C21FAA-E266-0745-A345-C8F9B36EE244}"/>
                </a:ext>
              </a:extLst>
            </p:cNvPr>
            <p:cNvSpPr/>
            <p:nvPr/>
          </p:nvSpPr>
          <p:spPr bwMode="auto">
            <a:xfrm>
              <a:off x="5608141"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103" name="Rectangle 102">
              <a:extLst>
                <a:ext uri="{FF2B5EF4-FFF2-40B4-BE49-F238E27FC236}">
                  <a16:creationId xmlns:a16="http://schemas.microsoft.com/office/drawing/2014/main" id="{C43ED478-8C63-4543-93C0-28F25717B8CF}"/>
                </a:ext>
              </a:extLst>
            </p:cNvPr>
            <p:cNvSpPr/>
            <p:nvPr/>
          </p:nvSpPr>
          <p:spPr bwMode="auto">
            <a:xfrm>
              <a:off x="7754796"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104" name="Rectangle 103">
              <a:extLst>
                <a:ext uri="{FF2B5EF4-FFF2-40B4-BE49-F238E27FC236}">
                  <a16:creationId xmlns:a16="http://schemas.microsoft.com/office/drawing/2014/main" id="{73DAE83E-EDA8-F94C-B4D7-6A4394E24EDF}"/>
                </a:ext>
              </a:extLst>
            </p:cNvPr>
            <p:cNvSpPr/>
            <p:nvPr/>
          </p:nvSpPr>
          <p:spPr bwMode="auto">
            <a:xfrm>
              <a:off x="9901451" y="4272604"/>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105" name="Picture 104">
              <a:extLst>
                <a:ext uri="{FF2B5EF4-FFF2-40B4-BE49-F238E27FC236}">
                  <a16:creationId xmlns:a16="http://schemas.microsoft.com/office/drawing/2014/main" id="{BCB726B6-7291-E342-8FD5-DEED6C776B1A}"/>
                </a:ext>
              </a:extLst>
            </p:cNvPr>
            <p:cNvPicPr>
              <a:picLocks noChangeAspect="1"/>
            </p:cNvPicPr>
            <p:nvPr/>
          </p:nvPicPr>
          <p:blipFill>
            <a:blip r:embed="rId5"/>
            <a:stretch>
              <a:fillRect/>
            </a:stretch>
          </p:blipFill>
          <p:spPr>
            <a:xfrm>
              <a:off x="598356" y="2604806"/>
              <a:ext cx="508000" cy="508000"/>
            </a:xfrm>
            <a:prstGeom prst="rect">
              <a:avLst/>
            </a:prstGeom>
          </p:spPr>
        </p:pic>
        <p:pic>
          <p:nvPicPr>
            <p:cNvPr id="107" name="Graphic 106">
              <a:extLst>
                <a:ext uri="{FF2B5EF4-FFF2-40B4-BE49-F238E27FC236}">
                  <a16:creationId xmlns:a16="http://schemas.microsoft.com/office/drawing/2014/main" id="{BD091D20-4BD0-E144-881E-CFF31FBF5A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19910" y="3212940"/>
              <a:ext cx="414427" cy="560036"/>
            </a:xfrm>
            <a:prstGeom prst="rect">
              <a:avLst/>
            </a:prstGeom>
          </p:spPr>
        </p:pic>
        <p:sp>
          <p:nvSpPr>
            <p:cNvPr id="108" name="TextBox 107">
              <a:extLst>
                <a:ext uri="{FF2B5EF4-FFF2-40B4-BE49-F238E27FC236}">
                  <a16:creationId xmlns:a16="http://schemas.microsoft.com/office/drawing/2014/main" id="{3EAE9738-6906-6E41-8021-F437458C873A}"/>
                </a:ext>
              </a:extLst>
            </p:cNvPr>
            <p:cNvSpPr txBox="1"/>
            <p:nvPr/>
          </p:nvSpPr>
          <p:spPr>
            <a:xfrm>
              <a:off x="1222391" y="1972801"/>
              <a:ext cx="4363720" cy="400110"/>
            </a:xfrm>
            <a:prstGeom prst="rect">
              <a:avLst/>
            </a:prstGeom>
            <a:noFill/>
          </p:spPr>
          <p:txBody>
            <a:bodyPr wrap="square" rtlCol="0">
              <a:spAutoFit/>
            </a:bodyPr>
            <a:lstStyle/>
            <a:p>
              <a:r>
                <a:rPr lang="en-US" sz="2000" dirty="0">
                  <a:solidFill>
                    <a:schemeClr val="bg1"/>
                  </a:solidFill>
                </a:rPr>
                <a:t>Azure DevOps</a:t>
              </a:r>
            </a:p>
          </p:txBody>
        </p:sp>
        <p:sp>
          <p:nvSpPr>
            <p:cNvPr id="109" name="TextBox 108">
              <a:extLst>
                <a:ext uri="{FF2B5EF4-FFF2-40B4-BE49-F238E27FC236}">
                  <a16:creationId xmlns:a16="http://schemas.microsoft.com/office/drawing/2014/main" id="{FABC9352-B884-EF47-956D-E75340C7ABB0}"/>
                </a:ext>
              </a:extLst>
            </p:cNvPr>
            <p:cNvSpPr txBox="1"/>
            <p:nvPr/>
          </p:nvSpPr>
          <p:spPr>
            <a:xfrm>
              <a:off x="1242711" y="2631699"/>
              <a:ext cx="4807265" cy="400110"/>
            </a:xfrm>
            <a:prstGeom prst="rect">
              <a:avLst/>
            </a:prstGeom>
            <a:noFill/>
          </p:spPr>
          <p:txBody>
            <a:bodyPr wrap="square" rtlCol="0">
              <a:spAutoFit/>
            </a:bodyPr>
            <a:lstStyle/>
            <a:p>
              <a:r>
                <a:rPr lang="en-US" sz="2000" dirty="0">
                  <a:solidFill>
                    <a:schemeClr val="bg1"/>
                  </a:solidFill>
                </a:rPr>
                <a:t>Azure Repos</a:t>
              </a:r>
            </a:p>
          </p:txBody>
        </p:sp>
        <p:sp>
          <p:nvSpPr>
            <p:cNvPr id="110" name="TextBox 109">
              <a:extLst>
                <a:ext uri="{FF2B5EF4-FFF2-40B4-BE49-F238E27FC236}">
                  <a16:creationId xmlns:a16="http://schemas.microsoft.com/office/drawing/2014/main" id="{D4029EF5-23B2-744F-A2BC-B83DCEF141EF}"/>
                </a:ext>
              </a:extLst>
            </p:cNvPr>
            <p:cNvSpPr txBox="1"/>
            <p:nvPr/>
          </p:nvSpPr>
          <p:spPr>
            <a:xfrm>
              <a:off x="1242711" y="3302581"/>
              <a:ext cx="5725280" cy="400110"/>
            </a:xfrm>
            <a:prstGeom prst="rect">
              <a:avLst/>
            </a:prstGeom>
            <a:noFill/>
          </p:spPr>
          <p:txBody>
            <a:bodyPr wrap="square" rtlCol="0">
              <a:spAutoFit/>
            </a:bodyPr>
            <a:lstStyle/>
            <a:p>
              <a:r>
                <a:rPr lang="en-US" sz="2000" dirty="0">
                  <a:solidFill>
                    <a:schemeClr val="bg1"/>
                  </a:solidFill>
                </a:rPr>
                <a:t>Azure DevOps with GitHub</a:t>
              </a:r>
            </a:p>
          </p:txBody>
        </p:sp>
        <p:sp>
          <p:nvSpPr>
            <p:cNvPr id="111" name="TextBox 110">
              <a:extLst>
                <a:ext uri="{FF2B5EF4-FFF2-40B4-BE49-F238E27FC236}">
                  <a16:creationId xmlns:a16="http://schemas.microsoft.com/office/drawing/2014/main" id="{2F698E33-5102-3148-A2C2-2A079B5994E1}"/>
                </a:ext>
              </a:extLst>
            </p:cNvPr>
            <p:cNvSpPr txBox="1"/>
            <p:nvPr/>
          </p:nvSpPr>
          <p:spPr>
            <a:xfrm>
              <a:off x="6850380" y="2637437"/>
              <a:ext cx="5725280" cy="400110"/>
            </a:xfrm>
            <a:prstGeom prst="rect">
              <a:avLst/>
            </a:prstGeom>
            <a:noFill/>
          </p:spPr>
          <p:txBody>
            <a:bodyPr wrap="square" rtlCol="0">
              <a:spAutoFit/>
            </a:bodyPr>
            <a:lstStyle/>
            <a:p>
              <a:r>
                <a:rPr lang="en-US" sz="2000" dirty="0">
                  <a:solidFill>
                    <a:schemeClr val="bg1"/>
                  </a:solidFill>
                </a:rPr>
                <a:t>Azure Web Apps</a:t>
              </a:r>
            </a:p>
          </p:txBody>
        </p:sp>
        <p:sp>
          <p:nvSpPr>
            <p:cNvPr id="112" name="TextBox 111">
              <a:extLst>
                <a:ext uri="{FF2B5EF4-FFF2-40B4-BE49-F238E27FC236}">
                  <a16:creationId xmlns:a16="http://schemas.microsoft.com/office/drawing/2014/main" id="{8B5B08B5-E947-C444-BF2A-F0C66BCCCC14}"/>
                </a:ext>
              </a:extLst>
            </p:cNvPr>
            <p:cNvSpPr txBox="1"/>
            <p:nvPr/>
          </p:nvSpPr>
          <p:spPr>
            <a:xfrm>
              <a:off x="6850380" y="3302581"/>
              <a:ext cx="5725280" cy="400110"/>
            </a:xfrm>
            <a:prstGeom prst="rect">
              <a:avLst/>
            </a:prstGeom>
            <a:noFill/>
          </p:spPr>
          <p:txBody>
            <a:bodyPr wrap="square" rtlCol="0">
              <a:spAutoFit/>
            </a:bodyPr>
            <a:lstStyle/>
            <a:p>
              <a:r>
                <a:rPr lang="en-US" sz="2000" dirty="0">
                  <a:solidFill>
                    <a:schemeClr val="bg1"/>
                  </a:solidFill>
                </a:rPr>
                <a:t>Azure PostreSQL Database</a:t>
              </a:r>
            </a:p>
          </p:txBody>
        </p:sp>
        <p:pic>
          <p:nvPicPr>
            <p:cNvPr id="5" name="Picture 4">
              <a:extLst>
                <a:ext uri="{FF2B5EF4-FFF2-40B4-BE49-F238E27FC236}">
                  <a16:creationId xmlns:a16="http://schemas.microsoft.com/office/drawing/2014/main" id="{20F4A304-3D88-48B1-86B1-09A467C36F9E}"/>
                </a:ext>
              </a:extLst>
            </p:cNvPr>
            <p:cNvPicPr>
              <a:picLocks noChangeAspect="1"/>
            </p:cNvPicPr>
            <p:nvPr/>
          </p:nvPicPr>
          <p:blipFill>
            <a:blip r:embed="rId8"/>
            <a:stretch>
              <a:fillRect/>
            </a:stretch>
          </p:blipFill>
          <p:spPr>
            <a:xfrm>
              <a:off x="6184618" y="3212940"/>
              <a:ext cx="482855" cy="616327"/>
            </a:xfrm>
            <a:prstGeom prst="rect">
              <a:avLst/>
            </a:prstGeom>
          </p:spPr>
        </p:pic>
        <p:pic>
          <p:nvPicPr>
            <p:cNvPr id="29" name="Graphic 28">
              <a:extLst>
                <a:ext uri="{FF2B5EF4-FFF2-40B4-BE49-F238E27FC236}">
                  <a16:creationId xmlns:a16="http://schemas.microsoft.com/office/drawing/2014/main" id="{A486B245-9119-4532-B782-4F25F4AFE0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7029" y="1830601"/>
              <a:ext cx="662009" cy="662009"/>
            </a:xfrm>
            <a:prstGeom prst="rect">
              <a:avLst/>
            </a:prstGeom>
          </p:spPr>
        </p:pic>
      </p:grpSp>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a:extLst>
              <a:ext uri="{FF2B5EF4-FFF2-40B4-BE49-F238E27FC236}">
                <a16:creationId xmlns:a16="http://schemas.microsoft.com/office/drawing/2014/main" id="{84D8721F-24B7-724C-BC56-211601AC2E47}"/>
              </a:ext>
            </a:extLst>
          </p:cNvPr>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106" name="Group 105">
            <a:extLst>
              <a:ext uri="{FF2B5EF4-FFF2-40B4-BE49-F238E27FC236}">
                <a16:creationId xmlns:a16="http://schemas.microsoft.com/office/drawing/2014/main" id="{0DC9D6D1-DFD3-4C87-968A-4AE5F51250F3}"/>
              </a:ext>
            </a:extLst>
          </p:cNvPr>
          <p:cNvGrpSpPr/>
          <p:nvPr/>
        </p:nvGrpSpPr>
        <p:grpSpPr>
          <a:xfrm>
            <a:off x="340550" y="1958796"/>
            <a:ext cx="11207386" cy="3164850"/>
            <a:chOff x="340550" y="1958796"/>
            <a:chExt cx="11207386" cy="3164850"/>
          </a:xfrm>
        </p:grpSpPr>
        <p:grpSp>
          <p:nvGrpSpPr>
            <p:cNvPr id="108"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7097883F-0ECF-412F-B8FE-9723E68D0D62}"/>
                </a:ext>
              </a:extLst>
            </p:cNvPr>
            <p:cNvGrpSpPr/>
            <p:nvPr/>
          </p:nvGrpSpPr>
          <p:grpSpPr>
            <a:xfrm>
              <a:off x="340550" y="1958796"/>
              <a:ext cx="11197651" cy="3164850"/>
              <a:chOff x="340550" y="1958796"/>
              <a:chExt cx="11197651" cy="3164850"/>
            </a:xfrm>
          </p:grpSpPr>
          <p:sp>
            <p:nvSpPr>
              <p:cNvPr id="164" name="Rectangle 163">
                <a:extLst>
                  <a:ext uri="{FF2B5EF4-FFF2-40B4-BE49-F238E27FC236}">
                    <a16:creationId xmlns:a16="http://schemas.microsoft.com/office/drawing/2014/main" id="{15D2DA0E-1381-4B5B-B5DF-458D7B71F61B}"/>
                  </a:ext>
                </a:extLst>
              </p:cNvPr>
              <p:cNvSpPr/>
              <p:nvPr/>
            </p:nvSpPr>
            <p:spPr bwMode="auto">
              <a:xfrm>
                <a:off x="458786" y="1958796"/>
                <a:ext cx="11079415"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98F84E33-05E3-460B-A7D2-733872A0AF82}"/>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6" name="TextBox 165">
                <a:extLst>
                  <a:ext uri="{FF2B5EF4-FFF2-40B4-BE49-F238E27FC236}">
                    <a16:creationId xmlns:a16="http://schemas.microsoft.com/office/drawing/2014/main" id="{67D64572-2E9B-4339-8937-CB25651D91E9}"/>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67" name="TextBox 166">
                <a:extLst>
                  <a:ext uri="{FF2B5EF4-FFF2-40B4-BE49-F238E27FC236}">
                    <a16:creationId xmlns:a16="http://schemas.microsoft.com/office/drawing/2014/main" id="{E1CF9E12-258D-4F1C-B328-B7ED37D72099}"/>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68" name="Picture 167">
                <a:extLst>
                  <a:ext uri="{FF2B5EF4-FFF2-40B4-BE49-F238E27FC236}">
                    <a16:creationId xmlns:a16="http://schemas.microsoft.com/office/drawing/2014/main" id="{A8BA0E7F-D9C7-4051-B9D5-6C4661B2EC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169" name="Picture 168">
                <a:extLst>
                  <a:ext uri="{FF2B5EF4-FFF2-40B4-BE49-F238E27FC236}">
                    <a16:creationId xmlns:a16="http://schemas.microsoft.com/office/drawing/2014/main" id="{D299DF1C-C3D9-4DF6-A971-1335912273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170" name="TextBox 169">
                <a:extLst>
                  <a:ext uri="{FF2B5EF4-FFF2-40B4-BE49-F238E27FC236}">
                    <a16:creationId xmlns:a16="http://schemas.microsoft.com/office/drawing/2014/main" id="{C0B7B045-D3B2-48CE-ACDB-3ACE5EEA48B0}"/>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71" name="Rectangle 170">
                <a:extLst>
                  <a:ext uri="{FF2B5EF4-FFF2-40B4-BE49-F238E27FC236}">
                    <a16:creationId xmlns:a16="http://schemas.microsoft.com/office/drawing/2014/main" id="{49476C3C-23F8-4081-AAD2-86BF5F1029B2}"/>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72" name="Rectangle 171">
                <a:extLst>
                  <a:ext uri="{FF2B5EF4-FFF2-40B4-BE49-F238E27FC236}">
                    <a16:creationId xmlns:a16="http://schemas.microsoft.com/office/drawing/2014/main" id="{FE276739-430D-4E7F-B4F9-8917F3F9F879}"/>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73" name="TextBox 172">
                <a:extLst>
                  <a:ext uri="{FF2B5EF4-FFF2-40B4-BE49-F238E27FC236}">
                    <a16:creationId xmlns:a16="http://schemas.microsoft.com/office/drawing/2014/main" id="{3B37F7A8-676D-4C2D-9049-0792B58E5AA1}"/>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74" name="TextBox 173">
                <a:extLst>
                  <a:ext uri="{FF2B5EF4-FFF2-40B4-BE49-F238E27FC236}">
                    <a16:creationId xmlns:a16="http://schemas.microsoft.com/office/drawing/2014/main" id="{89191213-3B6D-40B5-8EE1-C18126E5B913}"/>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75" name="Straight Arrow Connector 174">
                <a:extLst>
                  <a:ext uri="{FF2B5EF4-FFF2-40B4-BE49-F238E27FC236}">
                    <a16:creationId xmlns:a16="http://schemas.microsoft.com/office/drawing/2014/main" id="{8D01274B-4CE6-443F-AEBF-D15F5B5A1F4D}"/>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407839B2-ADCD-42E8-B49B-FF6D5615095D}"/>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7" name="Group 176">
                <a:extLst>
                  <a:ext uri="{FF2B5EF4-FFF2-40B4-BE49-F238E27FC236}">
                    <a16:creationId xmlns:a16="http://schemas.microsoft.com/office/drawing/2014/main" id="{88D2A956-4476-4353-BD73-84331475933C}"/>
                  </a:ext>
                </a:extLst>
              </p:cNvPr>
              <p:cNvGrpSpPr/>
              <p:nvPr/>
            </p:nvGrpSpPr>
            <p:grpSpPr>
              <a:xfrm>
                <a:off x="8993508" y="1999561"/>
                <a:ext cx="1591109" cy="517065"/>
                <a:chOff x="9888112" y="2331311"/>
                <a:chExt cx="1591109" cy="517065"/>
              </a:xfrm>
            </p:grpSpPr>
            <p:sp>
              <p:nvSpPr>
                <p:cNvPr id="194" name="TextBox 193">
                  <a:extLst>
                    <a:ext uri="{FF2B5EF4-FFF2-40B4-BE49-F238E27FC236}">
                      <a16:creationId xmlns:a16="http://schemas.microsoft.com/office/drawing/2014/main" id="{B97140B6-86AB-4BBB-B1B9-BDE8B057A642}"/>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195" name="Picture 194">
                  <a:extLst>
                    <a:ext uri="{FF2B5EF4-FFF2-40B4-BE49-F238E27FC236}">
                      <a16:creationId xmlns:a16="http://schemas.microsoft.com/office/drawing/2014/main" id="{A51CC931-1A39-42D9-ABD0-D9F568B7F0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178" name="Group 177">
                <a:extLst>
                  <a:ext uri="{FF2B5EF4-FFF2-40B4-BE49-F238E27FC236}">
                    <a16:creationId xmlns:a16="http://schemas.microsoft.com/office/drawing/2014/main" id="{C126EF62-5C03-486A-9F21-3E1CCFBDDD27}"/>
                  </a:ext>
                </a:extLst>
              </p:cNvPr>
              <p:cNvGrpSpPr/>
              <p:nvPr/>
            </p:nvGrpSpPr>
            <p:grpSpPr>
              <a:xfrm>
                <a:off x="8580588" y="2486976"/>
                <a:ext cx="1492540" cy="970705"/>
                <a:chOff x="8580588" y="2506028"/>
                <a:chExt cx="1492540" cy="970705"/>
              </a:xfrm>
            </p:grpSpPr>
            <p:sp>
              <p:nvSpPr>
                <p:cNvPr id="191" name="Rectangle 190">
                  <a:extLst>
                    <a:ext uri="{FF2B5EF4-FFF2-40B4-BE49-F238E27FC236}">
                      <a16:creationId xmlns:a16="http://schemas.microsoft.com/office/drawing/2014/main" id="{82E49AE3-580E-4D87-9281-F31FC9857BD9}"/>
                    </a:ext>
                  </a:extLst>
                </p:cNvPr>
                <p:cNvSpPr/>
                <p:nvPr/>
              </p:nvSpPr>
              <p:spPr bwMode="auto">
                <a:xfrm>
                  <a:off x="8640133" y="2506028"/>
                  <a:ext cx="1331045"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DEVELOPMENT</a:t>
                  </a:r>
                </a:p>
              </p:txBody>
            </p:sp>
            <p:sp>
              <p:nvSpPr>
                <p:cNvPr id="192" name="TextBox 191">
                  <a:extLst>
                    <a:ext uri="{FF2B5EF4-FFF2-40B4-BE49-F238E27FC236}">
                      <a16:creationId xmlns:a16="http://schemas.microsoft.com/office/drawing/2014/main" id="{2EBC7DC3-1D17-40C5-9786-0FDCB169A62F}"/>
                    </a:ext>
                  </a:extLst>
                </p:cNvPr>
                <p:cNvSpPr txBox="1"/>
                <p:nvPr/>
              </p:nvSpPr>
              <p:spPr>
                <a:xfrm>
                  <a:off x="858058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sp>
              <p:nvSpPr>
                <p:cNvPr id="193" name="TextBox 192">
                  <a:extLst>
                    <a:ext uri="{FF2B5EF4-FFF2-40B4-BE49-F238E27FC236}">
                      <a16:creationId xmlns:a16="http://schemas.microsoft.com/office/drawing/2014/main" id="{327E8F07-421E-4F4F-B932-087DF057D591}"/>
                    </a:ext>
                  </a:extLst>
                </p:cNvPr>
                <p:cNvSpPr txBox="1"/>
                <p:nvPr/>
              </p:nvSpPr>
              <p:spPr>
                <a:xfrm>
                  <a:off x="9105009"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179" name="Rectangle 178">
                <a:extLst>
                  <a:ext uri="{FF2B5EF4-FFF2-40B4-BE49-F238E27FC236}">
                    <a16:creationId xmlns:a16="http://schemas.microsoft.com/office/drawing/2014/main" id="{6EEE4032-9872-4252-A6E2-74C7152C1993}"/>
                  </a:ext>
                </a:extLst>
              </p:cNvPr>
              <p:cNvSpPr/>
              <p:nvPr/>
            </p:nvSpPr>
            <p:spPr bwMode="auto">
              <a:xfrm>
                <a:off x="10079653" y="3013941"/>
                <a:ext cx="1331045"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TEST</a:t>
                </a:r>
              </a:p>
            </p:txBody>
          </p:sp>
          <p:sp>
            <p:nvSpPr>
              <p:cNvPr id="180" name="Rectangle 179">
                <a:extLst>
                  <a:ext uri="{FF2B5EF4-FFF2-40B4-BE49-F238E27FC236}">
                    <a16:creationId xmlns:a16="http://schemas.microsoft.com/office/drawing/2014/main" id="{DC056400-D4E2-4016-B745-2B74DA21A64C}"/>
                  </a:ext>
                </a:extLst>
              </p:cNvPr>
              <p:cNvSpPr/>
              <p:nvPr/>
            </p:nvSpPr>
            <p:spPr bwMode="auto">
              <a:xfrm>
                <a:off x="8643514" y="3561298"/>
                <a:ext cx="1331045" cy="858017"/>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bg1"/>
                    </a:solidFill>
                    <a:latin typeface="Arial" panose="020B0604020202020204" pitchFamily="34" charset="0"/>
                    <a:ea typeface="Segoe UI" pitchFamily="34" charset="0"/>
                    <a:cs typeface="Arial" panose="020B0604020202020204" pitchFamily="34" charset="0"/>
                  </a:rPr>
                  <a:t>PRODUCTION</a:t>
                </a:r>
              </a:p>
            </p:txBody>
          </p:sp>
          <p:cxnSp>
            <p:nvCxnSpPr>
              <p:cNvPr id="181" name="Straight Arrow Connector 180">
                <a:extLst>
                  <a:ext uri="{FF2B5EF4-FFF2-40B4-BE49-F238E27FC236}">
                    <a16:creationId xmlns:a16="http://schemas.microsoft.com/office/drawing/2014/main" id="{F34A70EE-395D-4844-983A-D9405A7C2569}"/>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E9E83A4A-8208-4561-8A33-57EC9EC15FFE}"/>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8BF04C8-E00F-4672-8D55-81D083E995CA}"/>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DDDEFAE6-D65F-4AA5-A77F-76C661CC497D}"/>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185" name="Picture 184">
                <a:extLst>
                  <a:ext uri="{FF2B5EF4-FFF2-40B4-BE49-F238E27FC236}">
                    <a16:creationId xmlns:a16="http://schemas.microsoft.com/office/drawing/2014/main" id="{6D2F14C4-1783-4B97-A4B8-0FD7243010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186" name="TextBox 185">
                <a:extLst>
                  <a:ext uri="{FF2B5EF4-FFF2-40B4-BE49-F238E27FC236}">
                    <a16:creationId xmlns:a16="http://schemas.microsoft.com/office/drawing/2014/main" id="{AFF85205-48C3-4DA7-8108-E8D3BDC3D5E8}"/>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187" name="Picture 186">
                <a:extLst>
                  <a:ext uri="{FF2B5EF4-FFF2-40B4-BE49-F238E27FC236}">
                    <a16:creationId xmlns:a16="http://schemas.microsoft.com/office/drawing/2014/main" id="{19D05726-0AE1-48BA-B45D-43F787D223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188" name="Straight Arrow Connector 187">
                <a:extLst>
                  <a:ext uri="{FF2B5EF4-FFF2-40B4-BE49-F238E27FC236}">
                    <a16:creationId xmlns:a16="http://schemas.microsoft.com/office/drawing/2014/main" id="{EB338D8F-608A-45F5-8A4C-E5874CACB12E}"/>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BDE849F2-2DA2-4848-B7BF-60D156219A76}"/>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D931397-7639-48D9-8DA9-793592456C72}"/>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51" name="TextBox 150">
              <a:extLst>
                <a:ext uri="{FF2B5EF4-FFF2-40B4-BE49-F238E27FC236}">
                  <a16:creationId xmlns:a16="http://schemas.microsoft.com/office/drawing/2014/main" id="{4C2BF8C8-77DD-4679-87C3-513F4C4DC2F2}"/>
                </a:ext>
              </a:extLst>
            </p:cNvPr>
            <p:cNvSpPr txBox="1"/>
            <p:nvPr/>
          </p:nvSpPr>
          <p:spPr>
            <a:xfrm>
              <a:off x="9105009"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52" name="TextBox 151">
              <a:extLst>
                <a:ext uri="{FF2B5EF4-FFF2-40B4-BE49-F238E27FC236}">
                  <a16:creationId xmlns:a16="http://schemas.microsoft.com/office/drawing/2014/main" id="{6D53E939-D23C-4CFC-99B0-84D1CAEF51A6}"/>
                </a:ext>
              </a:extLst>
            </p:cNvPr>
            <p:cNvSpPr txBox="1"/>
            <p:nvPr/>
          </p:nvSpPr>
          <p:spPr>
            <a:xfrm>
              <a:off x="859826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sp>
          <p:nvSpPr>
            <p:cNvPr id="153" name="TextBox 152">
              <a:extLst>
                <a:ext uri="{FF2B5EF4-FFF2-40B4-BE49-F238E27FC236}">
                  <a16:creationId xmlns:a16="http://schemas.microsoft.com/office/drawing/2014/main" id="{0E04A473-BDF1-4CD8-A764-8AC6CBA79994}"/>
                </a:ext>
              </a:extLst>
            </p:cNvPr>
            <p:cNvSpPr txBox="1"/>
            <p:nvPr/>
          </p:nvSpPr>
          <p:spPr>
            <a:xfrm>
              <a:off x="10498603"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54" name="TextBox 153">
              <a:extLst>
                <a:ext uri="{FF2B5EF4-FFF2-40B4-BE49-F238E27FC236}">
                  <a16:creationId xmlns:a16="http://schemas.microsoft.com/office/drawing/2014/main" id="{9F46FC12-ACC4-40B6-949C-7400F36DA495}"/>
                </a:ext>
              </a:extLst>
            </p:cNvPr>
            <p:cNvSpPr txBox="1"/>
            <p:nvPr/>
          </p:nvSpPr>
          <p:spPr>
            <a:xfrm>
              <a:off x="1003975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55" name="Picture 154">
              <a:extLst>
                <a:ext uri="{FF2B5EF4-FFF2-40B4-BE49-F238E27FC236}">
                  <a16:creationId xmlns:a16="http://schemas.microsoft.com/office/drawing/2014/main" id="{B2D5F433-A422-4EC3-BE36-A7294D86A662}"/>
                </a:ext>
              </a:extLst>
            </p:cNvPr>
            <p:cNvPicPr>
              <a:picLocks noChangeAspect="1"/>
            </p:cNvPicPr>
            <p:nvPr/>
          </p:nvPicPr>
          <p:blipFill rotWithShape="1">
            <a:blip r:embed="rId6"/>
            <a:srcRect l="3302" t="6466" r="5732" b="6346"/>
            <a:stretch/>
          </p:blipFill>
          <p:spPr>
            <a:xfrm>
              <a:off x="8855291" y="2875298"/>
              <a:ext cx="191958" cy="190661"/>
            </a:xfrm>
            <a:prstGeom prst="rect">
              <a:avLst/>
            </a:prstGeom>
          </p:spPr>
        </p:pic>
        <p:pic>
          <p:nvPicPr>
            <p:cNvPr id="156" name="Picture 155">
              <a:extLst>
                <a:ext uri="{FF2B5EF4-FFF2-40B4-BE49-F238E27FC236}">
                  <a16:creationId xmlns:a16="http://schemas.microsoft.com/office/drawing/2014/main" id="{DF4A35D8-D569-4F30-A28F-5B9473B5BF99}"/>
                </a:ext>
              </a:extLst>
            </p:cNvPr>
            <p:cNvPicPr>
              <a:picLocks noChangeAspect="1"/>
            </p:cNvPicPr>
            <p:nvPr/>
          </p:nvPicPr>
          <p:blipFill rotWithShape="1">
            <a:blip r:embed="rId7"/>
            <a:srcRect l="8063" t="5692" r="7576" b="4929"/>
            <a:stretch/>
          </p:blipFill>
          <p:spPr>
            <a:xfrm>
              <a:off x="9524476" y="2887663"/>
              <a:ext cx="131524" cy="177866"/>
            </a:xfrm>
            <a:prstGeom prst="rect">
              <a:avLst/>
            </a:prstGeom>
          </p:spPr>
        </p:pic>
        <p:pic>
          <p:nvPicPr>
            <p:cNvPr id="157" name="Picture 156">
              <a:extLst>
                <a:ext uri="{FF2B5EF4-FFF2-40B4-BE49-F238E27FC236}">
                  <a16:creationId xmlns:a16="http://schemas.microsoft.com/office/drawing/2014/main" id="{B29B0ED4-2A2C-4F88-A3FC-8406AAB87590}"/>
                </a:ext>
              </a:extLst>
            </p:cNvPr>
            <p:cNvPicPr>
              <a:picLocks noChangeAspect="1"/>
            </p:cNvPicPr>
            <p:nvPr/>
          </p:nvPicPr>
          <p:blipFill rotWithShape="1">
            <a:blip r:embed="rId6"/>
            <a:srcRect l="3302" t="6466" r="5732" b="6346"/>
            <a:stretch/>
          </p:blipFill>
          <p:spPr>
            <a:xfrm>
              <a:off x="8889778" y="3956686"/>
              <a:ext cx="191958" cy="190661"/>
            </a:xfrm>
            <a:prstGeom prst="rect">
              <a:avLst/>
            </a:prstGeom>
          </p:spPr>
        </p:pic>
        <p:pic>
          <p:nvPicPr>
            <p:cNvPr id="158" name="Picture 157">
              <a:extLst>
                <a:ext uri="{FF2B5EF4-FFF2-40B4-BE49-F238E27FC236}">
                  <a16:creationId xmlns:a16="http://schemas.microsoft.com/office/drawing/2014/main" id="{9293EE3E-561B-441E-AAFE-205B7812C07E}"/>
                </a:ext>
              </a:extLst>
            </p:cNvPr>
            <p:cNvPicPr>
              <a:picLocks noChangeAspect="1"/>
            </p:cNvPicPr>
            <p:nvPr/>
          </p:nvPicPr>
          <p:blipFill rotWithShape="1">
            <a:blip r:embed="rId7"/>
            <a:srcRect l="8063" t="5692" r="7576" b="4929"/>
            <a:stretch/>
          </p:blipFill>
          <p:spPr>
            <a:xfrm>
              <a:off x="9539066" y="3956979"/>
              <a:ext cx="131524" cy="177866"/>
            </a:xfrm>
            <a:prstGeom prst="rect">
              <a:avLst/>
            </a:prstGeom>
          </p:spPr>
        </p:pic>
        <p:pic>
          <p:nvPicPr>
            <p:cNvPr id="159" name="Picture 158">
              <a:extLst>
                <a:ext uri="{FF2B5EF4-FFF2-40B4-BE49-F238E27FC236}">
                  <a16:creationId xmlns:a16="http://schemas.microsoft.com/office/drawing/2014/main" id="{3A2DFC04-55FF-477D-A5EE-472A74623C5A}"/>
                </a:ext>
              </a:extLst>
            </p:cNvPr>
            <p:cNvPicPr>
              <a:picLocks noChangeAspect="1"/>
            </p:cNvPicPr>
            <p:nvPr/>
          </p:nvPicPr>
          <p:blipFill rotWithShape="1">
            <a:blip r:embed="rId6"/>
            <a:srcRect l="3302" t="6466" r="5732" b="6346"/>
            <a:stretch/>
          </p:blipFill>
          <p:spPr>
            <a:xfrm>
              <a:off x="10323010" y="3401547"/>
              <a:ext cx="191958" cy="190661"/>
            </a:xfrm>
            <a:prstGeom prst="rect">
              <a:avLst/>
            </a:prstGeom>
          </p:spPr>
        </p:pic>
        <p:pic>
          <p:nvPicPr>
            <p:cNvPr id="160" name="Picture 159">
              <a:extLst>
                <a:ext uri="{FF2B5EF4-FFF2-40B4-BE49-F238E27FC236}">
                  <a16:creationId xmlns:a16="http://schemas.microsoft.com/office/drawing/2014/main" id="{66D81A37-E65E-465A-B6C5-3986698290E5}"/>
                </a:ext>
              </a:extLst>
            </p:cNvPr>
            <p:cNvPicPr>
              <a:picLocks noChangeAspect="1"/>
            </p:cNvPicPr>
            <p:nvPr/>
          </p:nvPicPr>
          <p:blipFill rotWithShape="1">
            <a:blip r:embed="rId7"/>
            <a:srcRect l="8063" t="5692" r="7576" b="4929"/>
            <a:stretch/>
          </p:blipFill>
          <p:spPr>
            <a:xfrm>
              <a:off x="10964817" y="3411868"/>
              <a:ext cx="131524" cy="177866"/>
            </a:xfrm>
            <a:prstGeom prst="rect">
              <a:avLst/>
            </a:prstGeom>
          </p:spPr>
        </p:pic>
        <p:pic>
          <p:nvPicPr>
            <p:cNvPr id="161" name="Picture 2" descr="See the source image">
              <a:extLst>
                <a:ext uri="{FF2B5EF4-FFF2-40B4-BE49-F238E27FC236}">
                  <a16:creationId xmlns:a16="http://schemas.microsoft.com/office/drawing/2014/main" id="{46E14383-BA60-42C8-9E33-97C8A7CAAE4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91041" y="2015732"/>
              <a:ext cx="1292270" cy="373547"/>
            </a:xfrm>
            <a:prstGeom prst="rect">
              <a:avLst/>
            </a:prstGeom>
            <a:solidFill>
              <a:schemeClr val="tx1"/>
            </a:solidFill>
          </p:spPr>
        </p:pic>
        <p:pic>
          <p:nvPicPr>
            <p:cNvPr id="162" name="Picture 161" descr="A picture containing airplane, fence&#10;&#10;Description automatically generated">
              <a:extLst>
                <a:ext uri="{FF2B5EF4-FFF2-40B4-BE49-F238E27FC236}">
                  <a16:creationId xmlns:a16="http://schemas.microsoft.com/office/drawing/2014/main" id="{986F0685-83AD-46C3-B0DD-1B184533EA2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7926" t="17195" r="18365"/>
            <a:stretch/>
          </p:blipFill>
          <p:spPr>
            <a:xfrm>
              <a:off x="500040" y="3118401"/>
              <a:ext cx="529421" cy="537583"/>
            </a:xfrm>
            <a:prstGeom prst="rect">
              <a:avLst/>
            </a:prstGeom>
            <a:solidFill>
              <a:schemeClr val="tx1"/>
            </a:solidFill>
          </p:spPr>
        </p:pic>
        <p:pic>
          <p:nvPicPr>
            <p:cNvPr id="163" name="Graphic 162">
              <a:extLst>
                <a:ext uri="{FF2B5EF4-FFF2-40B4-BE49-F238E27FC236}">
                  <a16:creationId xmlns:a16="http://schemas.microsoft.com/office/drawing/2014/main" id="{C1DD6313-7D9C-44AD-AD62-BE3A2139E6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87928" y="2424163"/>
              <a:ext cx="369148" cy="369148"/>
            </a:xfrm>
            <a:prstGeom prst="rect">
              <a:avLst/>
            </a:prstGeom>
          </p:spPr>
        </p:pic>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4604337"/>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a combination of Azure Resource Manager templates and Azure DevOps to enable continuous delivery with several Azure PaaS services.</a:t>
            </a:r>
          </a:p>
          <a:p>
            <a:endParaRPr lang="en-US" sz="2800" dirty="0"/>
          </a:p>
          <a:p>
            <a:r>
              <a:rPr lang="en-US" sz="2800" dirty="0"/>
              <a:t>At the end of this workshop, you will be better able to build templates to automate cloud infrastructure and reduce error-prone manual processes. In addition, you'll create an Azure Resource Manager (ARM) template to provision Azure resources, configure continuous delivery with Azure DevOps, configure Application Insights into an application, and create an Azure DevOps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Azure DevOps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Azure DevOps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Git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Azure DevOps and need to be able to change between them without frustrating rework.</a:t>
            </a:r>
          </a:p>
          <a:p>
            <a:pPr lvl="0"/>
            <a:endParaRPr lang="en-US" sz="2800" i="1" dirty="0"/>
          </a:p>
          <a:p>
            <a:pPr lvl="0"/>
            <a:r>
              <a:rPr lang="en-US" sz="2800" dirty="0"/>
              <a:t>Both Azure DevOps and GitHub support git source control repositories. Azure DevOps supports any accessible git repository and has specific additional integrations with GitHub. As long as the customer project uses git-based source control, Azure DevOps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Enterprise DevTest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Azure DevOps’ Release Management features, we can configure all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173450"/>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 which runs on Angular, .NET Core, and PostgreSQL.</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has also been tasked with automating the entire process of testing, building, and deploying to the cloud for both the developers, so they cannot deploy any builds that fail the test suite, and the QA team, so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4176</Words>
  <Application>Microsoft Office PowerPoint</Application>
  <PresentationFormat>Widescreen</PresentationFormat>
  <Paragraphs>271</Paragraphs>
  <Slides>31</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2019-12-13T10:07:11Z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