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58" r:id="rId27"/>
    <p:sldId id="342" r:id="rId28"/>
    <p:sldId id="345" r:id="rId29"/>
    <p:sldId id="346" r:id="rId30"/>
    <p:sldId id="348" r:id="rId31"/>
    <p:sldId id="347"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72" autoAdjust="0"/>
    <p:restoredTop sz="60404" autoAdjust="0"/>
  </p:normalViewPr>
  <p:slideViewPr>
    <p:cSldViewPr snapToGrid="0">
      <p:cViewPr varScale="1">
        <p:scale>
          <a:sx n="66" d="100"/>
          <a:sy n="66" d="100"/>
        </p:scale>
        <p:origin x="2856" y="184"/>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4/3/19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website logs can be easily and significantly enhanced by enabling Application Insights in the project. To do this, you need to get the Application Insights Software Developer Kit SDK from NuGet, and configure it for use within the app. Application Insights is configured in the ApplicationInsights.config file in the solution, and this file should be added to the source control repository.</a:t>
            </a:r>
          </a:p>
          <a:p>
            <a:r>
              <a:rPr lang="en-US" sz="1200" b="0" i="0" kern="1200" dirty="0">
                <a:solidFill>
                  <a:schemeClr val="tx1"/>
                </a:solidFill>
                <a:effectLst/>
                <a:latin typeface="+mn-lt"/>
                <a:ea typeface="+mn-ea"/>
                <a:cs typeface="+mn-cs"/>
              </a:rPr>
              <a:t>After Application Insights has been configured within the application, you need to create an App Insights service instance in the Azure Portal to collect the log data. Do not forget to configure the application with the correct Instrumentation Key and log settings to connect to the App Insights service where it sends its collected data.</a:t>
            </a:r>
          </a:p>
          <a:p>
            <a:r>
              <a:rPr lang="en-US" sz="1200" b="0" i="0" kern="1200" dirty="0">
                <a:solidFill>
                  <a:schemeClr val="tx1"/>
                </a:solidFill>
                <a:effectLst/>
                <a:latin typeface="+mn-lt"/>
                <a:ea typeface="+mn-ea"/>
                <a:cs typeface="+mn-cs"/>
              </a:rPr>
              <a:t>By using App Insights now, you need to adapt the App Service deployment slots by creating slot-bound settings for the App Insights Instrumentation Key. That way, staging and production can report independent log analytics even after a swap.</a:t>
            </a:r>
          </a:p>
          <a:p>
            <a:r>
              <a:rPr lang="en-US" sz="1200" b="0" i="0" kern="1200" dirty="0">
                <a:solidFill>
                  <a:schemeClr val="tx1"/>
                </a:solidFill>
                <a:effectLst/>
                <a:latin typeface="+mn-lt"/>
                <a:ea typeface="+mn-ea"/>
                <a:cs typeface="+mn-cs"/>
              </a:rPr>
              <a:t>From the Application Insights Portal, we can see detailed metrics from our solution and get a visual layout of the dependency relationships between our application components using App map. Each component displays specific KPIs such as load, performance, failures, and alerts. By clicking on the App Analytics on one of the application components, we can open the Application Insights Analytics feature. This will provide a query language for analyzing all of the data collected by Application Insights.</a:t>
            </a:r>
          </a:p>
          <a:p>
            <a:r>
              <a:rPr lang="en-US" sz="1200" b="0" i="0" kern="1200" dirty="0">
                <a:solidFill>
                  <a:schemeClr val="tx1"/>
                </a:solidFill>
                <a:effectLst/>
                <a:latin typeface="+mn-lt"/>
                <a:ea typeface="+mn-ea"/>
                <a:cs typeface="+mn-cs"/>
              </a:rPr>
              <a:t>To get custom information about our users, the Users panel in Application Insights, will allow us to understand important details in a variety of ways. We can use this panel to understand such information as where our users are connecting from, the browser type they are using, and what areas of the application they’re accessing.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31948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4/3/19 12:05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tif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tiff"/><Relationship Id="rId2"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image" Target="../media/image16.tiff"/><Relationship Id="rId5"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2.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grpSp>
        <p:nvGrpSpPr>
          <p:cNvPr id="72" name="Group 71">
            <a:extLst>
              <a:ext uri="{FF2B5EF4-FFF2-40B4-BE49-F238E27FC236}">
                <a16:creationId xmlns:a16="http://schemas.microsoft.com/office/drawing/2014/main" id="{5C2FA496-1A5B-6B45-9D4B-3662D39B3F85}"/>
              </a:ext>
            </a:extLst>
          </p:cNvPr>
          <p:cNvGrpSpPr/>
          <p:nvPr/>
        </p:nvGrpSpPr>
        <p:grpSpPr>
          <a:xfrm>
            <a:off x="622299" y="1815207"/>
            <a:ext cx="10932448" cy="4284400"/>
            <a:chOff x="622299" y="2115254"/>
            <a:chExt cx="10932448" cy="4284400"/>
          </a:xfrm>
        </p:grpSpPr>
        <p:grpSp>
          <p:nvGrpSpPr>
            <p:cNvPr id="73"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B0013183-FAE3-6F41-99F3-8E236FEFF6E6}"/>
                </a:ext>
              </a:extLst>
            </p:cNvPr>
            <p:cNvGrpSpPr/>
            <p:nvPr/>
          </p:nvGrpSpPr>
          <p:grpSpPr>
            <a:xfrm>
              <a:off x="622299" y="2115254"/>
              <a:ext cx="10932448" cy="4284400"/>
              <a:chOff x="831849" y="2115254"/>
              <a:chExt cx="10932448" cy="4284400"/>
            </a:xfrm>
          </p:grpSpPr>
          <p:sp>
            <p:nvSpPr>
              <p:cNvPr id="75" name="Rectangle 74" descr="Tailspin Toys current process. Code is hosted in Azure DevOps, but manual processes are used to deploy the code to Azure.">
                <a:extLst>
                  <a:ext uri="{FF2B5EF4-FFF2-40B4-BE49-F238E27FC236}">
                    <a16:creationId xmlns:a16="http://schemas.microsoft.com/office/drawing/2014/main" id="{1FD0B547-9CF5-B745-A273-5CF66CCD3AE7}"/>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76" name="Picture 75">
                <a:extLst>
                  <a:ext uri="{FF2B5EF4-FFF2-40B4-BE49-F238E27FC236}">
                    <a16:creationId xmlns:a16="http://schemas.microsoft.com/office/drawing/2014/main" id="{ED08AF1C-A8A0-2548-966A-E9D2AB98D0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pic>
            <p:nvPicPr>
              <p:cNvPr id="77" name="Content Placeholder 12">
                <a:extLst>
                  <a:ext uri="{FF2B5EF4-FFF2-40B4-BE49-F238E27FC236}">
                    <a16:creationId xmlns:a16="http://schemas.microsoft.com/office/drawing/2014/main" id="{EBB418BB-7E69-1A48-ACAE-9C32C710EC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14" y="4601497"/>
                <a:ext cx="702724" cy="702724"/>
              </a:xfrm>
              <a:prstGeom prst="rect">
                <a:avLst/>
              </a:prstGeom>
            </p:spPr>
          </p:pic>
          <p:sp>
            <p:nvSpPr>
              <p:cNvPr id="78" name="TextBox 77">
                <a:extLst>
                  <a:ext uri="{FF2B5EF4-FFF2-40B4-BE49-F238E27FC236}">
                    <a16:creationId xmlns:a16="http://schemas.microsoft.com/office/drawing/2014/main" id="{B93AD374-6F7F-6947-86E1-8104F523FA0F}"/>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79" name="TextBox 78">
                <a:extLst>
                  <a:ext uri="{FF2B5EF4-FFF2-40B4-BE49-F238E27FC236}">
                    <a16:creationId xmlns:a16="http://schemas.microsoft.com/office/drawing/2014/main" id="{738F7439-6EE6-4746-BBB7-1751C8596AEB}"/>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80" name="Straight Connector 79">
                <a:extLst>
                  <a:ext uri="{FF2B5EF4-FFF2-40B4-BE49-F238E27FC236}">
                    <a16:creationId xmlns:a16="http://schemas.microsoft.com/office/drawing/2014/main" id="{5955CD1E-1763-5347-86A8-44FD07017A71}"/>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9618318-347A-8B46-B8DA-2CAE5DD45EF3}"/>
                  </a:ext>
                </a:extLst>
              </p:cNvPr>
              <p:cNvGrpSpPr/>
              <p:nvPr/>
            </p:nvGrpSpPr>
            <p:grpSpPr>
              <a:xfrm>
                <a:off x="4099570" y="3551214"/>
                <a:ext cx="2020528" cy="1888102"/>
                <a:chOff x="4719002" y="3304326"/>
                <a:chExt cx="2020528" cy="1888102"/>
              </a:xfrm>
            </p:grpSpPr>
            <p:pic>
              <p:nvPicPr>
                <p:cNvPr id="104" name="Picture 103">
                  <a:extLst>
                    <a:ext uri="{FF2B5EF4-FFF2-40B4-BE49-F238E27FC236}">
                      <a16:creationId xmlns:a16="http://schemas.microsoft.com/office/drawing/2014/main" id="{409FD3A8-2FD8-3042-90CF-CC0FDF868A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105" name="TextBox 104">
                  <a:extLst>
                    <a:ext uri="{FF2B5EF4-FFF2-40B4-BE49-F238E27FC236}">
                      <a16:creationId xmlns:a16="http://schemas.microsoft.com/office/drawing/2014/main" id="{E636C698-F980-9449-A331-3EFB0785C10D}"/>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82" name="Group 81">
                <a:extLst>
                  <a:ext uri="{FF2B5EF4-FFF2-40B4-BE49-F238E27FC236}">
                    <a16:creationId xmlns:a16="http://schemas.microsoft.com/office/drawing/2014/main" id="{610329CE-A3CC-E144-A35A-3F1E1D578EDE}"/>
                  </a:ext>
                </a:extLst>
              </p:cNvPr>
              <p:cNvGrpSpPr/>
              <p:nvPr/>
            </p:nvGrpSpPr>
            <p:grpSpPr>
              <a:xfrm>
                <a:off x="7163811" y="3408936"/>
                <a:ext cx="1781978" cy="1347493"/>
                <a:chOff x="7607550" y="3432153"/>
                <a:chExt cx="1781978" cy="1347493"/>
              </a:xfrm>
            </p:grpSpPr>
            <p:pic>
              <p:nvPicPr>
                <p:cNvPr id="102" name="Picture 101">
                  <a:extLst>
                    <a:ext uri="{FF2B5EF4-FFF2-40B4-BE49-F238E27FC236}">
                      <a16:creationId xmlns:a16="http://schemas.microsoft.com/office/drawing/2014/main" id="{5147620B-C029-BE44-9909-1C5A3AAB4A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103" name="TextBox 102">
                  <a:extLst>
                    <a:ext uri="{FF2B5EF4-FFF2-40B4-BE49-F238E27FC236}">
                      <a16:creationId xmlns:a16="http://schemas.microsoft.com/office/drawing/2014/main" id="{BFDE8194-47E2-5245-8183-6D6006F43C28}"/>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83" name="Straight Connector 82">
                <a:extLst>
                  <a:ext uri="{FF2B5EF4-FFF2-40B4-BE49-F238E27FC236}">
                    <a16:creationId xmlns:a16="http://schemas.microsoft.com/office/drawing/2014/main" id="{FC3A35CA-B795-4548-94DF-F0B986C04E95}"/>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CC1E9F-2896-544F-AD3D-D30D5C5E2F37}"/>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85" name="Group 84">
                <a:extLst>
                  <a:ext uri="{FF2B5EF4-FFF2-40B4-BE49-F238E27FC236}">
                    <a16:creationId xmlns:a16="http://schemas.microsoft.com/office/drawing/2014/main" id="{E1B7AB5F-1958-6E4D-BD1C-0D636D5D1CC5}"/>
                  </a:ext>
                </a:extLst>
              </p:cNvPr>
              <p:cNvGrpSpPr/>
              <p:nvPr/>
            </p:nvGrpSpPr>
            <p:grpSpPr>
              <a:xfrm>
                <a:off x="883734" y="3296240"/>
                <a:ext cx="2256543" cy="1912012"/>
                <a:chOff x="883734" y="3752050"/>
                <a:chExt cx="2256543" cy="1912012"/>
              </a:xfrm>
            </p:grpSpPr>
            <p:grpSp>
              <p:nvGrpSpPr>
                <p:cNvPr id="92" name="Group 91">
                  <a:extLst>
                    <a:ext uri="{FF2B5EF4-FFF2-40B4-BE49-F238E27FC236}">
                      <a16:creationId xmlns:a16="http://schemas.microsoft.com/office/drawing/2014/main" id="{282B8373-44BE-5449-BEA9-978F20FB84CE}"/>
                    </a:ext>
                  </a:extLst>
                </p:cNvPr>
                <p:cNvGrpSpPr/>
                <p:nvPr/>
              </p:nvGrpSpPr>
              <p:grpSpPr>
                <a:xfrm>
                  <a:off x="883734" y="3752050"/>
                  <a:ext cx="2256543" cy="1912012"/>
                  <a:chOff x="883734" y="3752050"/>
                  <a:chExt cx="2256543" cy="1912012"/>
                </a:xfrm>
              </p:grpSpPr>
              <p:grpSp>
                <p:nvGrpSpPr>
                  <p:cNvPr id="96" name="Group 95">
                    <a:extLst>
                      <a:ext uri="{FF2B5EF4-FFF2-40B4-BE49-F238E27FC236}">
                        <a16:creationId xmlns:a16="http://schemas.microsoft.com/office/drawing/2014/main" id="{BA6FE0DD-5185-C24D-9F62-A8084161EC01}"/>
                      </a:ext>
                    </a:extLst>
                  </p:cNvPr>
                  <p:cNvGrpSpPr/>
                  <p:nvPr/>
                </p:nvGrpSpPr>
                <p:grpSpPr>
                  <a:xfrm>
                    <a:off x="883734" y="3752050"/>
                    <a:ext cx="2256543" cy="1912012"/>
                    <a:chOff x="883734" y="3752050"/>
                    <a:chExt cx="2256543" cy="1912012"/>
                  </a:xfrm>
                </p:grpSpPr>
                <p:grpSp>
                  <p:nvGrpSpPr>
                    <p:cNvPr id="98" name="Group 97">
                      <a:extLst>
                        <a:ext uri="{FF2B5EF4-FFF2-40B4-BE49-F238E27FC236}">
                          <a16:creationId xmlns:a16="http://schemas.microsoft.com/office/drawing/2014/main" id="{074ACDC1-395A-154E-9DED-165808D5CF78}"/>
                        </a:ext>
                      </a:extLst>
                    </p:cNvPr>
                    <p:cNvGrpSpPr/>
                    <p:nvPr/>
                  </p:nvGrpSpPr>
                  <p:grpSpPr>
                    <a:xfrm>
                      <a:off x="883734" y="3752050"/>
                      <a:ext cx="1781978" cy="1344968"/>
                      <a:chOff x="2653540" y="2380373"/>
                      <a:chExt cx="1781978" cy="1344968"/>
                    </a:xfrm>
                  </p:grpSpPr>
                  <p:pic>
                    <p:nvPicPr>
                      <p:cNvPr id="100" name="Picture 99">
                        <a:extLst>
                          <a:ext uri="{FF2B5EF4-FFF2-40B4-BE49-F238E27FC236}">
                            <a16:creationId xmlns:a16="http://schemas.microsoft.com/office/drawing/2014/main" id="{F0F12380-A185-214A-8ECC-E6AC107635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01" name="TextBox 100">
                        <a:extLst>
                          <a:ext uri="{FF2B5EF4-FFF2-40B4-BE49-F238E27FC236}">
                            <a16:creationId xmlns:a16="http://schemas.microsoft.com/office/drawing/2014/main" id="{ED573C42-9D62-F34F-96E7-E0BD770DF494}"/>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99" name="TextBox 98">
                      <a:extLst>
                        <a:ext uri="{FF2B5EF4-FFF2-40B4-BE49-F238E27FC236}">
                          <a16:creationId xmlns:a16="http://schemas.microsoft.com/office/drawing/2014/main" id="{5840BDCD-1A56-2342-8699-CC4DCC47956B}"/>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97" name="TextBox 96">
                    <a:extLst>
                      <a:ext uri="{FF2B5EF4-FFF2-40B4-BE49-F238E27FC236}">
                        <a16:creationId xmlns:a16="http://schemas.microsoft.com/office/drawing/2014/main" id="{CCFC0B25-26A2-564A-A747-CFBC0B18D305}"/>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93" name="Straight Connector 92">
                  <a:extLst>
                    <a:ext uri="{FF2B5EF4-FFF2-40B4-BE49-F238E27FC236}">
                      <a16:creationId xmlns:a16="http://schemas.microsoft.com/office/drawing/2014/main" id="{4B8E0874-AFD0-BB43-B89B-FFC0DCFAC396}"/>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9C99397-7702-A84D-8EE1-5939AE6D5C32}"/>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E1D5DC8-65C9-2B4F-B35A-173FBE0858DF}"/>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6" name="Straight Arrow Connector 85">
                <a:extLst>
                  <a:ext uri="{FF2B5EF4-FFF2-40B4-BE49-F238E27FC236}">
                    <a16:creationId xmlns:a16="http://schemas.microsoft.com/office/drawing/2014/main" id="{F500820F-67CE-8D42-9F08-5248B0E4886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4FFA5CE-2235-A24D-8B71-1E3C92970F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6E7760B-009E-A046-B5CC-BBE655668482}"/>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F6718DF-50F4-834F-98AD-15316D130091}"/>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37AFE7E-D1FA-524A-8BED-C541711CB7BA}"/>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282495A-3328-8B40-BBA7-4A6C66D8C608}"/>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74" name="Picture 73">
              <a:extLst>
                <a:ext uri="{FF2B5EF4-FFF2-40B4-BE49-F238E27FC236}">
                  <a16:creationId xmlns:a16="http://schemas.microsoft.com/office/drawing/2014/main" id="{73314A86-D8AA-4C4C-8E88-3E9346D71BFA}"/>
                </a:ext>
              </a:extLst>
            </p:cNvPr>
            <p:cNvPicPr>
              <a:picLocks noChangeAspect="1"/>
            </p:cNvPicPr>
            <p:nvPr/>
          </p:nvPicPr>
          <p:blipFill>
            <a:blip r:embed="rId8"/>
            <a:stretch>
              <a:fillRect/>
            </a:stretch>
          </p:blipFill>
          <p:spPr>
            <a:xfrm>
              <a:off x="1247806" y="3702759"/>
              <a:ext cx="615218" cy="615218"/>
            </a:xfrm>
            <a:prstGeom prst="rect">
              <a:avLst/>
            </a:prstGeom>
          </p:spPr>
        </p:pic>
      </p:grpSp>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F495D-4076-D847-BE52-831CAF03DC08}"/>
              </a:ext>
            </a:extLst>
          </p:cNvPr>
          <p:cNvSpPr/>
          <p:nvPr/>
        </p:nvSpPr>
        <p:spPr bwMode="auto">
          <a:xfrm>
            <a:off x="412120" y="1500189"/>
            <a:ext cx="11346498" cy="36718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grpSp>
        <p:nvGrpSpPr>
          <p:cNvPr id="27" name="Group 26" descr="Common scenarios include the use of: Azure DevOps, Azure Repos, Azure DevOps with GitHub, Application Insights, Azure Web Apps, Azure SQL Database.">
            <a:extLst>
              <a:ext uri="{FF2B5EF4-FFF2-40B4-BE49-F238E27FC236}">
                <a16:creationId xmlns:a16="http://schemas.microsoft.com/office/drawing/2014/main" id="{2A1C7CCD-5964-1047-B006-860517D05ADB}"/>
              </a:ext>
            </a:extLst>
          </p:cNvPr>
          <p:cNvGrpSpPr/>
          <p:nvPr/>
        </p:nvGrpSpPr>
        <p:grpSpPr>
          <a:xfrm>
            <a:off x="569142" y="1790420"/>
            <a:ext cx="11996998" cy="3110851"/>
            <a:chOff x="426262" y="1747556"/>
            <a:chExt cx="11996998" cy="3110851"/>
          </a:xfrm>
        </p:grpSpPr>
        <p:pic>
          <p:nvPicPr>
            <p:cNvPr id="28" name="Picture 27">
              <a:extLst>
                <a:ext uri="{FF2B5EF4-FFF2-40B4-BE49-F238E27FC236}">
                  <a16:creationId xmlns:a16="http://schemas.microsoft.com/office/drawing/2014/main" id="{F22007F4-D9D2-9048-AB1B-8B670DFFE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29" name="TextBox 28">
              <a:extLst>
                <a:ext uri="{FF2B5EF4-FFF2-40B4-BE49-F238E27FC236}">
                  <a16:creationId xmlns:a16="http://schemas.microsoft.com/office/drawing/2014/main" id="{66DBE1EC-DCEE-0640-B494-B36A2F4494E4}"/>
                </a:ext>
              </a:extLst>
            </p:cNvPr>
            <p:cNvSpPr txBox="1"/>
            <p:nvPr/>
          </p:nvSpPr>
          <p:spPr>
            <a:xfrm>
              <a:off x="1069991" y="1820401"/>
              <a:ext cx="4363720" cy="400110"/>
            </a:xfrm>
            <a:prstGeom prst="rect">
              <a:avLst/>
            </a:prstGeom>
            <a:noFill/>
          </p:spPr>
          <p:txBody>
            <a:bodyPr wrap="square" rtlCol="0">
              <a:spAutoFit/>
            </a:bodyPr>
            <a:lstStyle/>
            <a:p>
              <a:r>
                <a:rPr lang="en-US" sz="2000" dirty="0">
                  <a:solidFill>
                    <a:schemeClr val="bg1"/>
                  </a:solidFill>
                </a:rPr>
                <a:t>Azure DevOps</a:t>
              </a:r>
            </a:p>
          </p:txBody>
        </p:sp>
        <p:sp>
          <p:nvSpPr>
            <p:cNvPr id="30" name="TextBox 29">
              <a:extLst>
                <a:ext uri="{FF2B5EF4-FFF2-40B4-BE49-F238E27FC236}">
                  <a16:creationId xmlns:a16="http://schemas.microsoft.com/office/drawing/2014/main" id="{53B39047-C175-8042-A116-0BD20635F885}"/>
                </a:ext>
              </a:extLst>
            </p:cNvPr>
            <p:cNvSpPr txBox="1"/>
            <p:nvPr/>
          </p:nvSpPr>
          <p:spPr>
            <a:xfrm>
              <a:off x="1090311" y="2479299"/>
              <a:ext cx="5725280" cy="400110"/>
            </a:xfrm>
            <a:prstGeom prst="rect">
              <a:avLst/>
            </a:prstGeom>
            <a:noFill/>
          </p:spPr>
          <p:txBody>
            <a:bodyPr wrap="square" rtlCol="0">
              <a:spAutoFit/>
            </a:bodyPr>
            <a:lstStyle/>
            <a:p>
              <a:r>
                <a:rPr lang="en-US" sz="2000" dirty="0">
                  <a:solidFill>
                    <a:schemeClr val="bg1"/>
                  </a:solidFill>
                </a:rPr>
                <a:t>Azure Repos</a:t>
              </a:r>
            </a:p>
          </p:txBody>
        </p:sp>
        <p:sp>
          <p:nvSpPr>
            <p:cNvPr id="31" name="TextBox 30">
              <a:extLst>
                <a:ext uri="{FF2B5EF4-FFF2-40B4-BE49-F238E27FC236}">
                  <a16:creationId xmlns:a16="http://schemas.microsoft.com/office/drawing/2014/main" id="{4D3B16BC-57EC-9143-9359-CE2F07FEF9CF}"/>
                </a:ext>
              </a:extLst>
            </p:cNvPr>
            <p:cNvSpPr txBox="1"/>
            <p:nvPr/>
          </p:nvSpPr>
          <p:spPr>
            <a:xfrm>
              <a:off x="1090311" y="3150181"/>
              <a:ext cx="5725280" cy="400110"/>
            </a:xfrm>
            <a:prstGeom prst="rect">
              <a:avLst/>
            </a:prstGeom>
            <a:noFill/>
          </p:spPr>
          <p:txBody>
            <a:bodyPr wrap="square" rtlCol="0">
              <a:spAutoFit/>
            </a:bodyPr>
            <a:lstStyle/>
            <a:p>
              <a:r>
                <a:rPr lang="en-US" sz="2000" dirty="0">
                  <a:solidFill>
                    <a:schemeClr val="bg1"/>
                  </a:solidFill>
                </a:rPr>
                <a:t>Azure DevOps with GitHub</a:t>
              </a:r>
            </a:p>
          </p:txBody>
        </p:sp>
        <p:pic>
          <p:nvPicPr>
            <p:cNvPr id="32" name="Picture 31">
              <a:extLst>
                <a:ext uri="{FF2B5EF4-FFF2-40B4-BE49-F238E27FC236}">
                  <a16:creationId xmlns:a16="http://schemas.microsoft.com/office/drawing/2014/main" id="{4E123101-F078-FB40-88B7-9E3C07EDD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335" y="1815367"/>
              <a:ext cx="481585" cy="481585"/>
            </a:xfrm>
            <a:prstGeom prst="rect">
              <a:avLst/>
            </a:prstGeom>
          </p:spPr>
        </p:pic>
        <p:sp>
          <p:nvSpPr>
            <p:cNvPr id="33" name="TextBox 32">
              <a:extLst>
                <a:ext uri="{FF2B5EF4-FFF2-40B4-BE49-F238E27FC236}">
                  <a16:creationId xmlns:a16="http://schemas.microsoft.com/office/drawing/2014/main" id="{48BFE2AA-3147-CC4A-BD4B-B8ABFB60576D}"/>
                </a:ext>
              </a:extLst>
            </p:cNvPr>
            <p:cNvSpPr txBox="1"/>
            <p:nvPr/>
          </p:nvSpPr>
          <p:spPr>
            <a:xfrm>
              <a:off x="6680200" y="1814155"/>
              <a:ext cx="5725280" cy="400110"/>
            </a:xfrm>
            <a:prstGeom prst="rect">
              <a:avLst/>
            </a:prstGeom>
            <a:noFill/>
          </p:spPr>
          <p:txBody>
            <a:bodyPr wrap="square" rtlCol="0">
              <a:spAutoFit/>
            </a:bodyPr>
            <a:lstStyle/>
            <a:p>
              <a:r>
                <a:rPr lang="en-US" sz="2000" dirty="0">
                  <a:solidFill>
                    <a:schemeClr val="bg1"/>
                  </a:solidFill>
                </a:rPr>
                <a:t>Application Insights</a:t>
              </a:r>
            </a:p>
          </p:txBody>
        </p:sp>
        <p:pic>
          <p:nvPicPr>
            <p:cNvPr id="34" name="Picture 33">
              <a:extLst>
                <a:ext uri="{FF2B5EF4-FFF2-40B4-BE49-F238E27FC236}">
                  <a16:creationId xmlns:a16="http://schemas.microsoft.com/office/drawing/2014/main" id="{E58F324B-A0B5-7B49-BEA7-8F09A936C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931" y="2496905"/>
              <a:ext cx="414427" cy="414427"/>
            </a:xfrm>
            <a:prstGeom prst="rect">
              <a:avLst/>
            </a:prstGeom>
          </p:spPr>
        </p:pic>
        <p:pic>
          <p:nvPicPr>
            <p:cNvPr id="35" name="Picture 34">
              <a:extLst>
                <a:ext uri="{FF2B5EF4-FFF2-40B4-BE49-F238E27FC236}">
                  <a16:creationId xmlns:a16="http://schemas.microsoft.com/office/drawing/2014/main" id="{F68D8413-EC01-454C-ADE8-DA6DF6B4BA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1871" y="3183727"/>
              <a:ext cx="476505" cy="476505"/>
            </a:xfrm>
            <a:prstGeom prst="rect">
              <a:avLst/>
            </a:prstGeom>
          </p:spPr>
        </p:pic>
        <p:sp>
          <p:nvSpPr>
            <p:cNvPr id="36" name="TextBox 35">
              <a:extLst>
                <a:ext uri="{FF2B5EF4-FFF2-40B4-BE49-F238E27FC236}">
                  <a16:creationId xmlns:a16="http://schemas.microsoft.com/office/drawing/2014/main" id="{C5557128-9697-EE40-AF22-6BB15BDB30B5}"/>
                </a:ext>
              </a:extLst>
            </p:cNvPr>
            <p:cNvSpPr txBox="1"/>
            <p:nvPr/>
          </p:nvSpPr>
          <p:spPr>
            <a:xfrm>
              <a:off x="6697980" y="2485037"/>
              <a:ext cx="5725280" cy="400110"/>
            </a:xfrm>
            <a:prstGeom prst="rect">
              <a:avLst/>
            </a:prstGeom>
            <a:noFill/>
          </p:spPr>
          <p:txBody>
            <a:bodyPr wrap="square" rtlCol="0">
              <a:spAutoFit/>
            </a:bodyPr>
            <a:lstStyle/>
            <a:p>
              <a:r>
                <a:rPr lang="en-US" sz="2000" dirty="0">
                  <a:solidFill>
                    <a:schemeClr val="bg1"/>
                  </a:solidFill>
                </a:rPr>
                <a:t>Azure Web Apps</a:t>
              </a:r>
            </a:p>
          </p:txBody>
        </p:sp>
        <p:sp>
          <p:nvSpPr>
            <p:cNvPr id="37" name="TextBox 36">
              <a:extLst>
                <a:ext uri="{FF2B5EF4-FFF2-40B4-BE49-F238E27FC236}">
                  <a16:creationId xmlns:a16="http://schemas.microsoft.com/office/drawing/2014/main" id="{0099853C-C5D7-4841-9EA1-9E44C4D308C9}"/>
                </a:ext>
              </a:extLst>
            </p:cNvPr>
            <p:cNvSpPr txBox="1"/>
            <p:nvPr/>
          </p:nvSpPr>
          <p:spPr>
            <a:xfrm>
              <a:off x="6659880" y="3171859"/>
              <a:ext cx="5725280" cy="400110"/>
            </a:xfrm>
            <a:prstGeom prst="rect">
              <a:avLst/>
            </a:prstGeom>
            <a:noFill/>
          </p:spPr>
          <p:txBody>
            <a:bodyPr wrap="square" rtlCol="0">
              <a:spAutoFit/>
            </a:bodyPr>
            <a:lstStyle/>
            <a:p>
              <a:r>
                <a:rPr lang="en-US" sz="2000" dirty="0">
                  <a:solidFill>
                    <a:schemeClr val="bg1"/>
                  </a:solidFill>
                </a:rPr>
                <a:t>Azure SQL Database</a:t>
              </a:r>
            </a:p>
          </p:txBody>
        </p:sp>
        <p:cxnSp>
          <p:nvCxnSpPr>
            <p:cNvPr id="38" name="Straight Arrow Connector 37">
              <a:extLst>
                <a:ext uri="{FF2B5EF4-FFF2-40B4-BE49-F238E27FC236}">
                  <a16:creationId xmlns:a16="http://schemas.microsoft.com/office/drawing/2014/main" id="{57CF36C1-EE55-C247-862A-0BFA1B0053FA}"/>
                </a:ext>
              </a:extLst>
            </p:cNvPr>
            <p:cNvCxnSpPr>
              <a:cxnSpLocks/>
              <a:stCxn id="42" idx="3"/>
              <a:endCxn id="43"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843752D-26EA-B14F-9AEB-1EB1803F77C1}"/>
                </a:ext>
              </a:extLst>
            </p:cNvPr>
            <p:cNvCxnSpPr>
              <a:cxnSpLocks/>
              <a:stCxn id="43" idx="3"/>
              <a:endCxn id="44"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42A12A54-8ECD-D240-BA4B-7F7457D6220A}"/>
                </a:ext>
              </a:extLst>
            </p:cNvPr>
            <p:cNvCxnSpPr>
              <a:cxnSpLocks/>
              <a:stCxn id="44" idx="3"/>
              <a:endCxn id="45"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91E484E9-96C1-8A44-8F11-1BBC54693432}"/>
                </a:ext>
              </a:extLst>
            </p:cNvPr>
            <p:cNvCxnSpPr>
              <a:cxnSpLocks/>
              <a:stCxn id="45" idx="3"/>
              <a:endCxn id="46"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F287FCDA-44F4-F84C-A95F-92465609DD8A}"/>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43" name="Rectangle 42">
              <a:extLst>
                <a:ext uri="{FF2B5EF4-FFF2-40B4-BE49-F238E27FC236}">
                  <a16:creationId xmlns:a16="http://schemas.microsoft.com/office/drawing/2014/main" id="{DD6B0566-FC8A-7144-8705-55EA7F0179EC}"/>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44" name="Rectangle 43">
              <a:extLst>
                <a:ext uri="{FF2B5EF4-FFF2-40B4-BE49-F238E27FC236}">
                  <a16:creationId xmlns:a16="http://schemas.microsoft.com/office/drawing/2014/main" id="{CCB77853-079F-0647-8CFD-720043CD1C25}"/>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45" name="Rectangle 44">
              <a:extLst>
                <a:ext uri="{FF2B5EF4-FFF2-40B4-BE49-F238E27FC236}">
                  <a16:creationId xmlns:a16="http://schemas.microsoft.com/office/drawing/2014/main" id="{FCE3FA5F-57C9-0E4F-99FF-BC58E443BC15}"/>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46" name="Rectangle 45">
              <a:extLst>
                <a:ext uri="{FF2B5EF4-FFF2-40B4-BE49-F238E27FC236}">
                  <a16:creationId xmlns:a16="http://schemas.microsoft.com/office/drawing/2014/main" id="{57487DC0-8DD9-E046-A190-055F40EEE8D9}"/>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47" name="Picture 46">
              <a:extLst>
                <a:ext uri="{FF2B5EF4-FFF2-40B4-BE49-F238E27FC236}">
                  <a16:creationId xmlns:a16="http://schemas.microsoft.com/office/drawing/2014/main" id="{4DAF3537-251F-0345-A0CF-D9373178DB5D}"/>
                </a:ext>
              </a:extLst>
            </p:cNvPr>
            <p:cNvPicPr>
              <a:picLocks noChangeAspect="1"/>
            </p:cNvPicPr>
            <p:nvPr/>
          </p:nvPicPr>
          <p:blipFill>
            <a:blip r:embed="rId6"/>
            <a:stretch>
              <a:fillRect/>
            </a:stretch>
          </p:blipFill>
          <p:spPr>
            <a:xfrm>
              <a:off x="427878" y="2403332"/>
              <a:ext cx="508000" cy="508000"/>
            </a:xfrm>
            <a:prstGeom prst="rect">
              <a:avLst/>
            </a:prstGeom>
          </p:spPr>
        </p:pic>
        <p:pic>
          <p:nvPicPr>
            <p:cNvPr id="48" name="Picture 47">
              <a:extLst>
                <a:ext uri="{FF2B5EF4-FFF2-40B4-BE49-F238E27FC236}">
                  <a16:creationId xmlns:a16="http://schemas.microsoft.com/office/drawing/2014/main" id="{48EA22AD-2A54-B848-812F-328F65C6F175}"/>
                </a:ext>
              </a:extLst>
            </p:cNvPr>
            <p:cNvPicPr>
              <a:picLocks noChangeAspect="1"/>
            </p:cNvPicPr>
            <p:nvPr/>
          </p:nvPicPr>
          <p:blipFill>
            <a:blip r:embed="rId7"/>
            <a:stretch>
              <a:fillRect/>
            </a:stretch>
          </p:blipFill>
          <p:spPr>
            <a:xfrm>
              <a:off x="426262" y="1747556"/>
              <a:ext cx="508000" cy="508000"/>
            </a:xfrm>
            <a:prstGeom prst="rect">
              <a:avLst/>
            </a:prstGeom>
          </p:spPr>
        </p:pic>
      </p:grpSp>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4" name="Group 3">
            <a:extLst>
              <a:ext uri="{FF2B5EF4-FFF2-40B4-BE49-F238E27FC236}">
                <a16:creationId xmlns:a16="http://schemas.microsoft.com/office/drawing/2014/main" id="{238DAF7E-70EF-CB40-B552-5F405360D44D}"/>
              </a:ext>
            </a:extLst>
          </p:cNvPr>
          <p:cNvGrpSpPr/>
          <p:nvPr/>
        </p:nvGrpSpPr>
        <p:grpSpPr>
          <a:xfrm>
            <a:off x="440566" y="1958796"/>
            <a:ext cx="11128289" cy="3164850"/>
            <a:chOff x="340550" y="1958796"/>
            <a:chExt cx="11128289" cy="3164850"/>
          </a:xfrm>
        </p:grpSpPr>
        <p:grpSp>
          <p:nvGrpSpPr>
            <p:cNvPr id="6"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C6ADA85E-0B81-A94B-805E-5F868DC3A72C}"/>
                </a:ext>
              </a:extLst>
            </p:cNvPr>
            <p:cNvGrpSpPr/>
            <p:nvPr/>
          </p:nvGrpSpPr>
          <p:grpSpPr>
            <a:xfrm>
              <a:off x="340550" y="1958796"/>
              <a:ext cx="11128289" cy="3164850"/>
              <a:chOff x="340550" y="1958796"/>
              <a:chExt cx="11128289" cy="3164850"/>
            </a:xfrm>
          </p:grpSpPr>
          <p:sp>
            <p:nvSpPr>
              <p:cNvPr id="8" name="Rectangle 7" descr="Preferred solution includes editing the code and pushing it to a branch in Azure DevOps. Then, we could create a pull request and merge the code into master to kickoff the build and release pipelines.">
                <a:extLst>
                  <a:ext uri="{FF2B5EF4-FFF2-40B4-BE49-F238E27FC236}">
                    <a16:creationId xmlns:a16="http://schemas.microsoft.com/office/drawing/2014/main" id="{D7E7982A-8965-C64D-9A2E-E86AC50EA2F0}"/>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ADD73611-0DA9-0C41-886B-3710726C1E94}"/>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18746EAA-D046-7341-8BED-1BC369591172}"/>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 DevOps</a:t>
                </a:r>
              </a:p>
            </p:txBody>
          </p:sp>
          <p:sp>
            <p:nvSpPr>
              <p:cNvPr id="11" name="TextBox 10">
                <a:extLst>
                  <a:ext uri="{FF2B5EF4-FFF2-40B4-BE49-F238E27FC236}">
                    <a16:creationId xmlns:a16="http://schemas.microsoft.com/office/drawing/2014/main" id="{DB308826-5BE2-3242-8A8C-257A3BC048E3}"/>
                  </a:ext>
                </a:extLst>
              </p:cNvPr>
              <p:cNvSpPr txBox="1"/>
              <p:nvPr/>
            </p:nvSpPr>
            <p:spPr>
              <a:xfrm>
                <a:off x="1176624" y="3547434"/>
                <a:ext cx="1317555" cy="960263"/>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Commit and push local branch to Azure DevOps</a:t>
                </a:r>
              </a:p>
            </p:txBody>
          </p:sp>
          <p:pic>
            <p:nvPicPr>
              <p:cNvPr id="12" name="Picture 11">
                <a:extLst>
                  <a:ext uri="{FF2B5EF4-FFF2-40B4-BE49-F238E27FC236}">
                    <a16:creationId xmlns:a16="http://schemas.microsoft.com/office/drawing/2014/main" id="{72685527-6428-5144-B53B-61596BAA5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3" name="Picture 12">
                <a:extLst>
                  <a:ext uri="{FF2B5EF4-FFF2-40B4-BE49-F238E27FC236}">
                    <a16:creationId xmlns:a16="http://schemas.microsoft.com/office/drawing/2014/main" id="{8C1E1896-9A16-6F48-B7D2-C019C31543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4" name="TextBox 13">
                <a:extLst>
                  <a:ext uri="{FF2B5EF4-FFF2-40B4-BE49-F238E27FC236}">
                    <a16:creationId xmlns:a16="http://schemas.microsoft.com/office/drawing/2014/main" id="{4F0E7CE0-C093-0A46-8827-57570A4B8317}"/>
                  </a:ext>
                </a:extLst>
              </p:cNvPr>
              <p:cNvSpPr txBox="1"/>
              <p:nvPr/>
            </p:nvSpPr>
            <p:spPr>
              <a:xfrm>
                <a:off x="340550" y="3593674"/>
                <a:ext cx="85133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Edit code</a:t>
                </a:r>
              </a:p>
            </p:txBody>
          </p:sp>
          <p:sp>
            <p:nvSpPr>
              <p:cNvPr id="15" name="Rectangle 14">
                <a:extLst>
                  <a:ext uri="{FF2B5EF4-FFF2-40B4-BE49-F238E27FC236}">
                    <a16:creationId xmlns:a16="http://schemas.microsoft.com/office/drawing/2014/main" id="{2AB80459-7BAF-6F48-9E77-9E87C7195F22}"/>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Build (+tests)</a:t>
                </a:r>
              </a:p>
            </p:txBody>
          </p:sp>
          <p:sp>
            <p:nvSpPr>
              <p:cNvPr id="16" name="Rectangle 15">
                <a:extLst>
                  <a:ext uri="{FF2B5EF4-FFF2-40B4-BE49-F238E27FC236}">
                    <a16:creationId xmlns:a16="http://schemas.microsoft.com/office/drawing/2014/main" id="{BF0C8708-3017-D54E-BAB1-B7E47C976315}"/>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Release Management</a:t>
                </a:r>
              </a:p>
            </p:txBody>
          </p:sp>
          <p:sp>
            <p:nvSpPr>
              <p:cNvPr id="17" name="TextBox 16">
                <a:extLst>
                  <a:ext uri="{FF2B5EF4-FFF2-40B4-BE49-F238E27FC236}">
                    <a16:creationId xmlns:a16="http://schemas.microsoft.com/office/drawing/2014/main" id="{E351D218-BE04-F146-9B89-0A15A4CF6626}"/>
                  </a:ext>
                </a:extLst>
              </p:cNvPr>
              <p:cNvSpPr txBox="1"/>
              <p:nvPr/>
            </p:nvSpPr>
            <p:spPr>
              <a:xfrm>
                <a:off x="5008146" y="3827099"/>
                <a:ext cx="112871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Integration</a:t>
                </a:r>
              </a:p>
            </p:txBody>
          </p:sp>
          <p:sp>
            <p:nvSpPr>
              <p:cNvPr id="18" name="TextBox 17">
                <a:extLst>
                  <a:ext uri="{FF2B5EF4-FFF2-40B4-BE49-F238E27FC236}">
                    <a16:creationId xmlns:a16="http://schemas.microsoft.com/office/drawing/2014/main" id="{AD2B13E0-0B5A-8C43-98EA-1E1663350B3F}"/>
                  </a:ext>
                </a:extLst>
              </p:cNvPr>
              <p:cNvSpPr txBox="1"/>
              <p:nvPr/>
            </p:nvSpPr>
            <p:spPr>
              <a:xfrm>
                <a:off x="6496972" y="3827099"/>
                <a:ext cx="1185717"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Deployment</a:t>
                </a:r>
              </a:p>
            </p:txBody>
          </p:sp>
          <p:cxnSp>
            <p:nvCxnSpPr>
              <p:cNvPr id="19" name="Straight Arrow Connector 18">
                <a:extLst>
                  <a:ext uri="{FF2B5EF4-FFF2-40B4-BE49-F238E27FC236}">
                    <a16:creationId xmlns:a16="http://schemas.microsoft.com/office/drawing/2014/main" id="{2E614E4B-3125-3C41-8FAA-A20EDF22C35B}"/>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C3042D-87A2-A249-9588-B784212B0C76}"/>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0DC47D44-6DE1-A343-965A-D5A1956E779E}"/>
                  </a:ext>
                </a:extLst>
              </p:cNvPr>
              <p:cNvGrpSpPr/>
              <p:nvPr/>
            </p:nvGrpSpPr>
            <p:grpSpPr>
              <a:xfrm>
                <a:off x="8993508" y="1999561"/>
                <a:ext cx="1591109" cy="517065"/>
                <a:chOff x="9888112" y="2331311"/>
                <a:chExt cx="1591109" cy="517065"/>
              </a:xfrm>
            </p:grpSpPr>
            <p:sp>
              <p:nvSpPr>
                <p:cNvPr id="57" name="TextBox 56">
                  <a:extLst>
                    <a:ext uri="{FF2B5EF4-FFF2-40B4-BE49-F238E27FC236}">
                      <a16:creationId xmlns:a16="http://schemas.microsoft.com/office/drawing/2014/main" id="{4CC3613B-75A8-9445-AA85-D2118666A285}"/>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a:t>
                  </a:r>
                </a:p>
              </p:txBody>
            </p:sp>
            <p:pic>
              <p:nvPicPr>
                <p:cNvPr id="58" name="Picture 57">
                  <a:extLst>
                    <a:ext uri="{FF2B5EF4-FFF2-40B4-BE49-F238E27FC236}">
                      <a16:creationId xmlns:a16="http://schemas.microsoft.com/office/drawing/2014/main" id="{62805ABE-1F97-F445-812E-8A4766D0E8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22" name="Group 21">
                <a:extLst>
                  <a:ext uri="{FF2B5EF4-FFF2-40B4-BE49-F238E27FC236}">
                    <a16:creationId xmlns:a16="http://schemas.microsoft.com/office/drawing/2014/main" id="{F4B65E79-CB37-234C-8EA4-59626BCD7A6F}"/>
                  </a:ext>
                </a:extLst>
              </p:cNvPr>
              <p:cNvGrpSpPr/>
              <p:nvPr/>
            </p:nvGrpSpPr>
            <p:grpSpPr>
              <a:xfrm>
                <a:off x="8577324" y="2486976"/>
                <a:ext cx="1206390" cy="998405"/>
                <a:chOff x="8577324" y="2506028"/>
                <a:chExt cx="1206390" cy="998405"/>
              </a:xfrm>
            </p:grpSpPr>
            <p:sp>
              <p:nvSpPr>
                <p:cNvPr id="52" name="Rectangle 51">
                  <a:extLst>
                    <a:ext uri="{FF2B5EF4-FFF2-40B4-BE49-F238E27FC236}">
                      <a16:creationId xmlns:a16="http://schemas.microsoft.com/office/drawing/2014/main" id="{BD1348ED-1AB9-DF40-8C91-B5BE1477C2BE}"/>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development</a:t>
                  </a:r>
                </a:p>
              </p:txBody>
            </p:sp>
            <p:sp>
              <p:nvSpPr>
                <p:cNvPr id="53" name="TextBox 52">
                  <a:extLst>
                    <a:ext uri="{FF2B5EF4-FFF2-40B4-BE49-F238E27FC236}">
                      <a16:creationId xmlns:a16="http://schemas.microsoft.com/office/drawing/2014/main" id="{C4F85438-3E74-D940-BCC7-771ABA7454B2}"/>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4" name="Picture 53">
                  <a:extLst>
                    <a:ext uri="{FF2B5EF4-FFF2-40B4-BE49-F238E27FC236}">
                      <a16:creationId xmlns:a16="http://schemas.microsoft.com/office/drawing/2014/main" id="{DE95EF6B-EA2A-7E47-AEE5-9731AB386A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5" name="TextBox 54">
                  <a:extLst>
                    <a:ext uri="{FF2B5EF4-FFF2-40B4-BE49-F238E27FC236}">
                      <a16:creationId xmlns:a16="http://schemas.microsoft.com/office/drawing/2014/main" id="{6176AF24-E184-6A43-B65A-E5864B55F89D}"/>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6" name="Picture 55">
                  <a:extLst>
                    <a:ext uri="{FF2B5EF4-FFF2-40B4-BE49-F238E27FC236}">
                      <a16:creationId xmlns:a16="http://schemas.microsoft.com/office/drawing/2014/main" id="{2D877CD9-1550-424B-9CDC-02EF13EDA58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23" name="Group 22">
                <a:extLst>
                  <a:ext uri="{FF2B5EF4-FFF2-40B4-BE49-F238E27FC236}">
                    <a16:creationId xmlns:a16="http://schemas.microsoft.com/office/drawing/2014/main" id="{7220DEF1-E3DF-2D42-A572-7C57A7BB6B6C}"/>
                  </a:ext>
                </a:extLst>
              </p:cNvPr>
              <p:cNvGrpSpPr/>
              <p:nvPr/>
            </p:nvGrpSpPr>
            <p:grpSpPr>
              <a:xfrm>
                <a:off x="10016843" y="3013941"/>
                <a:ext cx="1206390" cy="998405"/>
                <a:chOff x="8577324" y="2506028"/>
                <a:chExt cx="1206390" cy="998405"/>
              </a:xfrm>
            </p:grpSpPr>
            <p:sp>
              <p:nvSpPr>
                <p:cNvPr id="47" name="Rectangle 46">
                  <a:extLst>
                    <a:ext uri="{FF2B5EF4-FFF2-40B4-BE49-F238E27FC236}">
                      <a16:creationId xmlns:a16="http://schemas.microsoft.com/office/drawing/2014/main" id="{A4ACB039-9AEE-E84C-A0E7-919A368BD01C}"/>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test</a:t>
                  </a:r>
                </a:p>
              </p:txBody>
            </p:sp>
            <p:sp>
              <p:nvSpPr>
                <p:cNvPr id="48" name="TextBox 47">
                  <a:extLst>
                    <a:ext uri="{FF2B5EF4-FFF2-40B4-BE49-F238E27FC236}">
                      <a16:creationId xmlns:a16="http://schemas.microsoft.com/office/drawing/2014/main" id="{19BD3E98-808C-6E41-BEFC-288469B8FAE6}"/>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9" name="Picture 48">
                  <a:extLst>
                    <a:ext uri="{FF2B5EF4-FFF2-40B4-BE49-F238E27FC236}">
                      <a16:creationId xmlns:a16="http://schemas.microsoft.com/office/drawing/2014/main" id="{6E630210-8D7D-544D-AC48-BED1EDF328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0" name="TextBox 49">
                  <a:extLst>
                    <a:ext uri="{FF2B5EF4-FFF2-40B4-BE49-F238E27FC236}">
                      <a16:creationId xmlns:a16="http://schemas.microsoft.com/office/drawing/2014/main" id="{082E7906-5CCD-5446-960A-3550742F5EA2}"/>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1" name="Picture 50">
                  <a:extLst>
                    <a:ext uri="{FF2B5EF4-FFF2-40B4-BE49-F238E27FC236}">
                      <a16:creationId xmlns:a16="http://schemas.microsoft.com/office/drawing/2014/main" id="{D349835B-DD15-C741-AAB9-6E8B04493DB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24" name="Group 23">
                <a:extLst>
                  <a:ext uri="{FF2B5EF4-FFF2-40B4-BE49-F238E27FC236}">
                    <a16:creationId xmlns:a16="http://schemas.microsoft.com/office/drawing/2014/main" id="{FC9D6DA9-8675-B744-A157-DEDA9D25E16D}"/>
                  </a:ext>
                </a:extLst>
              </p:cNvPr>
              <p:cNvGrpSpPr/>
              <p:nvPr/>
            </p:nvGrpSpPr>
            <p:grpSpPr>
              <a:xfrm>
                <a:off x="8580705" y="3561298"/>
                <a:ext cx="1206390" cy="998405"/>
                <a:chOff x="8577324" y="2506028"/>
                <a:chExt cx="1206390" cy="998405"/>
              </a:xfrm>
            </p:grpSpPr>
            <p:sp>
              <p:nvSpPr>
                <p:cNvPr id="42" name="Rectangle 41">
                  <a:extLst>
                    <a:ext uri="{FF2B5EF4-FFF2-40B4-BE49-F238E27FC236}">
                      <a16:creationId xmlns:a16="http://schemas.microsoft.com/office/drawing/2014/main" id="{408AED51-50B5-3A40-8FB9-A2BB7B5484ED}"/>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production</a:t>
                  </a:r>
                </a:p>
              </p:txBody>
            </p:sp>
            <p:sp>
              <p:nvSpPr>
                <p:cNvPr id="43" name="TextBox 42">
                  <a:extLst>
                    <a:ext uri="{FF2B5EF4-FFF2-40B4-BE49-F238E27FC236}">
                      <a16:creationId xmlns:a16="http://schemas.microsoft.com/office/drawing/2014/main" id="{D5A0E335-323C-884E-BC4A-414CCA10B09C}"/>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4" name="Picture 43">
                  <a:extLst>
                    <a:ext uri="{FF2B5EF4-FFF2-40B4-BE49-F238E27FC236}">
                      <a16:creationId xmlns:a16="http://schemas.microsoft.com/office/drawing/2014/main" id="{0724E354-3ECB-C84D-B0B4-40B5866DE9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45" name="TextBox 44">
                  <a:extLst>
                    <a:ext uri="{FF2B5EF4-FFF2-40B4-BE49-F238E27FC236}">
                      <a16:creationId xmlns:a16="http://schemas.microsoft.com/office/drawing/2014/main" id="{301DE1DF-7060-8D41-94BE-6EDFC4D0F75F}"/>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46" name="Picture 45">
                  <a:extLst>
                    <a:ext uri="{FF2B5EF4-FFF2-40B4-BE49-F238E27FC236}">
                      <a16:creationId xmlns:a16="http://schemas.microsoft.com/office/drawing/2014/main" id="{8C2EED98-EE07-B74B-9C3E-C4C13C7F847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25" name="Group 24">
                <a:extLst>
                  <a:ext uri="{FF2B5EF4-FFF2-40B4-BE49-F238E27FC236}">
                    <a16:creationId xmlns:a16="http://schemas.microsoft.com/office/drawing/2014/main" id="{53EB7A8D-27A7-B34A-A70F-A846CA41E60B}"/>
                  </a:ext>
                </a:extLst>
              </p:cNvPr>
              <p:cNvGrpSpPr/>
              <p:nvPr/>
            </p:nvGrpSpPr>
            <p:grpSpPr>
              <a:xfrm>
                <a:off x="8821295" y="4589707"/>
                <a:ext cx="1924498" cy="461665"/>
                <a:chOff x="9298735" y="4498682"/>
                <a:chExt cx="1924498" cy="461665"/>
              </a:xfrm>
            </p:grpSpPr>
            <p:sp>
              <p:nvSpPr>
                <p:cNvPr id="40" name="TextBox 39">
                  <a:extLst>
                    <a:ext uri="{FF2B5EF4-FFF2-40B4-BE49-F238E27FC236}">
                      <a16:creationId xmlns:a16="http://schemas.microsoft.com/office/drawing/2014/main" id="{3AB8B778-CCF9-6A47-82D0-ACE6AF05EC18}"/>
                    </a:ext>
                  </a:extLst>
                </p:cNvPr>
                <p:cNvSpPr txBox="1"/>
                <p:nvPr/>
              </p:nvSpPr>
              <p:spPr>
                <a:xfrm>
                  <a:off x="9298735" y="4498682"/>
                  <a:ext cx="1924498"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b="1" dirty="0">
                      <a:solidFill>
                        <a:schemeClr val="bg1"/>
                      </a:solidFill>
                    </a:rPr>
                    <a:t>Application Insights</a:t>
                  </a:r>
                </a:p>
              </p:txBody>
            </p:sp>
            <p:pic>
              <p:nvPicPr>
                <p:cNvPr id="41" name="Picture 40">
                  <a:extLst>
                    <a:ext uri="{FF2B5EF4-FFF2-40B4-BE49-F238E27FC236}">
                      <a16:creationId xmlns:a16="http://schemas.microsoft.com/office/drawing/2014/main" id="{5DDD3BBC-6E38-F54F-9388-3152177D2FB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53368" y="4603762"/>
                  <a:ext cx="251503" cy="251503"/>
                </a:xfrm>
                <a:prstGeom prst="rect">
                  <a:avLst/>
                </a:prstGeom>
              </p:spPr>
            </p:pic>
          </p:grpSp>
          <p:cxnSp>
            <p:nvCxnSpPr>
              <p:cNvPr id="26" name="Straight Arrow Connector 25">
                <a:extLst>
                  <a:ext uri="{FF2B5EF4-FFF2-40B4-BE49-F238E27FC236}">
                    <a16:creationId xmlns:a16="http://schemas.microsoft.com/office/drawing/2014/main" id="{6EAB19A1-5896-5046-985A-E2E99F29AD25}"/>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4A2187D-5FEF-EB41-A900-9BED1051D921}"/>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CBDB3CA1-1C5D-654E-8236-8D55730F9D09}"/>
                  </a:ext>
                </a:extLst>
              </p:cNvPr>
              <p:cNvGrpSpPr/>
              <p:nvPr/>
            </p:nvGrpSpPr>
            <p:grpSpPr>
              <a:xfrm>
                <a:off x="8587544" y="4525877"/>
                <a:ext cx="2635689" cy="121755"/>
                <a:chOff x="8587544" y="4373477"/>
                <a:chExt cx="2635689" cy="121755"/>
              </a:xfrm>
            </p:grpSpPr>
            <p:cxnSp>
              <p:nvCxnSpPr>
                <p:cNvPr id="37" name="Straight Connector 36">
                  <a:extLst>
                    <a:ext uri="{FF2B5EF4-FFF2-40B4-BE49-F238E27FC236}">
                      <a16:creationId xmlns:a16="http://schemas.microsoft.com/office/drawing/2014/main" id="{2EE45808-5423-284E-A69F-CC788E5FE318}"/>
                    </a:ext>
                  </a:extLst>
                </p:cNvPr>
                <p:cNvCxnSpPr>
                  <a:cxnSpLocks/>
                </p:cNvCxnSpPr>
                <p:nvPr/>
              </p:nvCxnSpPr>
              <p:spPr>
                <a:xfrm>
                  <a:off x="8587544" y="4495232"/>
                  <a:ext cx="263568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9827F1A-CE9A-D04C-96F4-DBE97FD2DEF6}"/>
                    </a:ext>
                  </a:extLst>
                </p:cNvPr>
                <p:cNvCxnSpPr>
                  <a:cxnSpLocks/>
                </p:cNvCxnSpPr>
                <p:nvPr/>
              </p:nvCxnSpPr>
              <p:spPr>
                <a:xfrm flipV="1">
                  <a:off x="8588814" y="437347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62DBFA4-3690-B54A-B03D-968157400D4C}"/>
                    </a:ext>
                  </a:extLst>
                </p:cNvPr>
                <p:cNvCxnSpPr>
                  <a:cxnSpLocks/>
                </p:cNvCxnSpPr>
                <p:nvPr/>
              </p:nvCxnSpPr>
              <p:spPr>
                <a:xfrm flipV="1">
                  <a:off x="11215417" y="437728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a:extLst>
                  <a:ext uri="{FF2B5EF4-FFF2-40B4-BE49-F238E27FC236}">
                    <a16:creationId xmlns:a16="http://schemas.microsoft.com/office/drawing/2014/main" id="{1530615A-BE92-EF43-B649-83F68426BF28}"/>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5AA3EBC-46E5-D344-9C85-0AF1393F5E0D}"/>
                  </a:ext>
                </a:extLst>
              </p:cNvPr>
              <p:cNvSpPr txBox="1"/>
              <p:nvPr/>
            </p:nvSpPr>
            <p:spPr>
              <a:xfrm>
                <a:off x="2479144" y="3539599"/>
                <a:ext cx="132059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Create a Pull Request for peer review</a:t>
                </a:r>
              </a:p>
            </p:txBody>
          </p:sp>
          <p:pic>
            <p:nvPicPr>
              <p:cNvPr id="31" name="Picture 30">
                <a:extLst>
                  <a:ext uri="{FF2B5EF4-FFF2-40B4-BE49-F238E27FC236}">
                    <a16:creationId xmlns:a16="http://schemas.microsoft.com/office/drawing/2014/main" id="{FCF83D72-0F6C-F540-94DC-1B676BD30E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32" name="TextBox 31">
                <a:extLst>
                  <a:ext uri="{FF2B5EF4-FFF2-40B4-BE49-F238E27FC236}">
                    <a16:creationId xmlns:a16="http://schemas.microsoft.com/office/drawing/2014/main" id="{50C9A822-DB0B-5245-9EFF-F425F7D2A63D}"/>
                  </a:ext>
                </a:extLst>
              </p:cNvPr>
              <p:cNvSpPr txBox="1"/>
              <p:nvPr/>
            </p:nvSpPr>
            <p:spPr>
              <a:xfrm>
                <a:off x="3564140" y="3550407"/>
                <a:ext cx="132059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Merge to master</a:t>
                </a:r>
              </a:p>
            </p:txBody>
          </p:sp>
          <p:pic>
            <p:nvPicPr>
              <p:cNvPr id="33" name="Picture 32">
                <a:extLst>
                  <a:ext uri="{FF2B5EF4-FFF2-40B4-BE49-F238E27FC236}">
                    <a16:creationId xmlns:a16="http://schemas.microsoft.com/office/drawing/2014/main" id="{6B155AF1-D45F-4B4F-99AD-5D0E71713D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34" name="Straight Arrow Connector 33">
                <a:extLst>
                  <a:ext uri="{FF2B5EF4-FFF2-40B4-BE49-F238E27FC236}">
                    <a16:creationId xmlns:a16="http://schemas.microsoft.com/office/drawing/2014/main" id="{A1290841-BA7E-1E44-AF89-16F5A04AE988}"/>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2AEC0EB-E469-BC49-8D97-92E2DCD59016}"/>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22CA443-A067-4B4F-BE58-8805309F90B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0C61721A-E7B7-7E4E-A019-B8D6DC669898}"/>
                </a:ext>
              </a:extLst>
            </p:cNvPr>
            <p:cNvPicPr>
              <a:picLocks noChangeAspect="1"/>
            </p:cNvPicPr>
            <p:nvPr/>
          </p:nvPicPr>
          <p:blipFill>
            <a:blip r:embed="rId9"/>
            <a:stretch>
              <a:fillRect/>
            </a:stretch>
          </p:blipFill>
          <p:spPr>
            <a:xfrm>
              <a:off x="5413287" y="2449522"/>
              <a:ext cx="318430" cy="318430"/>
            </a:xfrm>
            <a:prstGeom prst="rect">
              <a:avLst/>
            </a:prstGeom>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604337"/>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Azure DevOps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Azure DevOps, configure Application Insights into an application, and create an Azure DevOps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Git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9B0B8-E7E0-43D4-8911-E43EC8CE64A1}"/>
              </a:ext>
            </a:extLst>
          </p:cNvPr>
          <p:cNvSpPr>
            <a:spLocks noGrp="1"/>
          </p:cNvSpPr>
          <p:nvPr>
            <p:ph type="body" sz="quarter" idx="10"/>
          </p:nvPr>
        </p:nvSpPr>
        <p:spPr>
          <a:xfrm>
            <a:off x="269240" y="1189177"/>
            <a:ext cx="9133706" cy="4890954"/>
          </a:xfrm>
        </p:spPr>
        <p:txBody>
          <a:bodyPr/>
          <a:lstStyle/>
          <a:p>
            <a:r>
              <a:rPr lang="en-US" dirty="0"/>
              <a:t>Application insights provide searchable logs with online dashboard.</a:t>
            </a:r>
          </a:p>
          <a:p>
            <a:endParaRPr lang="en-US" dirty="0"/>
          </a:p>
          <a:p>
            <a:r>
              <a:rPr lang="en-US" dirty="0"/>
              <a:t>App Insights provides the ability to track useful performance and application behavior details, including browser metrics and application dependencies. </a:t>
            </a:r>
          </a:p>
          <a:p>
            <a:endParaRPr lang="en-US" dirty="0"/>
          </a:p>
        </p:txBody>
      </p:sp>
      <p:sp>
        <p:nvSpPr>
          <p:cNvPr id="3" name="Title 2">
            <a:extLst>
              <a:ext uri="{FF2B5EF4-FFF2-40B4-BE49-F238E27FC236}">
                <a16:creationId xmlns:a16="http://schemas.microsoft.com/office/drawing/2014/main" id="{BAA447C2-743B-49B8-887B-ADC04FC158F6}"/>
              </a:ext>
            </a:extLst>
          </p:cNvPr>
          <p:cNvSpPr>
            <a:spLocks noGrp="1"/>
          </p:cNvSpPr>
          <p:nvPr>
            <p:ph type="title"/>
          </p:nvPr>
        </p:nvSpPr>
        <p:spPr/>
        <p:txBody>
          <a:bodyPr/>
          <a:lstStyle/>
          <a:p>
            <a:r>
              <a:rPr lang="en-US" dirty="0"/>
              <a:t>Enhanced System Logging</a:t>
            </a:r>
          </a:p>
        </p:txBody>
      </p:sp>
      <p:pic>
        <p:nvPicPr>
          <p:cNvPr id="4" name="Picture 3" descr="Application Insights icon">
            <a:extLst>
              <a:ext uri="{FF2B5EF4-FFF2-40B4-BE49-F238E27FC236}">
                <a16:creationId xmlns:a16="http://schemas.microsoft.com/office/drawing/2014/main" id="{3775F861-57F8-4478-B34F-C8FDD455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8038" y="3429000"/>
            <a:ext cx="2142451" cy="2142451"/>
          </a:xfrm>
          <a:prstGeom prst="rect">
            <a:avLst/>
          </a:prstGeom>
        </p:spPr>
      </p:pic>
    </p:spTree>
    <p:extLst>
      <p:ext uri="{BB962C8B-B14F-4D97-AF65-F5344CB8AC3E}">
        <p14:creationId xmlns:p14="http://schemas.microsoft.com/office/powerpoint/2010/main" val="13666349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Enterprise DevTest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has also been tasked with automating the entire process of testing, building, and deploying to the cloud for both the developers, so they cannot deploy any builds that fail the test suite, and the QA team, so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4478</Words>
  <Application>Microsoft Macintosh PowerPoint</Application>
  <PresentationFormat>Widescreen</PresentationFormat>
  <Paragraphs>277</Paragraphs>
  <Slides>32</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Enhanced System Logging</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2019-04-03T16:05:32Z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