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35" autoAdjust="0"/>
    <p:restoredTop sz="60436" autoAdjust="0"/>
  </p:normalViewPr>
  <p:slideViewPr>
    <p:cSldViewPr snapToGrid="0">
      <p:cViewPr varScale="1">
        <p:scale>
          <a:sx n="90" d="100"/>
          <a:sy n="90" d="100"/>
        </p:scale>
        <p:origin x="2632" y="184"/>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1/19/19 4:03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tif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tiff"/><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grpSp>
        <p:nvGrpSpPr>
          <p:cNvPr id="72" name="Group 71">
            <a:extLst>
              <a:ext uri="{FF2B5EF4-FFF2-40B4-BE49-F238E27FC236}">
                <a16:creationId xmlns:a16="http://schemas.microsoft.com/office/drawing/2014/main" id="{5C2FA496-1A5B-6B45-9D4B-3662D39B3F85}"/>
              </a:ext>
            </a:extLst>
          </p:cNvPr>
          <p:cNvGrpSpPr/>
          <p:nvPr/>
        </p:nvGrpSpPr>
        <p:grpSpPr>
          <a:xfrm>
            <a:off x="622299" y="1815207"/>
            <a:ext cx="10932448" cy="4284400"/>
            <a:chOff x="622299" y="2115254"/>
            <a:chExt cx="10932448" cy="4284400"/>
          </a:xfrm>
        </p:grpSpPr>
        <p:grpSp>
          <p:nvGrpSpPr>
            <p:cNvPr id="73"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B0013183-FAE3-6F41-99F3-8E236FEFF6E6}"/>
                </a:ext>
              </a:extLst>
            </p:cNvPr>
            <p:cNvGrpSpPr/>
            <p:nvPr/>
          </p:nvGrpSpPr>
          <p:grpSpPr>
            <a:xfrm>
              <a:off x="622299" y="2115254"/>
              <a:ext cx="10932448" cy="4284400"/>
              <a:chOff x="831849" y="2115254"/>
              <a:chExt cx="10932448" cy="4284400"/>
            </a:xfrm>
          </p:grpSpPr>
          <p:sp>
            <p:nvSpPr>
              <p:cNvPr id="75" name="Rectangle 74" descr="Tailspin Toys current process. Code is hosted in Azure DevOps, but manual processes are used to deploy the code to Azure.">
                <a:extLst>
                  <a:ext uri="{FF2B5EF4-FFF2-40B4-BE49-F238E27FC236}">
                    <a16:creationId xmlns:a16="http://schemas.microsoft.com/office/drawing/2014/main" id="{1FD0B547-9CF5-B745-A273-5CF66CCD3AE7}"/>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76" name="Picture 75">
                <a:extLst>
                  <a:ext uri="{FF2B5EF4-FFF2-40B4-BE49-F238E27FC236}">
                    <a16:creationId xmlns:a16="http://schemas.microsoft.com/office/drawing/2014/main" id="{ED08AF1C-A8A0-2548-966A-E9D2AB98D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77" name="Content Placeholder 12">
                <a:extLst>
                  <a:ext uri="{FF2B5EF4-FFF2-40B4-BE49-F238E27FC236}">
                    <a16:creationId xmlns:a16="http://schemas.microsoft.com/office/drawing/2014/main" id="{EBB418BB-7E69-1A48-ACAE-9C32C710EC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78" name="TextBox 77">
                <a:extLst>
                  <a:ext uri="{FF2B5EF4-FFF2-40B4-BE49-F238E27FC236}">
                    <a16:creationId xmlns:a16="http://schemas.microsoft.com/office/drawing/2014/main" id="{B93AD374-6F7F-6947-86E1-8104F523FA0F}"/>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79" name="TextBox 78">
                <a:extLst>
                  <a:ext uri="{FF2B5EF4-FFF2-40B4-BE49-F238E27FC236}">
                    <a16:creationId xmlns:a16="http://schemas.microsoft.com/office/drawing/2014/main" id="{738F7439-6EE6-4746-BBB7-1751C8596AEB}"/>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80" name="Straight Connector 79">
                <a:extLst>
                  <a:ext uri="{FF2B5EF4-FFF2-40B4-BE49-F238E27FC236}">
                    <a16:creationId xmlns:a16="http://schemas.microsoft.com/office/drawing/2014/main" id="{5955CD1E-1763-5347-86A8-44FD07017A71}"/>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9618318-347A-8B46-B8DA-2CAE5DD45EF3}"/>
                  </a:ext>
                </a:extLst>
              </p:cNvPr>
              <p:cNvGrpSpPr/>
              <p:nvPr/>
            </p:nvGrpSpPr>
            <p:grpSpPr>
              <a:xfrm>
                <a:off x="4099570" y="3551214"/>
                <a:ext cx="2020528" cy="1888102"/>
                <a:chOff x="4719002" y="3304326"/>
                <a:chExt cx="2020528" cy="1888102"/>
              </a:xfrm>
            </p:grpSpPr>
            <p:pic>
              <p:nvPicPr>
                <p:cNvPr id="104" name="Picture 103">
                  <a:extLst>
                    <a:ext uri="{FF2B5EF4-FFF2-40B4-BE49-F238E27FC236}">
                      <a16:creationId xmlns:a16="http://schemas.microsoft.com/office/drawing/2014/main" id="{409FD3A8-2FD8-3042-90CF-CC0FDF868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05" name="TextBox 104">
                  <a:extLst>
                    <a:ext uri="{FF2B5EF4-FFF2-40B4-BE49-F238E27FC236}">
                      <a16:creationId xmlns:a16="http://schemas.microsoft.com/office/drawing/2014/main" id="{E636C698-F980-9449-A331-3EFB0785C10D}"/>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82" name="Group 81">
                <a:extLst>
                  <a:ext uri="{FF2B5EF4-FFF2-40B4-BE49-F238E27FC236}">
                    <a16:creationId xmlns:a16="http://schemas.microsoft.com/office/drawing/2014/main" id="{610329CE-A3CC-E144-A35A-3F1E1D578EDE}"/>
                  </a:ext>
                </a:extLst>
              </p:cNvPr>
              <p:cNvGrpSpPr/>
              <p:nvPr/>
            </p:nvGrpSpPr>
            <p:grpSpPr>
              <a:xfrm>
                <a:off x="7163811" y="3408936"/>
                <a:ext cx="1781978" cy="1347493"/>
                <a:chOff x="7607550" y="3432153"/>
                <a:chExt cx="1781978" cy="1347493"/>
              </a:xfrm>
            </p:grpSpPr>
            <p:pic>
              <p:nvPicPr>
                <p:cNvPr id="102" name="Picture 101">
                  <a:extLst>
                    <a:ext uri="{FF2B5EF4-FFF2-40B4-BE49-F238E27FC236}">
                      <a16:creationId xmlns:a16="http://schemas.microsoft.com/office/drawing/2014/main" id="{5147620B-C029-BE44-9909-1C5A3AAB4A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03" name="TextBox 102">
                  <a:extLst>
                    <a:ext uri="{FF2B5EF4-FFF2-40B4-BE49-F238E27FC236}">
                      <a16:creationId xmlns:a16="http://schemas.microsoft.com/office/drawing/2014/main" id="{BFDE8194-47E2-5245-8183-6D6006F43C28}"/>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83" name="Straight Connector 82">
                <a:extLst>
                  <a:ext uri="{FF2B5EF4-FFF2-40B4-BE49-F238E27FC236}">
                    <a16:creationId xmlns:a16="http://schemas.microsoft.com/office/drawing/2014/main" id="{FC3A35CA-B795-4548-94DF-F0B986C04E95}"/>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CC1E9F-2896-544F-AD3D-D30D5C5E2F37}"/>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85" name="Group 84">
                <a:extLst>
                  <a:ext uri="{FF2B5EF4-FFF2-40B4-BE49-F238E27FC236}">
                    <a16:creationId xmlns:a16="http://schemas.microsoft.com/office/drawing/2014/main" id="{E1B7AB5F-1958-6E4D-BD1C-0D636D5D1CC5}"/>
                  </a:ext>
                </a:extLst>
              </p:cNvPr>
              <p:cNvGrpSpPr/>
              <p:nvPr/>
            </p:nvGrpSpPr>
            <p:grpSpPr>
              <a:xfrm>
                <a:off x="883734" y="3296240"/>
                <a:ext cx="2256543" cy="1912012"/>
                <a:chOff x="883734" y="3752050"/>
                <a:chExt cx="2256543" cy="1912012"/>
              </a:xfrm>
            </p:grpSpPr>
            <p:grpSp>
              <p:nvGrpSpPr>
                <p:cNvPr id="92" name="Group 91">
                  <a:extLst>
                    <a:ext uri="{FF2B5EF4-FFF2-40B4-BE49-F238E27FC236}">
                      <a16:creationId xmlns:a16="http://schemas.microsoft.com/office/drawing/2014/main" id="{282B8373-44BE-5449-BEA9-978F20FB84CE}"/>
                    </a:ext>
                  </a:extLst>
                </p:cNvPr>
                <p:cNvGrpSpPr/>
                <p:nvPr/>
              </p:nvGrpSpPr>
              <p:grpSpPr>
                <a:xfrm>
                  <a:off x="883734" y="3752050"/>
                  <a:ext cx="2256543" cy="1912012"/>
                  <a:chOff x="883734" y="3752050"/>
                  <a:chExt cx="2256543" cy="1912012"/>
                </a:xfrm>
              </p:grpSpPr>
              <p:grpSp>
                <p:nvGrpSpPr>
                  <p:cNvPr id="96" name="Group 95">
                    <a:extLst>
                      <a:ext uri="{FF2B5EF4-FFF2-40B4-BE49-F238E27FC236}">
                        <a16:creationId xmlns:a16="http://schemas.microsoft.com/office/drawing/2014/main" id="{BA6FE0DD-5185-C24D-9F62-A8084161EC01}"/>
                      </a:ext>
                    </a:extLst>
                  </p:cNvPr>
                  <p:cNvGrpSpPr/>
                  <p:nvPr/>
                </p:nvGrpSpPr>
                <p:grpSpPr>
                  <a:xfrm>
                    <a:off x="883734" y="3752050"/>
                    <a:ext cx="2256543" cy="1912012"/>
                    <a:chOff x="883734" y="3752050"/>
                    <a:chExt cx="2256543" cy="1912012"/>
                  </a:xfrm>
                </p:grpSpPr>
                <p:grpSp>
                  <p:nvGrpSpPr>
                    <p:cNvPr id="98" name="Group 97">
                      <a:extLst>
                        <a:ext uri="{FF2B5EF4-FFF2-40B4-BE49-F238E27FC236}">
                          <a16:creationId xmlns:a16="http://schemas.microsoft.com/office/drawing/2014/main" id="{074ACDC1-395A-154E-9DED-165808D5CF78}"/>
                        </a:ext>
                      </a:extLst>
                    </p:cNvPr>
                    <p:cNvGrpSpPr/>
                    <p:nvPr/>
                  </p:nvGrpSpPr>
                  <p:grpSpPr>
                    <a:xfrm>
                      <a:off x="883734" y="3752050"/>
                      <a:ext cx="1781978" cy="1344968"/>
                      <a:chOff x="2653540" y="2380373"/>
                      <a:chExt cx="1781978" cy="1344968"/>
                    </a:xfrm>
                  </p:grpSpPr>
                  <p:pic>
                    <p:nvPicPr>
                      <p:cNvPr id="100" name="Picture 99">
                        <a:extLst>
                          <a:ext uri="{FF2B5EF4-FFF2-40B4-BE49-F238E27FC236}">
                            <a16:creationId xmlns:a16="http://schemas.microsoft.com/office/drawing/2014/main" id="{F0F12380-A185-214A-8ECC-E6AC107635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01" name="TextBox 100">
                        <a:extLst>
                          <a:ext uri="{FF2B5EF4-FFF2-40B4-BE49-F238E27FC236}">
                            <a16:creationId xmlns:a16="http://schemas.microsoft.com/office/drawing/2014/main" id="{ED573C42-9D62-F34F-96E7-E0BD770DF494}"/>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99" name="TextBox 98">
                      <a:extLst>
                        <a:ext uri="{FF2B5EF4-FFF2-40B4-BE49-F238E27FC236}">
                          <a16:creationId xmlns:a16="http://schemas.microsoft.com/office/drawing/2014/main" id="{5840BDCD-1A56-2342-8699-CC4DCC47956B}"/>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97" name="TextBox 96">
                    <a:extLst>
                      <a:ext uri="{FF2B5EF4-FFF2-40B4-BE49-F238E27FC236}">
                        <a16:creationId xmlns:a16="http://schemas.microsoft.com/office/drawing/2014/main" id="{CCFC0B25-26A2-564A-A747-CFBC0B18D305}"/>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93" name="Straight Connector 92">
                  <a:extLst>
                    <a:ext uri="{FF2B5EF4-FFF2-40B4-BE49-F238E27FC236}">
                      <a16:creationId xmlns:a16="http://schemas.microsoft.com/office/drawing/2014/main" id="{4B8E0874-AFD0-BB43-B89B-FFC0DCFAC396}"/>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9C99397-7702-A84D-8EE1-5939AE6D5C32}"/>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E1D5DC8-65C9-2B4F-B35A-173FBE0858DF}"/>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F500820F-67CE-8D42-9F08-5248B0E4886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4FFA5CE-2235-A24D-8B71-1E3C92970F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6E7760B-009E-A046-B5CC-BBE655668482}"/>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F6718DF-50F4-834F-98AD-15316D130091}"/>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7AFE7E-D1FA-524A-8BED-C541711CB7BA}"/>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282495A-3328-8B40-BBA7-4A6C66D8C608}"/>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4" name="Picture 73">
              <a:extLst>
                <a:ext uri="{FF2B5EF4-FFF2-40B4-BE49-F238E27FC236}">
                  <a16:creationId xmlns:a16="http://schemas.microsoft.com/office/drawing/2014/main" id="{73314A86-D8AA-4C4C-8E88-3E9346D71BFA}"/>
                </a:ext>
              </a:extLst>
            </p:cNvPr>
            <p:cNvPicPr>
              <a:picLocks noChangeAspect="1"/>
            </p:cNvPicPr>
            <p:nvPr/>
          </p:nvPicPr>
          <p:blipFill>
            <a:blip r:embed="rId8"/>
            <a:stretch>
              <a:fillRect/>
            </a:stretch>
          </p:blipFill>
          <p:spPr>
            <a:xfrm>
              <a:off x="1247806" y="3702759"/>
              <a:ext cx="615218" cy="615218"/>
            </a:xfrm>
            <a:prstGeom prst="rect">
              <a:avLst/>
            </a:prstGeom>
          </p:spPr>
        </p:pic>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27" name="Group 26" descr="Common scenarios include the use of: Azure DevOps, Azure Repos, Azure DevOps with GitHub, Application Insights, Azure Web Apps, Azure SQL Database.">
            <a:extLst>
              <a:ext uri="{FF2B5EF4-FFF2-40B4-BE49-F238E27FC236}">
                <a16:creationId xmlns:a16="http://schemas.microsoft.com/office/drawing/2014/main" id="{2A1C7CCD-5964-1047-B006-860517D05ADB}"/>
              </a:ext>
            </a:extLst>
          </p:cNvPr>
          <p:cNvGrpSpPr/>
          <p:nvPr/>
        </p:nvGrpSpPr>
        <p:grpSpPr>
          <a:xfrm>
            <a:off x="569142" y="1790420"/>
            <a:ext cx="11996998" cy="3110851"/>
            <a:chOff x="426262" y="1747556"/>
            <a:chExt cx="11996998" cy="3110851"/>
          </a:xfrm>
        </p:grpSpPr>
        <p:pic>
          <p:nvPicPr>
            <p:cNvPr id="28" name="Picture 27">
              <a:extLst>
                <a:ext uri="{FF2B5EF4-FFF2-40B4-BE49-F238E27FC236}">
                  <a16:creationId xmlns:a16="http://schemas.microsoft.com/office/drawing/2014/main" id="{F22007F4-D9D2-9048-AB1B-8B670DFF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29" name="TextBox 28">
              <a:extLst>
                <a:ext uri="{FF2B5EF4-FFF2-40B4-BE49-F238E27FC236}">
                  <a16:creationId xmlns:a16="http://schemas.microsoft.com/office/drawing/2014/main" id="{66DBE1EC-DCEE-0640-B494-B36A2F4494E4}"/>
                </a:ext>
              </a:extLst>
            </p:cNvPr>
            <p:cNvSpPr txBox="1"/>
            <p:nvPr/>
          </p:nvSpPr>
          <p:spPr>
            <a:xfrm>
              <a:off x="1069991" y="18204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30" name="TextBox 29">
              <a:extLst>
                <a:ext uri="{FF2B5EF4-FFF2-40B4-BE49-F238E27FC236}">
                  <a16:creationId xmlns:a16="http://schemas.microsoft.com/office/drawing/2014/main" id="{53B39047-C175-8042-A116-0BD20635F885}"/>
                </a:ext>
              </a:extLst>
            </p:cNvPr>
            <p:cNvSpPr txBox="1"/>
            <p:nvPr/>
          </p:nvSpPr>
          <p:spPr>
            <a:xfrm>
              <a:off x="1090311" y="24792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31" name="TextBox 30">
              <a:extLst>
                <a:ext uri="{FF2B5EF4-FFF2-40B4-BE49-F238E27FC236}">
                  <a16:creationId xmlns:a16="http://schemas.microsoft.com/office/drawing/2014/main" id="{4D3B16BC-57EC-9143-9359-CE2F07FEF9CF}"/>
                </a:ext>
              </a:extLst>
            </p:cNvPr>
            <p:cNvSpPr txBox="1"/>
            <p:nvPr/>
          </p:nvSpPr>
          <p:spPr>
            <a:xfrm>
              <a:off x="1090311" y="3150181"/>
              <a:ext cx="5725280" cy="400110"/>
            </a:xfrm>
            <a:prstGeom prst="rect">
              <a:avLst/>
            </a:prstGeom>
            <a:noFill/>
          </p:spPr>
          <p:txBody>
            <a:bodyPr wrap="square" rtlCol="0">
              <a:spAutoFit/>
            </a:bodyPr>
            <a:lstStyle/>
            <a:p>
              <a:r>
                <a:rPr lang="en-US" sz="2000" dirty="0">
                  <a:solidFill>
                    <a:schemeClr val="bg1"/>
                  </a:solidFill>
                </a:rPr>
                <a:t>Azure DevOps with GitHub</a:t>
              </a:r>
            </a:p>
          </p:txBody>
        </p:sp>
        <p:pic>
          <p:nvPicPr>
            <p:cNvPr id="32" name="Picture 31">
              <a:extLst>
                <a:ext uri="{FF2B5EF4-FFF2-40B4-BE49-F238E27FC236}">
                  <a16:creationId xmlns:a16="http://schemas.microsoft.com/office/drawing/2014/main" id="{4E123101-F078-FB40-88B7-9E3C07EDD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3" name="TextBox 32">
              <a:extLst>
                <a:ext uri="{FF2B5EF4-FFF2-40B4-BE49-F238E27FC236}">
                  <a16:creationId xmlns:a16="http://schemas.microsoft.com/office/drawing/2014/main" id="{48BFE2AA-3147-CC4A-BD4B-B8ABFB60576D}"/>
                </a:ext>
              </a:extLst>
            </p:cNvPr>
            <p:cNvSpPr txBox="1"/>
            <p:nvPr/>
          </p:nvSpPr>
          <p:spPr>
            <a:xfrm>
              <a:off x="6680200" y="1814155"/>
              <a:ext cx="5725280" cy="400110"/>
            </a:xfrm>
            <a:prstGeom prst="rect">
              <a:avLst/>
            </a:prstGeom>
            <a:noFill/>
          </p:spPr>
          <p:txBody>
            <a:bodyPr wrap="square" rtlCol="0">
              <a:spAutoFit/>
            </a:bodyPr>
            <a:lstStyle/>
            <a:p>
              <a:r>
                <a:rPr lang="en-US" sz="2000" dirty="0">
                  <a:solidFill>
                    <a:schemeClr val="bg1"/>
                  </a:solidFill>
                </a:rPr>
                <a:t>Application Insights</a:t>
              </a:r>
            </a:p>
          </p:txBody>
        </p:sp>
        <p:pic>
          <p:nvPicPr>
            <p:cNvPr id="34" name="Picture 33">
              <a:extLst>
                <a:ext uri="{FF2B5EF4-FFF2-40B4-BE49-F238E27FC236}">
                  <a16:creationId xmlns:a16="http://schemas.microsoft.com/office/drawing/2014/main" id="{E58F324B-A0B5-7B49-BEA7-8F09A936C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35" name="Picture 34">
              <a:extLst>
                <a:ext uri="{FF2B5EF4-FFF2-40B4-BE49-F238E27FC236}">
                  <a16:creationId xmlns:a16="http://schemas.microsoft.com/office/drawing/2014/main" id="{F68D8413-EC01-454C-ADE8-DA6DF6B4B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36" name="TextBox 35">
              <a:extLst>
                <a:ext uri="{FF2B5EF4-FFF2-40B4-BE49-F238E27FC236}">
                  <a16:creationId xmlns:a16="http://schemas.microsoft.com/office/drawing/2014/main" id="{C5557128-9697-EE40-AF22-6BB15BDB30B5}"/>
                </a:ext>
              </a:extLst>
            </p:cNvPr>
            <p:cNvSpPr txBox="1"/>
            <p:nvPr/>
          </p:nvSpPr>
          <p:spPr>
            <a:xfrm>
              <a:off x="6697980" y="24850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37" name="TextBox 36">
              <a:extLst>
                <a:ext uri="{FF2B5EF4-FFF2-40B4-BE49-F238E27FC236}">
                  <a16:creationId xmlns:a16="http://schemas.microsoft.com/office/drawing/2014/main" id="{0099853C-C5D7-4841-9EA1-9E44C4D308C9}"/>
                </a:ext>
              </a:extLst>
            </p:cNvPr>
            <p:cNvSpPr txBox="1"/>
            <p:nvPr/>
          </p:nvSpPr>
          <p:spPr>
            <a:xfrm>
              <a:off x="6659880" y="3171859"/>
              <a:ext cx="5725280" cy="400110"/>
            </a:xfrm>
            <a:prstGeom prst="rect">
              <a:avLst/>
            </a:prstGeom>
            <a:noFill/>
          </p:spPr>
          <p:txBody>
            <a:bodyPr wrap="square" rtlCol="0">
              <a:spAutoFit/>
            </a:bodyPr>
            <a:lstStyle/>
            <a:p>
              <a:r>
                <a:rPr lang="en-US" sz="2000" dirty="0">
                  <a:solidFill>
                    <a:schemeClr val="bg1"/>
                  </a:solidFill>
                </a:rPr>
                <a:t>Azure SQL Database</a:t>
              </a:r>
            </a:p>
          </p:txBody>
        </p:sp>
        <p:cxnSp>
          <p:nvCxnSpPr>
            <p:cNvPr id="38" name="Straight Arrow Connector 37">
              <a:extLst>
                <a:ext uri="{FF2B5EF4-FFF2-40B4-BE49-F238E27FC236}">
                  <a16:creationId xmlns:a16="http://schemas.microsoft.com/office/drawing/2014/main" id="{57CF36C1-EE55-C247-862A-0BFA1B0053FA}"/>
                </a:ext>
              </a:extLst>
            </p:cNvPr>
            <p:cNvCxnSpPr>
              <a:cxnSpLocks/>
              <a:stCxn id="42" idx="3"/>
              <a:endCxn id="43"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843752D-26EA-B14F-9AEB-1EB1803F77C1}"/>
                </a:ext>
              </a:extLst>
            </p:cNvPr>
            <p:cNvCxnSpPr>
              <a:cxnSpLocks/>
              <a:stCxn id="43" idx="3"/>
              <a:endCxn id="44"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42A12A54-8ECD-D240-BA4B-7F7457D6220A}"/>
                </a:ext>
              </a:extLst>
            </p:cNvPr>
            <p:cNvCxnSpPr>
              <a:cxnSpLocks/>
              <a:stCxn id="44" idx="3"/>
              <a:endCxn id="45"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1E484E9-96C1-8A44-8F11-1BBC54693432}"/>
                </a:ext>
              </a:extLst>
            </p:cNvPr>
            <p:cNvCxnSpPr>
              <a:cxnSpLocks/>
              <a:stCxn id="45" idx="3"/>
              <a:endCxn id="46"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F287FCDA-44F4-F84C-A95F-92465609DD8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43" name="Rectangle 42">
              <a:extLst>
                <a:ext uri="{FF2B5EF4-FFF2-40B4-BE49-F238E27FC236}">
                  <a16:creationId xmlns:a16="http://schemas.microsoft.com/office/drawing/2014/main" id="{DD6B0566-FC8A-7144-8705-55EA7F0179EC}"/>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44" name="Rectangle 43">
              <a:extLst>
                <a:ext uri="{FF2B5EF4-FFF2-40B4-BE49-F238E27FC236}">
                  <a16:creationId xmlns:a16="http://schemas.microsoft.com/office/drawing/2014/main" id="{CCB77853-079F-0647-8CFD-720043CD1C25}"/>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45" name="Rectangle 44">
              <a:extLst>
                <a:ext uri="{FF2B5EF4-FFF2-40B4-BE49-F238E27FC236}">
                  <a16:creationId xmlns:a16="http://schemas.microsoft.com/office/drawing/2014/main" id="{FCE3FA5F-57C9-0E4F-99FF-BC58E443BC15}"/>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46" name="Rectangle 45">
              <a:extLst>
                <a:ext uri="{FF2B5EF4-FFF2-40B4-BE49-F238E27FC236}">
                  <a16:creationId xmlns:a16="http://schemas.microsoft.com/office/drawing/2014/main" id="{57487DC0-8DD9-E046-A190-055F40EEE8D9}"/>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47" name="Picture 46">
              <a:extLst>
                <a:ext uri="{FF2B5EF4-FFF2-40B4-BE49-F238E27FC236}">
                  <a16:creationId xmlns:a16="http://schemas.microsoft.com/office/drawing/2014/main" id="{4DAF3537-251F-0345-A0CF-D9373178DB5D}"/>
                </a:ext>
              </a:extLst>
            </p:cNvPr>
            <p:cNvPicPr>
              <a:picLocks noChangeAspect="1"/>
            </p:cNvPicPr>
            <p:nvPr/>
          </p:nvPicPr>
          <p:blipFill>
            <a:blip r:embed="rId6"/>
            <a:stretch>
              <a:fillRect/>
            </a:stretch>
          </p:blipFill>
          <p:spPr>
            <a:xfrm>
              <a:off x="427878" y="2403332"/>
              <a:ext cx="508000" cy="508000"/>
            </a:xfrm>
            <a:prstGeom prst="rect">
              <a:avLst/>
            </a:prstGeom>
          </p:spPr>
        </p:pic>
        <p:pic>
          <p:nvPicPr>
            <p:cNvPr id="48" name="Picture 47">
              <a:extLst>
                <a:ext uri="{FF2B5EF4-FFF2-40B4-BE49-F238E27FC236}">
                  <a16:creationId xmlns:a16="http://schemas.microsoft.com/office/drawing/2014/main" id="{48EA22AD-2A54-B848-812F-328F65C6F175}"/>
                </a:ext>
              </a:extLst>
            </p:cNvPr>
            <p:cNvPicPr>
              <a:picLocks noChangeAspect="1"/>
            </p:cNvPicPr>
            <p:nvPr/>
          </p:nvPicPr>
          <p:blipFill>
            <a:blip r:embed="rId7"/>
            <a:stretch>
              <a:fillRect/>
            </a:stretch>
          </p:blipFill>
          <p:spPr>
            <a:xfrm>
              <a:off x="426262" y="1747556"/>
              <a:ext cx="508000" cy="508000"/>
            </a:xfrm>
            <a:prstGeom prst="rect">
              <a:avLst/>
            </a:prstGeom>
          </p:spPr>
        </p:pic>
      </p:gr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4" name="Group 3">
            <a:extLst>
              <a:ext uri="{FF2B5EF4-FFF2-40B4-BE49-F238E27FC236}">
                <a16:creationId xmlns:a16="http://schemas.microsoft.com/office/drawing/2014/main" id="{238DAF7E-70EF-CB40-B552-5F405360D44D}"/>
              </a:ext>
            </a:extLst>
          </p:cNvPr>
          <p:cNvGrpSpPr/>
          <p:nvPr/>
        </p:nvGrpSpPr>
        <p:grpSpPr>
          <a:xfrm>
            <a:off x="440566" y="1958796"/>
            <a:ext cx="11128289" cy="3164850"/>
            <a:chOff x="340550" y="1958796"/>
            <a:chExt cx="11128289" cy="3164850"/>
          </a:xfrm>
        </p:grpSpPr>
        <p:grpSp>
          <p:nvGrpSpPr>
            <p:cNvPr id="6"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C6ADA85E-0B81-A94B-805E-5F868DC3A72C}"/>
                </a:ext>
              </a:extLst>
            </p:cNvPr>
            <p:cNvGrpSpPr/>
            <p:nvPr/>
          </p:nvGrpSpPr>
          <p:grpSpPr>
            <a:xfrm>
              <a:off x="340550" y="1958796"/>
              <a:ext cx="11128289" cy="3164850"/>
              <a:chOff x="340550" y="1958796"/>
              <a:chExt cx="11128289" cy="3164850"/>
            </a:xfrm>
          </p:grpSpPr>
          <p:sp>
            <p:nvSpPr>
              <p:cNvPr id="8" name="Rectangle 7" descr="Preferred solution includes editing the code and pushing it to a branch in Azure DevOps. Then, we could create a pull request and merge the code into master to kickoff the build and release pipelines.">
                <a:extLst>
                  <a:ext uri="{FF2B5EF4-FFF2-40B4-BE49-F238E27FC236}">
                    <a16:creationId xmlns:a16="http://schemas.microsoft.com/office/drawing/2014/main" id="{D7E7982A-8965-C64D-9A2E-E86AC50EA2F0}"/>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D73611-0DA9-0C41-886B-3710726C1E94}"/>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18746EAA-D046-7341-8BED-1BC369591172}"/>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 DevOps</a:t>
                </a:r>
              </a:p>
            </p:txBody>
          </p:sp>
          <p:sp>
            <p:nvSpPr>
              <p:cNvPr id="11" name="TextBox 10">
                <a:extLst>
                  <a:ext uri="{FF2B5EF4-FFF2-40B4-BE49-F238E27FC236}">
                    <a16:creationId xmlns:a16="http://schemas.microsoft.com/office/drawing/2014/main" id="{DB308826-5BE2-3242-8A8C-257A3BC048E3}"/>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Azure DevOps</a:t>
                </a:r>
              </a:p>
            </p:txBody>
          </p:sp>
          <p:pic>
            <p:nvPicPr>
              <p:cNvPr id="12" name="Picture 11">
                <a:extLst>
                  <a:ext uri="{FF2B5EF4-FFF2-40B4-BE49-F238E27FC236}">
                    <a16:creationId xmlns:a16="http://schemas.microsoft.com/office/drawing/2014/main" id="{72685527-6428-5144-B53B-61596BAA5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3" name="Picture 12">
                <a:extLst>
                  <a:ext uri="{FF2B5EF4-FFF2-40B4-BE49-F238E27FC236}">
                    <a16:creationId xmlns:a16="http://schemas.microsoft.com/office/drawing/2014/main" id="{8C1E1896-9A16-6F48-B7D2-C019C3154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4" name="TextBox 13">
                <a:extLst>
                  <a:ext uri="{FF2B5EF4-FFF2-40B4-BE49-F238E27FC236}">
                    <a16:creationId xmlns:a16="http://schemas.microsoft.com/office/drawing/2014/main" id="{4F0E7CE0-C093-0A46-8827-57570A4B8317}"/>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5" name="Rectangle 14">
                <a:extLst>
                  <a:ext uri="{FF2B5EF4-FFF2-40B4-BE49-F238E27FC236}">
                    <a16:creationId xmlns:a16="http://schemas.microsoft.com/office/drawing/2014/main" id="{2AB80459-7BAF-6F48-9E77-9E87C7195F2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6" name="Rectangle 15">
                <a:extLst>
                  <a:ext uri="{FF2B5EF4-FFF2-40B4-BE49-F238E27FC236}">
                    <a16:creationId xmlns:a16="http://schemas.microsoft.com/office/drawing/2014/main" id="{BF0C8708-3017-D54E-BAB1-B7E47C976315}"/>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7" name="TextBox 16">
                <a:extLst>
                  <a:ext uri="{FF2B5EF4-FFF2-40B4-BE49-F238E27FC236}">
                    <a16:creationId xmlns:a16="http://schemas.microsoft.com/office/drawing/2014/main" id="{E351D218-BE04-F146-9B89-0A15A4CF6626}"/>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8" name="TextBox 17">
                <a:extLst>
                  <a:ext uri="{FF2B5EF4-FFF2-40B4-BE49-F238E27FC236}">
                    <a16:creationId xmlns:a16="http://schemas.microsoft.com/office/drawing/2014/main" id="{AD2B13E0-0B5A-8C43-98EA-1E1663350B3F}"/>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2E614E4B-3125-3C41-8FAA-A20EDF22C35B}"/>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C3042D-87A2-A249-9588-B784212B0C76}"/>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0DC47D44-6DE1-A343-965A-D5A1956E779E}"/>
                  </a:ext>
                </a:extLst>
              </p:cNvPr>
              <p:cNvGrpSpPr/>
              <p:nvPr/>
            </p:nvGrpSpPr>
            <p:grpSpPr>
              <a:xfrm>
                <a:off x="8993508" y="1999561"/>
                <a:ext cx="1591109" cy="517065"/>
                <a:chOff x="9888112" y="2331311"/>
                <a:chExt cx="1591109" cy="517065"/>
              </a:xfrm>
            </p:grpSpPr>
            <p:sp>
              <p:nvSpPr>
                <p:cNvPr id="57" name="TextBox 56">
                  <a:extLst>
                    <a:ext uri="{FF2B5EF4-FFF2-40B4-BE49-F238E27FC236}">
                      <a16:creationId xmlns:a16="http://schemas.microsoft.com/office/drawing/2014/main" id="{4CC3613B-75A8-9445-AA85-D2118666A285}"/>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58" name="Picture 57">
                  <a:extLst>
                    <a:ext uri="{FF2B5EF4-FFF2-40B4-BE49-F238E27FC236}">
                      <a16:creationId xmlns:a16="http://schemas.microsoft.com/office/drawing/2014/main" id="{62805ABE-1F97-F445-812E-8A4766D0E8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22" name="Group 21">
                <a:extLst>
                  <a:ext uri="{FF2B5EF4-FFF2-40B4-BE49-F238E27FC236}">
                    <a16:creationId xmlns:a16="http://schemas.microsoft.com/office/drawing/2014/main" id="{F4B65E79-CB37-234C-8EA4-59626BCD7A6F}"/>
                  </a:ext>
                </a:extLst>
              </p:cNvPr>
              <p:cNvGrpSpPr/>
              <p:nvPr/>
            </p:nvGrpSpPr>
            <p:grpSpPr>
              <a:xfrm>
                <a:off x="8577324" y="2486976"/>
                <a:ext cx="1206390" cy="998405"/>
                <a:chOff x="8577324" y="2506028"/>
                <a:chExt cx="1206390" cy="998405"/>
              </a:xfrm>
            </p:grpSpPr>
            <p:sp>
              <p:nvSpPr>
                <p:cNvPr id="52" name="Rectangle 51">
                  <a:extLst>
                    <a:ext uri="{FF2B5EF4-FFF2-40B4-BE49-F238E27FC236}">
                      <a16:creationId xmlns:a16="http://schemas.microsoft.com/office/drawing/2014/main" id="{BD1348ED-1AB9-DF40-8C91-B5BE1477C2BE}"/>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53" name="TextBox 52">
                  <a:extLst>
                    <a:ext uri="{FF2B5EF4-FFF2-40B4-BE49-F238E27FC236}">
                      <a16:creationId xmlns:a16="http://schemas.microsoft.com/office/drawing/2014/main" id="{C4F85438-3E74-D940-BCC7-771ABA7454B2}"/>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4" name="Picture 53">
                  <a:extLst>
                    <a:ext uri="{FF2B5EF4-FFF2-40B4-BE49-F238E27FC236}">
                      <a16:creationId xmlns:a16="http://schemas.microsoft.com/office/drawing/2014/main" id="{DE95EF6B-EA2A-7E47-AEE5-9731AB386A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5" name="TextBox 54">
                  <a:extLst>
                    <a:ext uri="{FF2B5EF4-FFF2-40B4-BE49-F238E27FC236}">
                      <a16:creationId xmlns:a16="http://schemas.microsoft.com/office/drawing/2014/main" id="{6176AF24-E184-6A43-B65A-E5864B55F89D}"/>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6" name="Picture 55">
                  <a:extLst>
                    <a:ext uri="{FF2B5EF4-FFF2-40B4-BE49-F238E27FC236}">
                      <a16:creationId xmlns:a16="http://schemas.microsoft.com/office/drawing/2014/main" id="{2D877CD9-1550-424B-9CDC-02EF13EDA5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3" name="Group 22">
                <a:extLst>
                  <a:ext uri="{FF2B5EF4-FFF2-40B4-BE49-F238E27FC236}">
                    <a16:creationId xmlns:a16="http://schemas.microsoft.com/office/drawing/2014/main" id="{7220DEF1-E3DF-2D42-A572-7C57A7BB6B6C}"/>
                  </a:ext>
                </a:extLst>
              </p:cNvPr>
              <p:cNvGrpSpPr/>
              <p:nvPr/>
            </p:nvGrpSpPr>
            <p:grpSpPr>
              <a:xfrm>
                <a:off x="10016843" y="3013941"/>
                <a:ext cx="1206390" cy="998405"/>
                <a:chOff x="8577324" y="2506028"/>
                <a:chExt cx="1206390" cy="998405"/>
              </a:xfrm>
            </p:grpSpPr>
            <p:sp>
              <p:nvSpPr>
                <p:cNvPr id="47" name="Rectangle 46">
                  <a:extLst>
                    <a:ext uri="{FF2B5EF4-FFF2-40B4-BE49-F238E27FC236}">
                      <a16:creationId xmlns:a16="http://schemas.microsoft.com/office/drawing/2014/main" id="{A4ACB039-9AEE-E84C-A0E7-919A368BD01C}"/>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48" name="TextBox 47">
                  <a:extLst>
                    <a:ext uri="{FF2B5EF4-FFF2-40B4-BE49-F238E27FC236}">
                      <a16:creationId xmlns:a16="http://schemas.microsoft.com/office/drawing/2014/main" id="{19BD3E98-808C-6E41-BEFC-288469B8FAE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9" name="Picture 48">
                  <a:extLst>
                    <a:ext uri="{FF2B5EF4-FFF2-40B4-BE49-F238E27FC236}">
                      <a16:creationId xmlns:a16="http://schemas.microsoft.com/office/drawing/2014/main" id="{6E630210-8D7D-544D-AC48-BED1EDF328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0" name="TextBox 49">
                  <a:extLst>
                    <a:ext uri="{FF2B5EF4-FFF2-40B4-BE49-F238E27FC236}">
                      <a16:creationId xmlns:a16="http://schemas.microsoft.com/office/drawing/2014/main" id="{082E7906-5CCD-5446-960A-3550742F5EA2}"/>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1" name="Picture 50">
                  <a:extLst>
                    <a:ext uri="{FF2B5EF4-FFF2-40B4-BE49-F238E27FC236}">
                      <a16:creationId xmlns:a16="http://schemas.microsoft.com/office/drawing/2014/main" id="{D349835B-DD15-C741-AAB9-6E8B04493D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4" name="Group 23">
                <a:extLst>
                  <a:ext uri="{FF2B5EF4-FFF2-40B4-BE49-F238E27FC236}">
                    <a16:creationId xmlns:a16="http://schemas.microsoft.com/office/drawing/2014/main" id="{FC9D6DA9-8675-B744-A157-DEDA9D25E16D}"/>
                  </a:ext>
                </a:extLst>
              </p:cNvPr>
              <p:cNvGrpSpPr/>
              <p:nvPr/>
            </p:nvGrpSpPr>
            <p:grpSpPr>
              <a:xfrm>
                <a:off x="8580705" y="3561298"/>
                <a:ext cx="1206390" cy="998405"/>
                <a:chOff x="8577324" y="2506028"/>
                <a:chExt cx="1206390" cy="998405"/>
              </a:xfrm>
            </p:grpSpPr>
            <p:sp>
              <p:nvSpPr>
                <p:cNvPr id="42" name="Rectangle 41">
                  <a:extLst>
                    <a:ext uri="{FF2B5EF4-FFF2-40B4-BE49-F238E27FC236}">
                      <a16:creationId xmlns:a16="http://schemas.microsoft.com/office/drawing/2014/main" id="{408AED51-50B5-3A40-8FB9-A2BB7B5484E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43" name="TextBox 42">
                  <a:extLst>
                    <a:ext uri="{FF2B5EF4-FFF2-40B4-BE49-F238E27FC236}">
                      <a16:creationId xmlns:a16="http://schemas.microsoft.com/office/drawing/2014/main" id="{D5A0E335-323C-884E-BC4A-414CCA10B09C}"/>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4" name="Picture 43">
                  <a:extLst>
                    <a:ext uri="{FF2B5EF4-FFF2-40B4-BE49-F238E27FC236}">
                      <a16:creationId xmlns:a16="http://schemas.microsoft.com/office/drawing/2014/main" id="{0724E354-3ECB-C84D-B0B4-40B5866DE9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5" name="TextBox 44">
                  <a:extLst>
                    <a:ext uri="{FF2B5EF4-FFF2-40B4-BE49-F238E27FC236}">
                      <a16:creationId xmlns:a16="http://schemas.microsoft.com/office/drawing/2014/main" id="{301DE1DF-7060-8D41-94BE-6EDFC4D0F75F}"/>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6" name="Picture 45">
                  <a:extLst>
                    <a:ext uri="{FF2B5EF4-FFF2-40B4-BE49-F238E27FC236}">
                      <a16:creationId xmlns:a16="http://schemas.microsoft.com/office/drawing/2014/main" id="{8C2EED98-EE07-B74B-9C3E-C4C13C7F84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5" name="Group 24">
                <a:extLst>
                  <a:ext uri="{FF2B5EF4-FFF2-40B4-BE49-F238E27FC236}">
                    <a16:creationId xmlns:a16="http://schemas.microsoft.com/office/drawing/2014/main" id="{53EB7A8D-27A7-B34A-A70F-A846CA41E60B}"/>
                  </a:ext>
                </a:extLst>
              </p:cNvPr>
              <p:cNvGrpSpPr/>
              <p:nvPr/>
            </p:nvGrpSpPr>
            <p:grpSpPr>
              <a:xfrm>
                <a:off x="8821295" y="4589707"/>
                <a:ext cx="1924498" cy="461665"/>
                <a:chOff x="9298735" y="4498682"/>
                <a:chExt cx="1924498" cy="461665"/>
              </a:xfrm>
            </p:grpSpPr>
            <p:sp>
              <p:nvSpPr>
                <p:cNvPr id="40" name="TextBox 39">
                  <a:extLst>
                    <a:ext uri="{FF2B5EF4-FFF2-40B4-BE49-F238E27FC236}">
                      <a16:creationId xmlns:a16="http://schemas.microsoft.com/office/drawing/2014/main" id="{3AB8B778-CCF9-6A47-82D0-ACE6AF05EC18}"/>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41" name="Picture 40">
                  <a:extLst>
                    <a:ext uri="{FF2B5EF4-FFF2-40B4-BE49-F238E27FC236}">
                      <a16:creationId xmlns:a16="http://schemas.microsoft.com/office/drawing/2014/main" id="{5DDD3BBC-6E38-F54F-9388-3152177D2F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26" name="Straight Arrow Connector 25">
                <a:extLst>
                  <a:ext uri="{FF2B5EF4-FFF2-40B4-BE49-F238E27FC236}">
                    <a16:creationId xmlns:a16="http://schemas.microsoft.com/office/drawing/2014/main" id="{6EAB19A1-5896-5046-985A-E2E99F29AD25}"/>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A2187D-5FEF-EB41-A900-9BED1051D921}"/>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BDB3CA1-1C5D-654E-8236-8D55730F9D09}"/>
                  </a:ext>
                </a:extLst>
              </p:cNvPr>
              <p:cNvGrpSpPr/>
              <p:nvPr/>
            </p:nvGrpSpPr>
            <p:grpSpPr>
              <a:xfrm>
                <a:off x="8587544" y="4525877"/>
                <a:ext cx="2635689" cy="121755"/>
                <a:chOff x="8587544" y="4373477"/>
                <a:chExt cx="2635689" cy="121755"/>
              </a:xfrm>
            </p:grpSpPr>
            <p:cxnSp>
              <p:nvCxnSpPr>
                <p:cNvPr id="37" name="Straight Connector 36">
                  <a:extLst>
                    <a:ext uri="{FF2B5EF4-FFF2-40B4-BE49-F238E27FC236}">
                      <a16:creationId xmlns:a16="http://schemas.microsoft.com/office/drawing/2014/main" id="{2EE45808-5423-284E-A69F-CC788E5FE318}"/>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827F1A-CE9A-D04C-96F4-DBE97FD2DEF6}"/>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2DBFA4-3690-B54A-B03D-968157400D4C}"/>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id="{1530615A-BE92-EF43-B649-83F68426BF28}"/>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AA3EBC-46E5-D344-9C85-0AF1393F5E0D}"/>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31" name="Picture 30">
                <a:extLst>
                  <a:ext uri="{FF2B5EF4-FFF2-40B4-BE49-F238E27FC236}">
                    <a16:creationId xmlns:a16="http://schemas.microsoft.com/office/drawing/2014/main" id="{FCF83D72-0F6C-F540-94DC-1B676BD30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32" name="TextBox 31">
                <a:extLst>
                  <a:ext uri="{FF2B5EF4-FFF2-40B4-BE49-F238E27FC236}">
                    <a16:creationId xmlns:a16="http://schemas.microsoft.com/office/drawing/2014/main" id="{50C9A822-DB0B-5245-9EFF-F425F7D2A63D}"/>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33" name="Picture 32">
                <a:extLst>
                  <a:ext uri="{FF2B5EF4-FFF2-40B4-BE49-F238E27FC236}">
                    <a16:creationId xmlns:a16="http://schemas.microsoft.com/office/drawing/2014/main" id="{6B155AF1-D45F-4B4F-99AD-5D0E71713D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34" name="Straight Arrow Connector 33">
                <a:extLst>
                  <a:ext uri="{FF2B5EF4-FFF2-40B4-BE49-F238E27FC236}">
                    <a16:creationId xmlns:a16="http://schemas.microsoft.com/office/drawing/2014/main" id="{A1290841-BA7E-1E44-AF89-16F5A04AE988}"/>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2AEC0EB-E469-BC49-8D97-92E2DCD59016}"/>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2CA443-A067-4B4F-BE58-8805309F90B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0C61721A-E7B7-7E4E-A019-B8D6DC669898}"/>
                </a:ext>
              </a:extLst>
            </p:cNvPr>
            <p:cNvPicPr>
              <a:picLocks noChangeAspect="1"/>
            </p:cNvPicPr>
            <p:nvPr/>
          </p:nvPicPr>
          <p:blipFill>
            <a:blip r:embed="rId9"/>
            <a:stretch>
              <a:fillRect/>
            </a:stretch>
          </p:blipFill>
          <p:spPr>
            <a:xfrm>
              <a:off x="5413287" y="2449522"/>
              <a:ext cx="318430" cy="318430"/>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890954"/>
          </a:xfrm>
        </p:spPr>
        <p:txBody>
          <a:bodyPr/>
          <a:lstStyle/>
          <a:p>
            <a:r>
              <a:rPr lang="en-US" dirty="0"/>
              <a:t>Application insights provide searchable logs with online dashboard.</a:t>
            </a:r>
          </a:p>
          <a:p>
            <a:endParaRPr lang="en-US" dirty="0"/>
          </a:p>
          <a:p>
            <a:r>
              <a:rPr lang="en-US" dirty="0"/>
              <a:t>App Insights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Application Insights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4479</Words>
  <Application>Microsoft Macintosh PowerPoint</Application>
  <PresentationFormat>Widescreen</PresentationFormat>
  <Paragraphs>277</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2019-01-19T21:08:17Z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