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4"/>
  </p:notesMasterIdLst>
  <p:sldIdLst>
    <p:sldId id="300" r:id="rId3"/>
    <p:sldId id="323" r:id="rId4"/>
    <p:sldId id="302" r:id="rId5"/>
    <p:sldId id="324" r:id="rId6"/>
    <p:sldId id="335" r:id="rId7"/>
    <p:sldId id="336" r:id="rId8"/>
    <p:sldId id="337" r:id="rId9"/>
    <p:sldId id="338" r:id="rId10"/>
    <p:sldId id="339" r:id="rId11"/>
    <p:sldId id="358" r:id="rId12"/>
    <p:sldId id="326" r:id="rId13"/>
    <p:sldId id="340" r:id="rId14"/>
    <p:sldId id="352" r:id="rId15"/>
    <p:sldId id="320" r:id="rId16"/>
    <p:sldId id="349" r:id="rId17"/>
    <p:sldId id="350" r:id="rId18"/>
    <p:sldId id="321" r:id="rId19"/>
    <p:sldId id="351" r:id="rId20"/>
    <p:sldId id="341" r:id="rId21"/>
    <p:sldId id="353" r:id="rId22"/>
    <p:sldId id="354" r:id="rId23"/>
    <p:sldId id="355" r:id="rId24"/>
    <p:sldId id="356" r:id="rId25"/>
    <p:sldId id="357" r:id="rId26"/>
    <p:sldId id="342" r:id="rId27"/>
    <p:sldId id="345" r:id="rId28"/>
    <p:sldId id="346" r:id="rId29"/>
    <p:sldId id="348" r:id="rId30"/>
    <p:sldId id="347" r:id="rId31"/>
    <p:sldId id="318" r:id="rId32"/>
    <p:sldId id="31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5" autoAdjust="0"/>
    <p:restoredTop sz="60340" autoAdjust="0"/>
  </p:normalViewPr>
  <p:slideViewPr>
    <p:cSldViewPr snapToGrid="0">
      <p:cViewPr varScale="1">
        <p:scale>
          <a:sx n="88" d="100"/>
          <a:sy n="88" d="100"/>
        </p:scale>
        <p:origin x="1552" y="56"/>
      </p:cViewPr>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718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1314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37852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893201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695423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and Deployment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available system should you use to automate software builds and deployments of the application?</a:t>
            </a:r>
          </a:p>
          <a:p>
            <a:r>
              <a:rPr lang="en-US" sz="1200" b="0" i="0" kern="1200" dirty="0">
                <a:solidFill>
                  <a:schemeClr val="tx1"/>
                </a:solidFill>
                <a:effectLst/>
                <a:latin typeface="+mn-lt"/>
                <a:ea typeface="+mn-ea"/>
                <a:cs typeface="+mn-cs"/>
              </a:rPr>
              <a:t>Azure DevOps' build and release management features are a complete end to end solution for automating builds deployment for the solutions. From there, you can customize the gates your solution needs to promote the solution from environment to environment. You're in complete control of how the CI/CD process is implemented.</a:t>
            </a:r>
          </a:p>
          <a:p>
            <a:r>
              <a:rPr lang="en-US" sz="1200" b="0" i="0" kern="1200" dirty="0">
                <a:solidFill>
                  <a:schemeClr val="tx1"/>
                </a:solidFill>
                <a:effectLst/>
                <a:latin typeface="+mn-lt"/>
                <a:ea typeface="+mn-ea"/>
                <a:cs typeface="+mn-cs"/>
              </a:rPr>
              <a:t>Once we have the build definition producing build artifacts, we create a release pipeline using the Release Management features of Azure DevOps.</a:t>
            </a:r>
          </a:p>
          <a:p>
            <a:r>
              <a:rPr lang="en-US" sz="1200" b="0" i="0" kern="1200" dirty="0">
                <a:solidFill>
                  <a:schemeClr val="tx1"/>
                </a:solidFill>
                <a:effectLst/>
                <a:latin typeface="+mn-lt"/>
                <a:ea typeface="+mn-ea"/>
                <a:cs typeface="+mn-cs"/>
              </a:rPr>
              <a:t>The release pipeline is like the build definition in that it is a series to steps or tasks that we put together to produce an outcome. In this case...we produce the deployment of a release to one or more environments and perform some level of validation and verification of each release.</a:t>
            </a:r>
          </a:p>
          <a:p>
            <a:r>
              <a:rPr lang="en-US" sz="1200" b="0" i="0" kern="1200" dirty="0">
                <a:solidFill>
                  <a:schemeClr val="tx1"/>
                </a:solidFill>
                <a:effectLst/>
                <a:latin typeface="+mn-lt"/>
                <a:ea typeface="+mn-ea"/>
                <a:cs typeface="+mn-cs"/>
              </a:rPr>
              <a:t>We can then configure approval steps between each environment as quality stage gates. This allows us to control the flow of releases as they proceed through the environments.</a:t>
            </a:r>
          </a:p>
          <a:p>
            <a:r>
              <a:rPr lang="en-US" sz="1200" b="0" i="0" kern="1200" dirty="0">
                <a:solidFill>
                  <a:schemeClr val="tx1"/>
                </a:solidFill>
                <a:effectLst/>
                <a:latin typeface="+mn-lt"/>
                <a:ea typeface="+mn-ea"/>
                <a:cs typeface="+mn-cs"/>
              </a:rPr>
              <a:t>The pipeline for development would simply deploy upon a successful build from the build pipeline.</a:t>
            </a:r>
          </a:p>
          <a:p>
            <a:r>
              <a:rPr lang="en-US" sz="1200" b="0" i="0" kern="1200" dirty="0">
                <a:solidFill>
                  <a:schemeClr val="tx1"/>
                </a:solidFill>
                <a:effectLst/>
                <a:latin typeface="+mn-lt"/>
                <a:ea typeface="+mn-ea"/>
                <a:cs typeface="+mn-cs"/>
              </a:rPr>
              <a:t>Then, before we deploy to test, we may want the QA team to decide when to deploy the release into the environment. If that were the case, we would configure a manual approval and the deployment, although still automated, would not occur until a member of the QA team approved it to be deployed. This is useful when a QA team may be reviewing an existing release (previously deployed) and does not want the current release to be overwritten in their test environment.</a:t>
            </a:r>
          </a:p>
          <a:p>
            <a:r>
              <a:rPr lang="en-US" sz="1200" b="0" i="0" kern="1200" dirty="0">
                <a:solidFill>
                  <a:schemeClr val="tx1"/>
                </a:solidFill>
                <a:effectLst/>
                <a:latin typeface="+mn-lt"/>
                <a:ea typeface="+mn-ea"/>
                <a:cs typeface="+mn-cs"/>
              </a:rPr>
              <a:t>Once the deployment to test occurs, we would likely have additional acceptance tests executed.</a:t>
            </a:r>
          </a:p>
          <a:p>
            <a:r>
              <a:rPr lang="en-US" sz="1200" b="0" i="0" kern="1200" dirty="0">
                <a:solidFill>
                  <a:schemeClr val="tx1"/>
                </a:solidFill>
                <a:effectLst/>
                <a:latin typeface="+mn-lt"/>
                <a:ea typeface="+mn-ea"/>
                <a:cs typeface="+mn-cs"/>
              </a:rPr>
              <a:t>If these acceptance tests pass, we could then trigger the deployment to production.</a:t>
            </a:r>
          </a:p>
          <a:p>
            <a:r>
              <a:rPr lang="en-US" sz="1200" b="0" i="0" kern="1200" dirty="0">
                <a:solidFill>
                  <a:schemeClr val="tx1"/>
                </a:solidFill>
                <a:effectLst/>
                <a:latin typeface="+mn-lt"/>
                <a:ea typeface="+mn-ea"/>
                <a:cs typeface="+mn-cs"/>
              </a:rPr>
              <a:t>It is important to note that each environment can have its own set of tasks as often times, the deployment and validation steps vary by environment.</a:t>
            </a:r>
          </a:p>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r>
              <a:rPr lang="en-US" sz="1200" b="0" i="0" kern="1200" dirty="0">
                <a:solidFill>
                  <a:schemeClr val="tx1"/>
                </a:solidFill>
                <a:effectLst/>
                <a:latin typeface="+mn-lt"/>
                <a:ea typeface="+mn-ea"/>
                <a:cs typeface="+mn-cs"/>
              </a:rPr>
              <a:t>Why shouldn't we have multiple long lived branches in source control?</a:t>
            </a: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2329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86545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09644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32120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shouldn’t we have multiple long lived branches in source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086881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620221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15804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055002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9912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3392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12/6/2019 2:20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18.sv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tiff"/><Relationship Id="rId10" Type="http://schemas.openxmlformats.org/officeDocument/2006/relationships/image" Target="../media/image12.svg"/><Relationship Id="rId4" Type="http://schemas.openxmlformats.org/officeDocument/2006/relationships/image" Target="../media/image15.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7.png"/><Relationship Id="rId12"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21.png"/><Relationship Id="rId11" Type="http://schemas.openxmlformats.org/officeDocument/2006/relationships/image" Target="../media/image22.png"/><Relationship Id="rId5" Type="http://schemas.openxmlformats.org/officeDocument/2006/relationships/image" Target="../media/image20.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in </a:t>
            </a:r>
            <a:r>
              <a:rPr lang="en-US"/>
              <a:t>Azure DevOps</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Current Process</a:t>
            </a:r>
            <a:endParaRPr kumimoji="0" lang="en-US" sz="1800" b="0" i="1"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3" name="Group 2">
            <a:extLst>
              <a:ext uri="{FF2B5EF4-FFF2-40B4-BE49-F238E27FC236}">
                <a16:creationId xmlns:a16="http://schemas.microsoft.com/office/drawing/2014/main" id="{A964E156-46A3-4EE9-9A62-3CE6D8EA7823}"/>
              </a:ext>
            </a:extLst>
          </p:cNvPr>
          <p:cNvGrpSpPr/>
          <p:nvPr/>
        </p:nvGrpSpPr>
        <p:grpSpPr>
          <a:xfrm>
            <a:off x="622299" y="2115254"/>
            <a:ext cx="10932448" cy="4379040"/>
            <a:chOff x="622299" y="2115254"/>
            <a:chExt cx="10932448" cy="4379040"/>
          </a:xfrm>
        </p:grpSpPr>
        <p:grpSp>
          <p:nvGrpSpPr>
            <p:cNvPr id="62"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9FF7B1F0-4816-4E25-AF53-4F383551D663}"/>
                </a:ext>
              </a:extLst>
            </p:cNvPr>
            <p:cNvGrpSpPr/>
            <p:nvPr/>
          </p:nvGrpSpPr>
          <p:grpSpPr>
            <a:xfrm>
              <a:off x="622299" y="2115254"/>
              <a:ext cx="10932448" cy="4379040"/>
              <a:chOff x="831849" y="2115254"/>
              <a:chExt cx="10932448" cy="4379040"/>
            </a:xfrm>
          </p:grpSpPr>
          <p:sp>
            <p:nvSpPr>
              <p:cNvPr id="4" name="Rectangle 3">
                <a:extLst>
                  <a:ext uri="{FF2B5EF4-FFF2-40B4-BE49-F238E27FC236}">
                    <a16:creationId xmlns:a16="http://schemas.microsoft.com/office/drawing/2014/main" id="{FBE81C97-60DA-43A9-9E36-E3BB513C08BE}"/>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sp>
            <p:nvSpPr>
              <p:cNvPr id="12" name="TextBox 11">
                <a:extLst>
                  <a:ext uri="{FF2B5EF4-FFF2-40B4-BE49-F238E27FC236}">
                    <a16:creationId xmlns:a16="http://schemas.microsoft.com/office/drawing/2014/main" id="{379928B8-4527-4D9E-9EE7-0A4028F33FFC}"/>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13" name="TextBox 12">
                <a:extLst>
                  <a:ext uri="{FF2B5EF4-FFF2-40B4-BE49-F238E27FC236}">
                    <a16:creationId xmlns:a16="http://schemas.microsoft.com/office/drawing/2014/main" id="{818BDF10-2FC3-4BE3-961A-4094F58844C2}"/>
                  </a:ext>
                </a:extLst>
              </p:cNvPr>
              <p:cNvSpPr txBox="1"/>
              <p:nvPr/>
            </p:nvSpPr>
            <p:spPr>
              <a:xfrm>
                <a:off x="9972487" y="5235488"/>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PostgreSQL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19" name="Straight Connector 18">
                <a:extLst>
                  <a:ext uri="{FF2B5EF4-FFF2-40B4-BE49-F238E27FC236}">
                    <a16:creationId xmlns:a16="http://schemas.microsoft.com/office/drawing/2014/main" id="{CE79BFD8-A1AF-41C1-8025-2BC4EDDA18BB}"/>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AB42331-B0AE-4792-9EFA-8058224B6627}"/>
                  </a:ext>
                </a:extLst>
              </p:cNvPr>
              <p:cNvGrpSpPr/>
              <p:nvPr/>
            </p:nvGrpSpPr>
            <p:grpSpPr>
              <a:xfrm>
                <a:off x="4099570" y="3551214"/>
                <a:ext cx="2020528" cy="1888102"/>
                <a:chOff x="4719002" y="3304326"/>
                <a:chExt cx="2020528" cy="1888102"/>
              </a:xfrm>
            </p:grpSpPr>
            <p:pic>
              <p:nvPicPr>
                <p:cNvPr id="16" name="Picture 15">
                  <a:extLst>
                    <a:ext uri="{FF2B5EF4-FFF2-40B4-BE49-F238E27FC236}">
                      <a16:creationId xmlns:a16="http://schemas.microsoft.com/office/drawing/2014/main" id="{EFFA7D4E-2361-4D0E-8CC5-F8D2FC8A84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21" name="TextBox 20">
                  <a:extLst>
                    <a:ext uri="{FF2B5EF4-FFF2-40B4-BE49-F238E27FC236}">
                      <a16:creationId xmlns:a16="http://schemas.microsoft.com/office/drawing/2014/main" id="{2D79299A-4464-4FE2-A565-639FA864E695}"/>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26" name="Group 25">
                <a:extLst>
                  <a:ext uri="{FF2B5EF4-FFF2-40B4-BE49-F238E27FC236}">
                    <a16:creationId xmlns:a16="http://schemas.microsoft.com/office/drawing/2014/main" id="{6A155122-75A7-47B6-98DD-B3414DC9BEBB}"/>
                  </a:ext>
                </a:extLst>
              </p:cNvPr>
              <p:cNvGrpSpPr/>
              <p:nvPr/>
            </p:nvGrpSpPr>
            <p:grpSpPr>
              <a:xfrm>
                <a:off x="7163811" y="3408936"/>
                <a:ext cx="1781978" cy="1347493"/>
                <a:chOff x="7607550" y="3432153"/>
                <a:chExt cx="1781978" cy="1347493"/>
              </a:xfrm>
            </p:grpSpPr>
            <p:pic>
              <p:nvPicPr>
                <p:cNvPr id="24" name="Picture 23">
                  <a:extLst>
                    <a:ext uri="{FF2B5EF4-FFF2-40B4-BE49-F238E27FC236}">
                      <a16:creationId xmlns:a16="http://schemas.microsoft.com/office/drawing/2014/main" id="{A981FA67-EAF7-492E-BE74-06F67D2816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25" name="TextBox 24">
                  <a:extLst>
                    <a:ext uri="{FF2B5EF4-FFF2-40B4-BE49-F238E27FC236}">
                      <a16:creationId xmlns:a16="http://schemas.microsoft.com/office/drawing/2014/main" id="{B7C0A930-D207-41F2-8BC4-EB1A2B6950EC}"/>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28" name="Straight Connector 27">
                <a:extLst>
                  <a:ext uri="{FF2B5EF4-FFF2-40B4-BE49-F238E27FC236}">
                    <a16:creationId xmlns:a16="http://schemas.microsoft.com/office/drawing/2014/main" id="{3E1AB382-BC5E-4EC8-9564-66DBCA755598}"/>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E7C23F-41EF-4BBB-B466-8C52A4ED067C}"/>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41" name="Group 40">
                <a:extLst>
                  <a:ext uri="{FF2B5EF4-FFF2-40B4-BE49-F238E27FC236}">
                    <a16:creationId xmlns:a16="http://schemas.microsoft.com/office/drawing/2014/main" id="{BB7E9F7B-005E-4F38-99C4-5C402BE4DFBC}"/>
                  </a:ext>
                </a:extLst>
              </p:cNvPr>
              <p:cNvGrpSpPr/>
              <p:nvPr/>
            </p:nvGrpSpPr>
            <p:grpSpPr>
              <a:xfrm>
                <a:off x="883734" y="3296240"/>
                <a:ext cx="2256543" cy="1912012"/>
                <a:chOff x="883734" y="3752050"/>
                <a:chExt cx="2256543" cy="1912012"/>
              </a:xfrm>
            </p:grpSpPr>
            <p:grpSp>
              <p:nvGrpSpPr>
                <p:cNvPr id="40" name="Group 39">
                  <a:extLst>
                    <a:ext uri="{FF2B5EF4-FFF2-40B4-BE49-F238E27FC236}">
                      <a16:creationId xmlns:a16="http://schemas.microsoft.com/office/drawing/2014/main" id="{3A1E0ACC-CDE7-4889-9C66-ED5D901F01F1}"/>
                    </a:ext>
                  </a:extLst>
                </p:cNvPr>
                <p:cNvGrpSpPr/>
                <p:nvPr/>
              </p:nvGrpSpPr>
              <p:grpSpPr>
                <a:xfrm>
                  <a:off x="883734" y="3752050"/>
                  <a:ext cx="2256543" cy="1912012"/>
                  <a:chOff x="883734" y="3752050"/>
                  <a:chExt cx="2256543" cy="1912012"/>
                </a:xfrm>
              </p:grpSpPr>
              <p:grpSp>
                <p:nvGrpSpPr>
                  <p:cNvPr id="39" name="Group 38">
                    <a:extLst>
                      <a:ext uri="{FF2B5EF4-FFF2-40B4-BE49-F238E27FC236}">
                        <a16:creationId xmlns:a16="http://schemas.microsoft.com/office/drawing/2014/main" id="{0FABD9B0-022A-4A6F-9AFE-EE3E9D7E6706}"/>
                      </a:ext>
                    </a:extLst>
                  </p:cNvPr>
                  <p:cNvGrpSpPr/>
                  <p:nvPr/>
                </p:nvGrpSpPr>
                <p:grpSpPr>
                  <a:xfrm>
                    <a:off x="883734" y="3752050"/>
                    <a:ext cx="2256543" cy="1912012"/>
                    <a:chOff x="883734" y="3752050"/>
                    <a:chExt cx="2256543" cy="1912012"/>
                  </a:xfrm>
                </p:grpSpPr>
                <p:grpSp>
                  <p:nvGrpSpPr>
                    <p:cNvPr id="10" name="Group 9">
                      <a:extLst>
                        <a:ext uri="{FF2B5EF4-FFF2-40B4-BE49-F238E27FC236}">
                          <a16:creationId xmlns:a16="http://schemas.microsoft.com/office/drawing/2014/main" id="{93A13F4C-93BF-4E9C-8D8C-8DD2C1E4A984}"/>
                        </a:ext>
                      </a:extLst>
                    </p:cNvPr>
                    <p:cNvGrpSpPr/>
                    <p:nvPr/>
                  </p:nvGrpSpPr>
                  <p:grpSpPr>
                    <a:xfrm>
                      <a:off x="883734" y="3752050"/>
                      <a:ext cx="1781978" cy="1344968"/>
                      <a:chOff x="2653540" y="2380373"/>
                      <a:chExt cx="1781978" cy="1344968"/>
                    </a:xfrm>
                  </p:grpSpPr>
                  <p:pic>
                    <p:nvPicPr>
                      <p:cNvPr id="8" name="Picture 7">
                        <a:extLst>
                          <a:ext uri="{FF2B5EF4-FFF2-40B4-BE49-F238E27FC236}">
                            <a16:creationId xmlns:a16="http://schemas.microsoft.com/office/drawing/2014/main" id="{887DEB18-E89F-47AF-91AF-685B1A8499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44552" y="3433519"/>
                        <a:ext cx="291822" cy="291822"/>
                      </a:xfrm>
                      <a:prstGeom prst="rect">
                        <a:avLst/>
                      </a:prstGeom>
                    </p:spPr>
                  </p:pic>
                  <p:sp>
                    <p:nvSpPr>
                      <p:cNvPr id="15" name="TextBox 14">
                        <a:extLst>
                          <a:ext uri="{FF2B5EF4-FFF2-40B4-BE49-F238E27FC236}">
                            <a16:creationId xmlns:a16="http://schemas.microsoft.com/office/drawing/2014/main" id="{9E33BAC1-87FE-47D1-9ED8-35A9BEE25DD9}"/>
                          </a:ext>
                        </a:extLst>
                      </p:cNvPr>
                      <p:cNvSpPr txBox="1"/>
                      <p:nvPr/>
                    </p:nvSpPr>
                    <p:spPr>
                      <a:xfrm>
                        <a:off x="2653540" y="2380373"/>
                        <a:ext cx="1781978" cy="5170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DevOps</a:t>
                        </a:r>
                      </a:p>
                    </p:txBody>
                  </p:sp>
                </p:grpSp>
                <p:sp>
                  <p:nvSpPr>
                    <p:cNvPr id="30" name="TextBox 29">
                      <a:extLst>
                        <a:ext uri="{FF2B5EF4-FFF2-40B4-BE49-F238E27FC236}">
                          <a16:creationId xmlns:a16="http://schemas.microsoft.com/office/drawing/2014/main" id="{1FDF7D5F-A9D0-4918-BB2A-9F7923E25D61}"/>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31" name="TextBox 30">
                    <a:extLst>
                      <a:ext uri="{FF2B5EF4-FFF2-40B4-BE49-F238E27FC236}">
                        <a16:creationId xmlns:a16="http://schemas.microsoft.com/office/drawing/2014/main" id="{97C325C1-3411-417C-A0EA-CDE647C38898}"/>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33" name="Straight Connector 32">
                  <a:extLst>
                    <a:ext uri="{FF2B5EF4-FFF2-40B4-BE49-F238E27FC236}">
                      <a16:creationId xmlns:a16="http://schemas.microsoft.com/office/drawing/2014/main" id="{44A222D9-3361-4F50-9008-80E517E62892}"/>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8E346AC-B8A7-402F-8F08-57E5685F01D3}"/>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539FA49-B62F-47F8-BAB9-AE4DA6B56DE2}"/>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77CD2061-C432-4FE7-BAD8-D73D69FC6E9B}"/>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5395E3-E527-4B6F-B920-9C2E2A3133FF}"/>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12FB9E-3633-4C68-BC3B-C30A1BA53799}"/>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664FB98-8381-4BA7-8425-5FBDE7C3D48F}"/>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49AD7A-F2F9-4389-9F66-F527BB91EBC1}"/>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5C4E28-8977-4B1F-AA9D-64A196A2E1C2}"/>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7" name="Picture 6" descr="A picture containing airplane, fence&#10;&#10;Description automatically generated">
              <a:extLst>
                <a:ext uri="{FF2B5EF4-FFF2-40B4-BE49-F238E27FC236}">
                  <a16:creationId xmlns:a16="http://schemas.microsoft.com/office/drawing/2014/main" id="{EF96E283-23B7-49D8-910E-60A2283F3CF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7195" r="18366"/>
            <a:stretch/>
          </p:blipFill>
          <p:spPr>
            <a:xfrm>
              <a:off x="7076341" y="3966401"/>
              <a:ext cx="1262013" cy="1000085"/>
            </a:xfrm>
            <a:prstGeom prst="rect">
              <a:avLst/>
            </a:prstGeom>
            <a:solidFill>
              <a:schemeClr val="tx1"/>
            </a:solidFill>
          </p:spPr>
        </p:pic>
        <p:pic>
          <p:nvPicPr>
            <p:cNvPr id="43" name="Graphic 42">
              <a:extLst>
                <a:ext uri="{FF2B5EF4-FFF2-40B4-BE49-F238E27FC236}">
                  <a16:creationId xmlns:a16="http://schemas.microsoft.com/office/drawing/2014/main" id="{AA557610-2944-4A67-B221-C448F2738E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168" y="3675594"/>
              <a:ext cx="662009" cy="662009"/>
            </a:xfrm>
            <a:prstGeom prst="rect">
              <a:avLst/>
            </a:prstGeom>
          </p:spPr>
        </p:pic>
        <p:pic>
          <p:nvPicPr>
            <p:cNvPr id="44" name="Picture 43">
              <a:extLst>
                <a:ext uri="{FF2B5EF4-FFF2-40B4-BE49-F238E27FC236}">
                  <a16:creationId xmlns:a16="http://schemas.microsoft.com/office/drawing/2014/main" id="{EFB52FA1-17AB-42BD-B76D-31330FABB4C0}"/>
                </a:ext>
              </a:extLst>
            </p:cNvPr>
            <p:cNvPicPr>
              <a:picLocks noChangeAspect="1"/>
            </p:cNvPicPr>
            <p:nvPr/>
          </p:nvPicPr>
          <p:blipFill>
            <a:blip r:embed="rId9"/>
            <a:stretch>
              <a:fillRect/>
            </a:stretch>
          </p:blipFill>
          <p:spPr>
            <a:xfrm>
              <a:off x="10417681" y="2459667"/>
              <a:ext cx="490204" cy="508000"/>
            </a:xfrm>
            <a:prstGeom prst="rect">
              <a:avLst/>
            </a:prstGeom>
          </p:spPr>
        </p:pic>
        <p:pic>
          <p:nvPicPr>
            <p:cNvPr id="45" name="Picture 44">
              <a:extLst>
                <a:ext uri="{FF2B5EF4-FFF2-40B4-BE49-F238E27FC236}">
                  <a16:creationId xmlns:a16="http://schemas.microsoft.com/office/drawing/2014/main" id="{A55D0812-CA7B-4C54-B681-074E1A6F8B31}"/>
                </a:ext>
              </a:extLst>
            </p:cNvPr>
            <p:cNvPicPr>
              <a:picLocks noChangeAspect="1"/>
            </p:cNvPicPr>
            <p:nvPr/>
          </p:nvPicPr>
          <p:blipFill>
            <a:blip r:embed="rId10"/>
            <a:stretch>
              <a:fillRect/>
            </a:stretch>
          </p:blipFill>
          <p:spPr>
            <a:xfrm>
              <a:off x="10422330" y="4691187"/>
              <a:ext cx="482855" cy="616327"/>
            </a:xfrm>
            <a:prstGeom prst="rect">
              <a:avLst/>
            </a:prstGeom>
          </p:spPr>
        </p:pic>
      </p:grpSp>
    </p:spTree>
    <p:extLst>
      <p:ext uri="{BB962C8B-B14F-4D97-AF65-F5344CB8AC3E}">
        <p14:creationId xmlns:p14="http://schemas.microsoft.com/office/powerpoint/2010/main" val="3236685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We do not want to be locked into a specific source control repository. We are evaluating GitHub and Azure DevOps and need to be able to change between them without frustrating rework.</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do not want the developers to be able to make changes to the Azure resources even though they will have access to make source code changes.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How much of an impact will these process changes have on our development cadence? Will learning this place a new burden on the developers?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Our developers are already having challenges learning how to use Git;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850E3B-AE59-4605-8BC1-1A57A3CBBF2E}"/>
              </a:ext>
            </a:extLst>
          </p:cNvPr>
          <p:cNvSpPr>
            <a:spLocks noGrp="1"/>
          </p:cNvSpPr>
          <p:nvPr>
            <p:ph type="title"/>
          </p:nvPr>
        </p:nvSpPr>
        <p:spPr>
          <a:xfrm>
            <a:off x="269240" y="267740"/>
            <a:ext cx="11655840" cy="899665"/>
          </a:xfrm>
        </p:spPr>
        <p:txBody>
          <a:bodyPr/>
          <a:lstStyle/>
          <a:p>
            <a:r>
              <a:rPr lang="en-US" dirty="0"/>
              <a:t>Common scenarios</a:t>
            </a:r>
          </a:p>
        </p:txBody>
      </p:sp>
      <p:sp>
        <p:nvSpPr>
          <p:cNvPr id="94" name="TextBox 93">
            <a:extLst>
              <a:ext uri="{FF2B5EF4-FFF2-40B4-BE49-F238E27FC236}">
                <a16:creationId xmlns:a16="http://schemas.microsoft.com/office/drawing/2014/main" id="{1137E064-AB24-4E4B-8EEC-606BF4C9ACE6}"/>
              </a:ext>
            </a:extLst>
          </p:cNvPr>
          <p:cNvSpPr txBox="1"/>
          <p:nvPr/>
        </p:nvSpPr>
        <p:spPr>
          <a:xfrm>
            <a:off x="6868458" y="2686511"/>
            <a:ext cx="5725280" cy="400110"/>
          </a:xfrm>
          <a:prstGeom prst="rect">
            <a:avLst/>
          </a:prstGeom>
          <a:noFill/>
        </p:spPr>
        <p:txBody>
          <a:bodyPr wrap="square" rtlCol="0">
            <a:spAutoFit/>
          </a:bodyPr>
          <a:lstStyle/>
          <a:p>
            <a:r>
              <a:rPr lang="en-US" sz="2000" dirty="0"/>
              <a:t>Azure Web Apps</a:t>
            </a:r>
          </a:p>
        </p:txBody>
      </p:sp>
      <p:sp>
        <p:nvSpPr>
          <p:cNvPr id="95" name="TextBox 94">
            <a:extLst>
              <a:ext uri="{FF2B5EF4-FFF2-40B4-BE49-F238E27FC236}">
                <a16:creationId xmlns:a16="http://schemas.microsoft.com/office/drawing/2014/main" id="{A4E4334B-62CC-BA42-8923-2B43F0112C64}"/>
              </a:ext>
            </a:extLst>
          </p:cNvPr>
          <p:cNvSpPr txBox="1"/>
          <p:nvPr/>
        </p:nvSpPr>
        <p:spPr>
          <a:xfrm>
            <a:off x="6868458" y="3351655"/>
            <a:ext cx="5725280" cy="400110"/>
          </a:xfrm>
          <a:prstGeom prst="rect">
            <a:avLst/>
          </a:prstGeom>
          <a:noFill/>
        </p:spPr>
        <p:txBody>
          <a:bodyPr wrap="square" rtlCol="0">
            <a:spAutoFit/>
          </a:bodyPr>
          <a:lstStyle/>
          <a:p>
            <a:r>
              <a:rPr lang="en-US" sz="2000" dirty="0"/>
              <a:t>Azure PostreSQL Database</a:t>
            </a:r>
          </a:p>
        </p:txBody>
      </p:sp>
      <p:grpSp>
        <p:nvGrpSpPr>
          <p:cNvPr id="7" name="Group 6">
            <a:extLst>
              <a:ext uri="{FF2B5EF4-FFF2-40B4-BE49-F238E27FC236}">
                <a16:creationId xmlns:a16="http://schemas.microsoft.com/office/drawing/2014/main" id="{377B3715-8CFC-4EB2-A14F-76121ED7861F}"/>
              </a:ext>
            </a:extLst>
          </p:cNvPr>
          <p:cNvGrpSpPr/>
          <p:nvPr/>
        </p:nvGrpSpPr>
        <p:grpSpPr>
          <a:xfrm>
            <a:off x="412120" y="1500189"/>
            <a:ext cx="12163540" cy="3671888"/>
            <a:chOff x="412120" y="1500189"/>
            <a:chExt cx="12163540" cy="3671888"/>
          </a:xfrm>
        </p:grpSpPr>
        <p:sp>
          <p:nvSpPr>
            <p:cNvPr id="2" name="Rectangle 1">
              <a:extLst>
                <a:ext uri="{FF2B5EF4-FFF2-40B4-BE49-F238E27FC236}">
                  <a16:creationId xmlns:a16="http://schemas.microsoft.com/office/drawing/2014/main" id="{F7CF495D-4076-D847-BE52-831CAF03DC08}"/>
                </a:ext>
              </a:extLst>
            </p:cNvPr>
            <p:cNvSpPr/>
            <p:nvPr/>
          </p:nvSpPr>
          <p:spPr bwMode="auto">
            <a:xfrm>
              <a:off x="412120" y="1500189"/>
              <a:ext cx="11346498" cy="367188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04695CDB-6CA5-48B4-B109-1296E4768E99}"/>
                </a:ext>
              </a:extLst>
            </p:cNvPr>
            <p:cNvPicPr>
              <a:picLocks noChangeAspect="1"/>
            </p:cNvPicPr>
            <p:nvPr/>
          </p:nvPicPr>
          <p:blipFill>
            <a:blip r:embed="rId3"/>
            <a:stretch>
              <a:fillRect/>
            </a:stretch>
          </p:blipFill>
          <p:spPr>
            <a:xfrm>
              <a:off x="6186331" y="2604806"/>
              <a:ext cx="490204" cy="508000"/>
            </a:xfrm>
            <a:prstGeom prst="rect">
              <a:avLst/>
            </a:prstGeom>
          </p:spPr>
        </p:pic>
        <p:pic>
          <p:nvPicPr>
            <p:cNvPr id="89" name="Picture 88">
              <a:extLst>
                <a:ext uri="{FF2B5EF4-FFF2-40B4-BE49-F238E27FC236}">
                  <a16:creationId xmlns:a16="http://schemas.microsoft.com/office/drawing/2014/main" id="{6276561F-EBC2-0A45-B589-1BBFEF85A9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740" y="3269471"/>
              <a:ext cx="481585" cy="481585"/>
            </a:xfrm>
            <a:prstGeom prst="rect">
              <a:avLst/>
            </a:prstGeom>
          </p:spPr>
        </p:pic>
        <p:sp>
          <p:nvSpPr>
            <p:cNvPr id="90" name="TextBox 89">
              <a:extLst>
                <a:ext uri="{FF2B5EF4-FFF2-40B4-BE49-F238E27FC236}">
                  <a16:creationId xmlns:a16="http://schemas.microsoft.com/office/drawing/2014/main" id="{F5107D4E-FDF7-5144-9B0B-67BC47016A7A}"/>
                </a:ext>
              </a:extLst>
            </p:cNvPr>
            <p:cNvSpPr txBox="1"/>
            <p:nvPr/>
          </p:nvSpPr>
          <p:spPr>
            <a:xfrm>
              <a:off x="1240469" y="2021875"/>
              <a:ext cx="4363720" cy="400110"/>
            </a:xfrm>
            <a:prstGeom prst="rect">
              <a:avLst/>
            </a:prstGeom>
            <a:noFill/>
          </p:spPr>
          <p:txBody>
            <a:bodyPr wrap="square" rtlCol="0">
              <a:spAutoFit/>
            </a:bodyPr>
            <a:lstStyle/>
            <a:p>
              <a:r>
                <a:rPr lang="en-US" sz="2000" dirty="0"/>
                <a:t>Azure DevOps</a:t>
              </a:r>
            </a:p>
          </p:txBody>
        </p:sp>
        <p:sp>
          <p:nvSpPr>
            <p:cNvPr id="91" name="TextBox 90">
              <a:extLst>
                <a:ext uri="{FF2B5EF4-FFF2-40B4-BE49-F238E27FC236}">
                  <a16:creationId xmlns:a16="http://schemas.microsoft.com/office/drawing/2014/main" id="{2551AD69-BCF9-234C-A556-8243E7EBC1B7}"/>
                </a:ext>
              </a:extLst>
            </p:cNvPr>
            <p:cNvSpPr txBox="1"/>
            <p:nvPr/>
          </p:nvSpPr>
          <p:spPr>
            <a:xfrm>
              <a:off x="1260789" y="2680773"/>
              <a:ext cx="4751697" cy="400110"/>
            </a:xfrm>
            <a:prstGeom prst="rect">
              <a:avLst/>
            </a:prstGeom>
            <a:noFill/>
          </p:spPr>
          <p:txBody>
            <a:bodyPr wrap="square" rtlCol="0">
              <a:spAutoFit/>
            </a:bodyPr>
            <a:lstStyle/>
            <a:p>
              <a:r>
                <a:rPr lang="en-US" sz="2000" dirty="0"/>
                <a:t>Azure Repos</a:t>
              </a:r>
            </a:p>
          </p:txBody>
        </p:sp>
        <p:sp>
          <p:nvSpPr>
            <p:cNvPr id="92" name="TextBox 91">
              <a:extLst>
                <a:ext uri="{FF2B5EF4-FFF2-40B4-BE49-F238E27FC236}">
                  <a16:creationId xmlns:a16="http://schemas.microsoft.com/office/drawing/2014/main" id="{3E3E1ADB-2DB6-784D-9B2A-1E82D13A8507}"/>
                </a:ext>
              </a:extLst>
            </p:cNvPr>
            <p:cNvSpPr txBox="1"/>
            <p:nvPr/>
          </p:nvSpPr>
          <p:spPr>
            <a:xfrm>
              <a:off x="1260789" y="3351655"/>
              <a:ext cx="5725280" cy="400110"/>
            </a:xfrm>
            <a:prstGeom prst="rect">
              <a:avLst/>
            </a:prstGeom>
            <a:noFill/>
          </p:spPr>
          <p:txBody>
            <a:bodyPr wrap="square" rtlCol="0">
              <a:spAutoFit/>
            </a:bodyPr>
            <a:lstStyle/>
            <a:p>
              <a:r>
                <a:rPr lang="en-US" sz="2000" dirty="0"/>
                <a:t>Azure DevOps with GitHub</a:t>
              </a:r>
            </a:p>
          </p:txBody>
        </p:sp>
        <p:cxnSp>
          <p:nvCxnSpPr>
            <p:cNvPr id="96" name="Straight Arrow Connector 95">
              <a:extLst>
                <a:ext uri="{FF2B5EF4-FFF2-40B4-BE49-F238E27FC236}">
                  <a16:creationId xmlns:a16="http://schemas.microsoft.com/office/drawing/2014/main" id="{D3A0320F-285E-B344-9A30-657BFD4A5593}"/>
                </a:ext>
              </a:extLst>
            </p:cNvPr>
            <p:cNvCxnSpPr>
              <a:cxnSpLocks/>
              <a:stCxn id="100" idx="3"/>
              <a:endCxn id="101" idx="1"/>
            </p:cNvCxnSpPr>
            <p:nvPr/>
          </p:nvCxnSpPr>
          <p:spPr>
            <a:xfrm>
              <a:off x="2995792" y="4666243"/>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BC4BAE5C-7CBB-2645-B693-B5918A80E60A}"/>
                </a:ext>
              </a:extLst>
            </p:cNvPr>
            <p:cNvCxnSpPr>
              <a:cxnSpLocks/>
              <a:stCxn id="101" idx="3"/>
              <a:endCxn id="102" idx="1"/>
            </p:cNvCxnSpPr>
            <p:nvPr/>
          </p:nvCxnSpPr>
          <p:spPr>
            <a:xfrm>
              <a:off x="5142447" y="4666243"/>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Arrow Connector 97">
              <a:extLst>
                <a:ext uri="{FF2B5EF4-FFF2-40B4-BE49-F238E27FC236}">
                  <a16:creationId xmlns:a16="http://schemas.microsoft.com/office/drawing/2014/main" id="{D0D3FAA1-451B-144B-A568-5F736357D4EC}"/>
                </a:ext>
              </a:extLst>
            </p:cNvPr>
            <p:cNvCxnSpPr>
              <a:cxnSpLocks/>
              <a:stCxn id="102" idx="3"/>
              <a:endCxn id="103" idx="1"/>
            </p:cNvCxnSpPr>
            <p:nvPr/>
          </p:nvCxnSpPr>
          <p:spPr>
            <a:xfrm>
              <a:off x="7289102" y="4666243"/>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Straight Arrow Connector 98">
              <a:extLst>
                <a:ext uri="{FF2B5EF4-FFF2-40B4-BE49-F238E27FC236}">
                  <a16:creationId xmlns:a16="http://schemas.microsoft.com/office/drawing/2014/main" id="{30435B2B-6826-7842-B0FF-05D2012A05FD}"/>
                </a:ext>
              </a:extLst>
            </p:cNvPr>
            <p:cNvCxnSpPr>
              <a:cxnSpLocks/>
              <a:stCxn id="103" idx="3"/>
              <a:endCxn id="104" idx="1"/>
            </p:cNvCxnSpPr>
            <p:nvPr/>
          </p:nvCxnSpPr>
          <p:spPr>
            <a:xfrm>
              <a:off x="9435757" y="4666243"/>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0" name="Rectangle 99">
              <a:extLst>
                <a:ext uri="{FF2B5EF4-FFF2-40B4-BE49-F238E27FC236}">
                  <a16:creationId xmlns:a16="http://schemas.microsoft.com/office/drawing/2014/main" id="{576729F6-E197-FA4C-8E9D-DCE4120B2FEE}"/>
                </a:ext>
              </a:extLst>
            </p:cNvPr>
            <p:cNvSpPr/>
            <p:nvPr/>
          </p:nvSpPr>
          <p:spPr bwMode="auto">
            <a:xfrm>
              <a:off x="611564" y="4272604"/>
              <a:ext cx="2384228"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SOURCE CONTROL</a:t>
              </a:r>
            </a:p>
          </p:txBody>
        </p:sp>
        <p:sp>
          <p:nvSpPr>
            <p:cNvPr id="101" name="Rectangle 100">
              <a:extLst>
                <a:ext uri="{FF2B5EF4-FFF2-40B4-BE49-F238E27FC236}">
                  <a16:creationId xmlns:a16="http://schemas.microsoft.com/office/drawing/2014/main" id="{6938DFFB-2E41-6B44-ABA0-FF6C35412EFF}"/>
                </a:ext>
              </a:extLst>
            </p:cNvPr>
            <p:cNvSpPr/>
            <p:nvPr/>
          </p:nvSpPr>
          <p:spPr bwMode="auto">
            <a:xfrm>
              <a:off x="3461486" y="4272604"/>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CI</a:t>
              </a:r>
            </a:p>
          </p:txBody>
        </p:sp>
        <p:sp>
          <p:nvSpPr>
            <p:cNvPr id="102" name="Rectangle 101">
              <a:extLst>
                <a:ext uri="{FF2B5EF4-FFF2-40B4-BE49-F238E27FC236}">
                  <a16:creationId xmlns:a16="http://schemas.microsoft.com/office/drawing/2014/main" id="{79C21FAA-E266-0745-A345-C8F9B36EE244}"/>
                </a:ext>
              </a:extLst>
            </p:cNvPr>
            <p:cNvSpPr/>
            <p:nvPr/>
          </p:nvSpPr>
          <p:spPr bwMode="auto">
            <a:xfrm>
              <a:off x="5608141" y="4272604"/>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PACKAGE</a:t>
              </a:r>
            </a:p>
          </p:txBody>
        </p:sp>
        <p:sp>
          <p:nvSpPr>
            <p:cNvPr id="103" name="Rectangle 102">
              <a:extLst>
                <a:ext uri="{FF2B5EF4-FFF2-40B4-BE49-F238E27FC236}">
                  <a16:creationId xmlns:a16="http://schemas.microsoft.com/office/drawing/2014/main" id="{C43ED478-8C63-4543-93C0-28F25717B8CF}"/>
                </a:ext>
              </a:extLst>
            </p:cNvPr>
            <p:cNvSpPr/>
            <p:nvPr/>
          </p:nvSpPr>
          <p:spPr bwMode="auto">
            <a:xfrm>
              <a:off x="7754796" y="4272604"/>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PIPELINE</a:t>
              </a:r>
            </a:p>
          </p:txBody>
        </p:sp>
        <p:sp>
          <p:nvSpPr>
            <p:cNvPr id="104" name="Rectangle 103">
              <a:extLst>
                <a:ext uri="{FF2B5EF4-FFF2-40B4-BE49-F238E27FC236}">
                  <a16:creationId xmlns:a16="http://schemas.microsoft.com/office/drawing/2014/main" id="{73DAE83E-EDA8-F94C-B4D7-6A4394E24EDF}"/>
                </a:ext>
              </a:extLst>
            </p:cNvPr>
            <p:cNvSpPr/>
            <p:nvPr/>
          </p:nvSpPr>
          <p:spPr bwMode="auto">
            <a:xfrm>
              <a:off x="9901451" y="4272604"/>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DEPLOYMENT</a:t>
              </a:r>
            </a:p>
          </p:txBody>
        </p:sp>
        <p:pic>
          <p:nvPicPr>
            <p:cNvPr id="105" name="Picture 104">
              <a:extLst>
                <a:ext uri="{FF2B5EF4-FFF2-40B4-BE49-F238E27FC236}">
                  <a16:creationId xmlns:a16="http://schemas.microsoft.com/office/drawing/2014/main" id="{BCB726B6-7291-E342-8FD5-DEED6C776B1A}"/>
                </a:ext>
              </a:extLst>
            </p:cNvPr>
            <p:cNvPicPr>
              <a:picLocks noChangeAspect="1"/>
            </p:cNvPicPr>
            <p:nvPr/>
          </p:nvPicPr>
          <p:blipFill>
            <a:blip r:embed="rId5"/>
            <a:stretch>
              <a:fillRect/>
            </a:stretch>
          </p:blipFill>
          <p:spPr>
            <a:xfrm>
              <a:off x="598356" y="2604806"/>
              <a:ext cx="508000" cy="508000"/>
            </a:xfrm>
            <a:prstGeom prst="rect">
              <a:avLst/>
            </a:prstGeom>
          </p:spPr>
        </p:pic>
        <p:pic>
          <p:nvPicPr>
            <p:cNvPr id="107" name="Graphic 106">
              <a:extLst>
                <a:ext uri="{FF2B5EF4-FFF2-40B4-BE49-F238E27FC236}">
                  <a16:creationId xmlns:a16="http://schemas.microsoft.com/office/drawing/2014/main" id="{BD091D20-4BD0-E144-881E-CFF31FBF5AE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19910" y="3212940"/>
              <a:ext cx="414427" cy="560036"/>
            </a:xfrm>
            <a:prstGeom prst="rect">
              <a:avLst/>
            </a:prstGeom>
          </p:spPr>
        </p:pic>
        <p:sp>
          <p:nvSpPr>
            <p:cNvPr id="108" name="TextBox 107">
              <a:extLst>
                <a:ext uri="{FF2B5EF4-FFF2-40B4-BE49-F238E27FC236}">
                  <a16:creationId xmlns:a16="http://schemas.microsoft.com/office/drawing/2014/main" id="{3EAE9738-6906-6E41-8021-F437458C873A}"/>
                </a:ext>
              </a:extLst>
            </p:cNvPr>
            <p:cNvSpPr txBox="1"/>
            <p:nvPr/>
          </p:nvSpPr>
          <p:spPr>
            <a:xfrm>
              <a:off x="1222391" y="1972801"/>
              <a:ext cx="4363720" cy="400110"/>
            </a:xfrm>
            <a:prstGeom prst="rect">
              <a:avLst/>
            </a:prstGeom>
            <a:noFill/>
          </p:spPr>
          <p:txBody>
            <a:bodyPr wrap="square" rtlCol="0">
              <a:spAutoFit/>
            </a:bodyPr>
            <a:lstStyle/>
            <a:p>
              <a:r>
                <a:rPr lang="en-US" sz="2000" dirty="0">
                  <a:solidFill>
                    <a:schemeClr val="bg1"/>
                  </a:solidFill>
                </a:rPr>
                <a:t>Azure DevOps</a:t>
              </a:r>
            </a:p>
          </p:txBody>
        </p:sp>
        <p:sp>
          <p:nvSpPr>
            <p:cNvPr id="109" name="TextBox 108">
              <a:extLst>
                <a:ext uri="{FF2B5EF4-FFF2-40B4-BE49-F238E27FC236}">
                  <a16:creationId xmlns:a16="http://schemas.microsoft.com/office/drawing/2014/main" id="{FABC9352-B884-EF47-956D-E75340C7ABB0}"/>
                </a:ext>
              </a:extLst>
            </p:cNvPr>
            <p:cNvSpPr txBox="1"/>
            <p:nvPr/>
          </p:nvSpPr>
          <p:spPr>
            <a:xfrm>
              <a:off x="1242711" y="2631699"/>
              <a:ext cx="4807265" cy="400110"/>
            </a:xfrm>
            <a:prstGeom prst="rect">
              <a:avLst/>
            </a:prstGeom>
            <a:noFill/>
          </p:spPr>
          <p:txBody>
            <a:bodyPr wrap="square" rtlCol="0">
              <a:spAutoFit/>
            </a:bodyPr>
            <a:lstStyle/>
            <a:p>
              <a:r>
                <a:rPr lang="en-US" sz="2000" dirty="0">
                  <a:solidFill>
                    <a:schemeClr val="bg1"/>
                  </a:solidFill>
                </a:rPr>
                <a:t>Azure Repos</a:t>
              </a:r>
            </a:p>
          </p:txBody>
        </p:sp>
        <p:sp>
          <p:nvSpPr>
            <p:cNvPr id="110" name="TextBox 109">
              <a:extLst>
                <a:ext uri="{FF2B5EF4-FFF2-40B4-BE49-F238E27FC236}">
                  <a16:creationId xmlns:a16="http://schemas.microsoft.com/office/drawing/2014/main" id="{D4029EF5-23B2-744F-A2BC-B83DCEF141EF}"/>
                </a:ext>
              </a:extLst>
            </p:cNvPr>
            <p:cNvSpPr txBox="1"/>
            <p:nvPr/>
          </p:nvSpPr>
          <p:spPr>
            <a:xfrm>
              <a:off x="1242711" y="3302581"/>
              <a:ext cx="5725280" cy="400110"/>
            </a:xfrm>
            <a:prstGeom prst="rect">
              <a:avLst/>
            </a:prstGeom>
            <a:noFill/>
          </p:spPr>
          <p:txBody>
            <a:bodyPr wrap="square" rtlCol="0">
              <a:spAutoFit/>
            </a:bodyPr>
            <a:lstStyle/>
            <a:p>
              <a:r>
                <a:rPr lang="en-US" sz="2000" dirty="0">
                  <a:solidFill>
                    <a:schemeClr val="bg1"/>
                  </a:solidFill>
                </a:rPr>
                <a:t>Azure DevOps with GitHub</a:t>
              </a:r>
            </a:p>
          </p:txBody>
        </p:sp>
        <p:sp>
          <p:nvSpPr>
            <p:cNvPr id="111" name="TextBox 110">
              <a:extLst>
                <a:ext uri="{FF2B5EF4-FFF2-40B4-BE49-F238E27FC236}">
                  <a16:creationId xmlns:a16="http://schemas.microsoft.com/office/drawing/2014/main" id="{2F698E33-5102-3148-A2C2-2A079B5994E1}"/>
                </a:ext>
              </a:extLst>
            </p:cNvPr>
            <p:cNvSpPr txBox="1"/>
            <p:nvPr/>
          </p:nvSpPr>
          <p:spPr>
            <a:xfrm>
              <a:off x="6850380" y="2637437"/>
              <a:ext cx="5725280" cy="400110"/>
            </a:xfrm>
            <a:prstGeom prst="rect">
              <a:avLst/>
            </a:prstGeom>
            <a:noFill/>
          </p:spPr>
          <p:txBody>
            <a:bodyPr wrap="square" rtlCol="0">
              <a:spAutoFit/>
            </a:bodyPr>
            <a:lstStyle/>
            <a:p>
              <a:r>
                <a:rPr lang="en-US" sz="2000" dirty="0">
                  <a:solidFill>
                    <a:schemeClr val="bg1"/>
                  </a:solidFill>
                </a:rPr>
                <a:t>Azure Web Apps</a:t>
              </a:r>
            </a:p>
          </p:txBody>
        </p:sp>
        <p:sp>
          <p:nvSpPr>
            <p:cNvPr id="112" name="TextBox 111">
              <a:extLst>
                <a:ext uri="{FF2B5EF4-FFF2-40B4-BE49-F238E27FC236}">
                  <a16:creationId xmlns:a16="http://schemas.microsoft.com/office/drawing/2014/main" id="{8B5B08B5-E947-C444-BF2A-F0C66BCCCC14}"/>
                </a:ext>
              </a:extLst>
            </p:cNvPr>
            <p:cNvSpPr txBox="1"/>
            <p:nvPr/>
          </p:nvSpPr>
          <p:spPr>
            <a:xfrm>
              <a:off x="6850380" y="3302581"/>
              <a:ext cx="5725280" cy="400110"/>
            </a:xfrm>
            <a:prstGeom prst="rect">
              <a:avLst/>
            </a:prstGeom>
            <a:noFill/>
          </p:spPr>
          <p:txBody>
            <a:bodyPr wrap="square" rtlCol="0">
              <a:spAutoFit/>
            </a:bodyPr>
            <a:lstStyle/>
            <a:p>
              <a:r>
                <a:rPr lang="en-US" sz="2000" dirty="0">
                  <a:solidFill>
                    <a:schemeClr val="bg1"/>
                  </a:solidFill>
                </a:rPr>
                <a:t>Azure PostreSQL Database</a:t>
              </a:r>
            </a:p>
          </p:txBody>
        </p:sp>
        <p:pic>
          <p:nvPicPr>
            <p:cNvPr id="5" name="Picture 4">
              <a:extLst>
                <a:ext uri="{FF2B5EF4-FFF2-40B4-BE49-F238E27FC236}">
                  <a16:creationId xmlns:a16="http://schemas.microsoft.com/office/drawing/2014/main" id="{20F4A304-3D88-48B1-86B1-09A467C36F9E}"/>
                </a:ext>
              </a:extLst>
            </p:cNvPr>
            <p:cNvPicPr>
              <a:picLocks noChangeAspect="1"/>
            </p:cNvPicPr>
            <p:nvPr/>
          </p:nvPicPr>
          <p:blipFill>
            <a:blip r:embed="rId8"/>
            <a:stretch>
              <a:fillRect/>
            </a:stretch>
          </p:blipFill>
          <p:spPr>
            <a:xfrm>
              <a:off x="6184618" y="3212940"/>
              <a:ext cx="482855" cy="616327"/>
            </a:xfrm>
            <a:prstGeom prst="rect">
              <a:avLst/>
            </a:prstGeom>
          </p:spPr>
        </p:pic>
        <p:pic>
          <p:nvPicPr>
            <p:cNvPr id="29" name="Graphic 28">
              <a:extLst>
                <a:ext uri="{FF2B5EF4-FFF2-40B4-BE49-F238E27FC236}">
                  <a16:creationId xmlns:a16="http://schemas.microsoft.com/office/drawing/2014/main" id="{A486B245-9119-4532-B782-4F25F4AFE0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7029" y="1830601"/>
              <a:ext cx="662009" cy="662009"/>
            </a:xfrm>
            <a:prstGeom prst="rect">
              <a:avLst/>
            </a:prstGeom>
          </p:spPr>
        </p:pic>
      </p:grpSp>
    </p:spTree>
    <p:extLst>
      <p:ext uri="{BB962C8B-B14F-4D97-AF65-F5344CB8AC3E}">
        <p14:creationId xmlns:p14="http://schemas.microsoft.com/office/powerpoint/2010/main" val="39588278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 proof of concept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for your target audience.</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t>Review preferred solution.</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4046236"/>
          </a:xfrm>
        </p:spPr>
        <p:txBody>
          <a:bodyPr/>
          <a:lstStyle/>
          <a:p>
            <a:endParaRPr lang="en-US" dirty="0"/>
          </a:p>
          <a:p>
            <a:r>
              <a:rPr lang="en-US" dirty="0"/>
              <a:t>Alex Montgomery, VP of Sales</a:t>
            </a:r>
          </a:p>
          <a:p>
            <a:endParaRPr lang="en-US" dirty="0"/>
          </a:p>
          <a:p>
            <a:r>
              <a:rPr lang="en-US" dirty="0"/>
              <a:t>Todd Culp, Enterprise Architect</a:t>
            </a:r>
          </a:p>
          <a:p>
            <a:endParaRPr lang="en-US" dirty="0"/>
          </a:p>
          <a:p>
            <a:r>
              <a:rPr lang="en-US"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Preferred target audience</a:t>
            </a:r>
            <a:br>
              <a:rPr lang="en-US" dirty="0">
                <a:solidFill>
                  <a:schemeClr val="tx1"/>
                </a:solidFill>
                <a:latin typeface="Segoe UI" panose="020B0502040204020203" pitchFamily="34" charset="0"/>
              </a:rPr>
            </a:br>
            <a:endParaRPr lang="en-US" dirty="0"/>
          </a:p>
        </p:txBody>
      </p:sp>
      <p:pic>
        <p:nvPicPr>
          <p:cNvPr id="5" name="Picture 4" descr="People icon">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725215" y="3683230"/>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a:extLst>
              <a:ext uri="{FF2B5EF4-FFF2-40B4-BE49-F238E27FC236}">
                <a16:creationId xmlns:a16="http://schemas.microsoft.com/office/drawing/2014/main" id="{84D8721F-24B7-724C-BC56-211601AC2E47}"/>
              </a:ext>
            </a:extLst>
          </p:cNvPr>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4" name="Group 3">
            <a:extLst>
              <a:ext uri="{FF2B5EF4-FFF2-40B4-BE49-F238E27FC236}">
                <a16:creationId xmlns:a16="http://schemas.microsoft.com/office/drawing/2014/main" id="{093E62E8-FEAF-4092-B711-0114A34080FC}"/>
              </a:ext>
            </a:extLst>
          </p:cNvPr>
          <p:cNvGrpSpPr/>
          <p:nvPr/>
        </p:nvGrpSpPr>
        <p:grpSpPr>
          <a:xfrm>
            <a:off x="340550" y="1958796"/>
            <a:ext cx="11128289" cy="3164850"/>
            <a:chOff x="340550" y="1958796"/>
            <a:chExt cx="11128289" cy="3164850"/>
          </a:xfrm>
        </p:grpSpPr>
        <p:grpSp>
          <p:nvGrpSpPr>
            <p:cNvPr id="107"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0E0B3E3D-4F7A-0C4E-B15F-FF4ABC292203}"/>
                </a:ext>
              </a:extLst>
            </p:cNvPr>
            <p:cNvGrpSpPr/>
            <p:nvPr/>
          </p:nvGrpSpPr>
          <p:grpSpPr>
            <a:xfrm>
              <a:off x="340550" y="1958796"/>
              <a:ext cx="11128289" cy="3164850"/>
              <a:chOff x="340550" y="1958796"/>
              <a:chExt cx="11128289" cy="3164850"/>
            </a:xfrm>
          </p:grpSpPr>
          <p:sp>
            <p:nvSpPr>
              <p:cNvPr id="109" name="Rectangle 108">
                <a:extLst>
                  <a:ext uri="{FF2B5EF4-FFF2-40B4-BE49-F238E27FC236}">
                    <a16:creationId xmlns:a16="http://schemas.microsoft.com/office/drawing/2014/main" id="{BA66AB8B-0673-E84A-AECA-866A6A6599C2}"/>
                  </a:ext>
                </a:extLst>
              </p:cNvPr>
              <p:cNvSpPr/>
              <p:nvPr/>
            </p:nvSpPr>
            <p:spPr bwMode="auto">
              <a:xfrm>
                <a:off x="458786" y="1958796"/>
                <a:ext cx="11010053"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CFBF312F-AB44-D64F-B33D-D0F72D94C57B}"/>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1" name="TextBox 110">
                <a:extLst>
                  <a:ext uri="{FF2B5EF4-FFF2-40B4-BE49-F238E27FC236}">
                    <a16:creationId xmlns:a16="http://schemas.microsoft.com/office/drawing/2014/main" id="{93CA964F-1C4F-714F-8112-CD0B28E107B9}"/>
                  </a:ext>
                </a:extLst>
              </p:cNvPr>
              <p:cNvSpPr txBox="1"/>
              <p:nvPr/>
            </p:nvSpPr>
            <p:spPr>
              <a:xfrm>
                <a:off x="2957951" y="233131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 DevOps</a:t>
                </a:r>
              </a:p>
            </p:txBody>
          </p:sp>
          <p:sp>
            <p:nvSpPr>
              <p:cNvPr id="112" name="TextBox 111">
                <a:extLst>
                  <a:ext uri="{FF2B5EF4-FFF2-40B4-BE49-F238E27FC236}">
                    <a16:creationId xmlns:a16="http://schemas.microsoft.com/office/drawing/2014/main" id="{0B34B5D1-2EBA-6545-AA0A-57989452B198}"/>
                  </a:ext>
                </a:extLst>
              </p:cNvPr>
              <p:cNvSpPr txBox="1"/>
              <p:nvPr/>
            </p:nvSpPr>
            <p:spPr>
              <a:xfrm>
                <a:off x="1176624" y="3547434"/>
                <a:ext cx="1317555" cy="904863"/>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Commit and push local branch to Azure DevOps</a:t>
                </a:r>
              </a:p>
            </p:txBody>
          </p:sp>
          <p:pic>
            <p:nvPicPr>
              <p:cNvPr id="113" name="Picture 112">
                <a:extLst>
                  <a:ext uri="{FF2B5EF4-FFF2-40B4-BE49-F238E27FC236}">
                    <a16:creationId xmlns:a16="http://schemas.microsoft.com/office/drawing/2014/main" id="{68F4B73E-43E8-F844-8AEA-F9A1928420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114" name="Picture 113">
                <a:extLst>
                  <a:ext uri="{FF2B5EF4-FFF2-40B4-BE49-F238E27FC236}">
                    <a16:creationId xmlns:a16="http://schemas.microsoft.com/office/drawing/2014/main" id="{762448C4-363D-6047-A2E2-203102AE99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115" name="TextBox 114">
                <a:extLst>
                  <a:ext uri="{FF2B5EF4-FFF2-40B4-BE49-F238E27FC236}">
                    <a16:creationId xmlns:a16="http://schemas.microsoft.com/office/drawing/2014/main" id="{68BDDCEB-F0EB-4C41-8BEE-BA09A20E41F9}"/>
                  </a:ext>
                </a:extLst>
              </p:cNvPr>
              <p:cNvSpPr txBox="1"/>
              <p:nvPr/>
            </p:nvSpPr>
            <p:spPr>
              <a:xfrm>
                <a:off x="340550" y="3593674"/>
                <a:ext cx="85133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Edit code</a:t>
                </a:r>
              </a:p>
            </p:txBody>
          </p:sp>
          <p:sp>
            <p:nvSpPr>
              <p:cNvPr id="116" name="Rectangle 115">
                <a:extLst>
                  <a:ext uri="{FF2B5EF4-FFF2-40B4-BE49-F238E27FC236}">
                    <a16:creationId xmlns:a16="http://schemas.microsoft.com/office/drawing/2014/main" id="{06CBDF83-924E-594A-90C8-F6E28292A4C2}"/>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Build (+tests)</a:t>
                </a:r>
              </a:p>
            </p:txBody>
          </p:sp>
          <p:sp>
            <p:nvSpPr>
              <p:cNvPr id="117" name="Rectangle 116">
                <a:extLst>
                  <a:ext uri="{FF2B5EF4-FFF2-40B4-BE49-F238E27FC236}">
                    <a16:creationId xmlns:a16="http://schemas.microsoft.com/office/drawing/2014/main" id="{CCB9C95A-CB21-F646-B177-A1F3A88E39ED}"/>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Release Management</a:t>
                </a:r>
              </a:p>
            </p:txBody>
          </p:sp>
          <p:sp>
            <p:nvSpPr>
              <p:cNvPr id="118" name="TextBox 117">
                <a:extLst>
                  <a:ext uri="{FF2B5EF4-FFF2-40B4-BE49-F238E27FC236}">
                    <a16:creationId xmlns:a16="http://schemas.microsoft.com/office/drawing/2014/main" id="{04324AB9-FB0D-8E49-BBF1-CD9FEC5351E0}"/>
                  </a:ext>
                </a:extLst>
              </p:cNvPr>
              <p:cNvSpPr txBox="1"/>
              <p:nvPr/>
            </p:nvSpPr>
            <p:spPr>
              <a:xfrm>
                <a:off x="5008146" y="3827099"/>
                <a:ext cx="112871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Integration</a:t>
                </a:r>
              </a:p>
            </p:txBody>
          </p:sp>
          <p:sp>
            <p:nvSpPr>
              <p:cNvPr id="119" name="TextBox 118">
                <a:extLst>
                  <a:ext uri="{FF2B5EF4-FFF2-40B4-BE49-F238E27FC236}">
                    <a16:creationId xmlns:a16="http://schemas.microsoft.com/office/drawing/2014/main" id="{020D6B72-03D7-3642-9C6F-DEF7FC491459}"/>
                  </a:ext>
                </a:extLst>
              </p:cNvPr>
              <p:cNvSpPr txBox="1"/>
              <p:nvPr/>
            </p:nvSpPr>
            <p:spPr>
              <a:xfrm>
                <a:off x="6496972" y="3827099"/>
                <a:ext cx="1185717"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Deployment</a:t>
                </a:r>
              </a:p>
            </p:txBody>
          </p:sp>
          <p:cxnSp>
            <p:nvCxnSpPr>
              <p:cNvPr id="120" name="Straight Arrow Connector 119">
                <a:extLst>
                  <a:ext uri="{FF2B5EF4-FFF2-40B4-BE49-F238E27FC236}">
                    <a16:creationId xmlns:a16="http://schemas.microsoft.com/office/drawing/2014/main" id="{13C4BD96-548A-5747-9AB1-791979852F0C}"/>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A044F0C-BFD6-5C47-8910-2AE91F8D7B91}"/>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F296204A-09CE-4646-9704-7860F073FB34}"/>
                  </a:ext>
                </a:extLst>
              </p:cNvPr>
              <p:cNvGrpSpPr/>
              <p:nvPr/>
            </p:nvGrpSpPr>
            <p:grpSpPr>
              <a:xfrm>
                <a:off x="8993508" y="1999561"/>
                <a:ext cx="1591109" cy="517065"/>
                <a:chOff x="9888112" y="2331311"/>
                <a:chExt cx="1591109" cy="517065"/>
              </a:xfrm>
            </p:grpSpPr>
            <p:sp>
              <p:nvSpPr>
                <p:cNvPr id="140" name="TextBox 139">
                  <a:extLst>
                    <a:ext uri="{FF2B5EF4-FFF2-40B4-BE49-F238E27FC236}">
                      <a16:creationId xmlns:a16="http://schemas.microsoft.com/office/drawing/2014/main" id="{385AE711-173E-AB4D-83C5-B1A0F2356F20}"/>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a:t>
                  </a:r>
                </a:p>
              </p:txBody>
            </p:sp>
            <p:pic>
              <p:nvPicPr>
                <p:cNvPr id="141" name="Picture 140">
                  <a:extLst>
                    <a:ext uri="{FF2B5EF4-FFF2-40B4-BE49-F238E27FC236}">
                      <a16:creationId xmlns:a16="http://schemas.microsoft.com/office/drawing/2014/main" id="{E801E60F-E6C2-F345-8EB8-3AD0041FC5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123" name="Group 122">
                <a:extLst>
                  <a:ext uri="{FF2B5EF4-FFF2-40B4-BE49-F238E27FC236}">
                    <a16:creationId xmlns:a16="http://schemas.microsoft.com/office/drawing/2014/main" id="{FC03C19E-4794-3045-B3FC-8AB310E3B005}"/>
                  </a:ext>
                </a:extLst>
              </p:cNvPr>
              <p:cNvGrpSpPr/>
              <p:nvPr/>
            </p:nvGrpSpPr>
            <p:grpSpPr>
              <a:xfrm>
                <a:off x="8512008" y="2486976"/>
                <a:ext cx="1387384" cy="970705"/>
                <a:chOff x="8512008" y="2506028"/>
                <a:chExt cx="1387384" cy="970705"/>
              </a:xfrm>
            </p:grpSpPr>
            <p:sp>
              <p:nvSpPr>
                <p:cNvPr id="136" name="Rectangle 135">
                  <a:extLst>
                    <a:ext uri="{FF2B5EF4-FFF2-40B4-BE49-F238E27FC236}">
                      <a16:creationId xmlns:a16="http://schemas.microsoft.com/office/drawing/2014/main" id="{672B437C-3B7F-C94B-BBEF-96B7112AAAD4}"/>
                    </a:ext>
                  </a:extLst>
                </p:cNvPr>
                <p:cNvSpPr/>
                <p:nvPr/>
              </p:nvSpPr>
              <p:spPr bwMode="auto">
                <a:xfrm>
                  <a:off x="8640135" y="2506028"/>
                  <a:ext cx="1076276"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development</a:t>
                  </a:r>
                </a:p>
              </p:txBody>
            </p:sp>
            <p:sp>
              <p:nvSpPr>
                <p:cNvPr id="137" name="TextBox 136">
                  <a:extLst>
                    <a:ext uri="{FF2B5EF4-FFF2-40B4-BE49-F238E27FC236}">
                      <a16:creationId xmlns:a16="http://schemas.microsoft.com/office/drawing/2014/main" id="{E6A73CFD-60EC-E640-93D8-A1317230A2D6}"/>
                    </a:ext>
                  </a:extLst>
                </p:cNvPr>
                <p:cNvSpPr txBox="1"/>
                <p:nvPr/>
              </p:nvSpPr>
              <p:spPr>
                <a:xfrm>
                  <a:off x="8512008" y="295966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38" name="Picture 137">
                  <a:extLst>
                    <a:ext uri="{FF2B5EF4-FFF2-40B4-BE49-F238E27FC236}">
                      <a16:creationId xmlns:a16="http://schemas.microsoft.com/office/drawing/2014/main" id="{E06F0036-7C5B-BD4C-888E-1DDF2CDE2B7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5077" y="2892169"/>
                  <a:ext cx="193592" cy="193592"/>
                </a:xfrm>
                <a:prstGeom prst="rect">
                  <a:avLst/>
                </a:prstGeom>
              </p:spPr>
            </p:pic>
            <p:sp>
              <p:nvSpPr>
                <p:cNvPr id="139" name="TextBox 138">
                  <a:extLst>
                    <a:ext uri="{FF2B5EF4-FFF2-40B4-BE49-F238E27FC236}">
                      <a16:creationId xmlns:a16="http://schemas.microsoft.com/office/drawing/2014/main" id="{88C4C932-ED80-9442-BE70-BFEF1FD5AE2F}"/>
                    </a:ext>
                  </a:extLst>
                </p:cNvPr>
                <p:cNvSpPr txBox="1"/>
                <p:nvPr/>
              </p:nvSpPr>
              <p:spPr>
                <a:xfrm>
                  <a:off x="8931273" y="2953869"/>
                  <a:ext cx="96811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grpSp>
          <p:sp>
            <p:nvSpPr>
              <p:cNvPr id="124" name="Rectangle 123">
                <a:extLst>
                  <a:ext uri="{FF2B5EF4-FFF2-40B4-BE49-F238E27FC236}">
                    <a16:creationId xmlns:a16="http://schemas.microsoft.com/office/drawing/2014/main" id="{FFC33034-E830-E748-9F69-CEF470D31A36}"/>
                  </a:ext>
                </a:extLst>
              </p:cNvPr>
              <p:cNvSpPr/>
              <p:nvPr/>
            </p:nvSpPr>
            <p:spPr bwMode="auto">
              <a:xfrm>
                <a:off x="10079654" y="3013941"/>
                <a:ext cx="1076276"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test</a:t>
                </a:r>
              </a:p>
            </p:txBody>
          </p:sp>
          <p:sp>
            <p:nvSpPr>
              <p:cNvPr id="125" name="Rectangle 124">
                <a:extLst>
                  <a:ext uri="{FF2B5EF4-FFF2-40B4-BE49-F238E27FC236}">
                    <a16:creationId xmlns:a16="http://schemas.microsoft.com/office/drawing/2014/main" id="{ADF97EB3-C2AD-0340-8A10-1931789ED012}"/>
                  </a:ext>
                </a:extLst>
              </p:cNvPr>
              <p:cNvSpPr/>
              <p:nvPr/>
            </p:nvSpPr>
            <p:spPr bwMode="auto">
              <a:xfrm>
                <a:off x="8643516" y="3561298"/>
                <a:ext cx="1076276"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production</a:t>
                </a:r>
              </a:p>
            </p:txBody>
          </p:sp>
          <p:cxnSp>
            <p:nvCxnSpPr>
              <p:cNvPr id="126" name="Straight Arrow Connector 125">
                <a:extLst>
                  <a:ext uri="{FF2B5EF4-FFF2-40B4-BE49-F238E27FC236}">
                    <a16:creationId xmlns:a16="http://schemas.microsoft.com/office/drawing/2014/main" id="{43054157-6D46-7044-8A91-FBF581CEF5CD}"/>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26F1770A-8ED8-9744-A27E-9DD41916AACF}"/>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BDC1C9B7-F448-7D49-B14A-52D0647C66BA}"/>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B1211CE7-B9D1-464A-B942-3F4DE6170644}"/>
                  </a:ext>
                </a:extLst>
              </p:cNvPr>
              <p:cNvSpPr txBox="1"/>
              <p:nvPr/>
            </p:nvSpPr>
            <p:spPr>
              <a:xfrm>
                <a:off x="2479144" y="3539599"/>
                <a:ext cx="1320599" cy="75251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Create a Pull Request for peer review</a:t>
                </a:r>
              </a:p>
            </p:txBody>
          </p:sp>
          <p:pic>
            <p:nvPicPr>
              <p:cNvPr id="130" name="Picture 129">
                <a:extLst>
                  <a:ext uri="{FF2B5EF4-FFF2-40B4-BE49-F238E27FC236}">
                    <a16:creationId xmlns:a16="http://schemas.microsoft.com/office/drawing/2014/main" id="{3BF9DD12-EBA1-A948-B13B-35654247CF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131" name="TextBox 130">
                <a:extLst>
                  <a:ext uri="{FF2B5EF4-FFF2-40B4-BE49-F238E27FC236}">
                    <a16:creationId xmlns:a16="http://schemas.microsoft.com/office/drawing/2014/main" id="{04911E64-A563-254F-BA6F-EC2C88DAFA57}"/>
                  </a:ext>
                </a:extLst>
              </p:cNvPr>
              <p:cNvSpPr txBox="1"/>
              <p:nvPr/>
            </p:nvSpPr>
            <p:spPr>
              <a:xfrm>
                <a:off x="3564140" y="3550407"/>
                <a:ext cx="1320599"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Merge to master</a:t>
                </a:r>
              </a:p>
            </p:txBody>
          </p:sp>
          <p:pic>
            <p:nvPicPr>
              <p:cNvPr id="132" name="Picture 131">
                <a:extLst>
                  <a:ext uri="{FF2B5EF4-FFF2-40B4-BE49-F238E27FC236}">
                    <a16:creationId xmlns:a16="http://schemas.microsoft.com/office/drawing/2014/main" id="{C278C31A-BDCE-3243-9487-347ADF25EC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133" name="Straight Arrow Connector 132">
                <a:extLst>
                  <a:ext uri="{FF2B5EF4-FFF2-40B4-BE49-F238E27FC236}">
                    <a16:creationId xmlns:a16="http://schemas.microsoft.com/office/drawing/2014/main" id="{95B677F0-4370-604D-9A90-46CC6F79C290}"/>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2AAE71EA-11D2-EB49-A6C5-ECCCB17E96BF}"/>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D7FA432-66EF-324F-B890-05C00407E05E}"/>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142" name="Graphic 141">
              <a:extLst>
                <a:ext uri="{FF2B5EF4-FFF2-40B4-BE49-F238E27FC236}">
                  <a16:creationId xmlns:a16="http://schemas.microsoft.com/office/drawing/2014/main" id="{26DBC607-57B7-144F-AA32-C301DEF1C98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50740" y="2887663"/>
              <a:ext cx="131621" cy="177866"/>
            </a:xfrm>
            <a:prstGeom prst="rect">
              <a:avLst/>
            </a:prstGeom>
          </p:spPr>
        </p:pic>
        <p:sp>
          <p:nvSpPr>
            <p:cNvPr id="143" name="TextBox 142">
              <a:extLst>
                <a:ext uri="{FF2B5EF4-FFF2-40B4-BE49-F238E27FC236}">
                  <a16:creationId xmlns:a16="http://schemas.microsoft.com/office/drawing/2014/main" id="{36865193-B50F-8847-9878-5B44BFBB44CE}"/>
                </a:ext>
              </a:extLst>
            </p:cNvPr>
            <p:cNvSpPr txBox="1"/>
            <p:nvPr/>
          </p:nvSpPr>
          <p:spPr>
            <a:xfrm>
              <a:off x="8931273" y="4012959"/>
              <a:ext cx="966298"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44" name="TextBox 143">
              <a:extLst>
                <a:ext uri="{FF2B5EF4-FFF2-40B4-BE49-F238E27FC236}">
                  <a16:creationId xmlns:a16="http://schemas.microsoft.com/office/drawing/2014/main" id="{F46E0045-A5E1-6B41-8826-A38C67B47DAE}"/>
                </a:ext>
              </a:extLst>
            </p:cNvPr>
            <p:cNvSpPr txBox="1"/>
            <p:nvPr/>
          </p:nvSpPr>
          <p:spPr>
            <a:xfrm>
              <a:off x="8529682" y="402548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45" name="Picture 144">
              <a:extLst>
                <a:ext uri="{FF2B5EF4-FFF2-40B4-BE49-F238E27FC236}">
                  <a16:creationId xmlns:a16="http://schemas.microsoft.com/office/drawing/2014/main" id="{4B963048-4005-FD42-9651-4D375A555B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21295" y="3956979"/>
              <a:ext cx="193592" cy="193592"/>
            </a:xfrm>
            <a:prstGeom prst="rect">
              <a:avLst/>
            </a:prstGeom>
          </p:spPr>
        </p:pic>
        <p:pic>
          <p:nvPicPr>
            <p:cNvPr id="146" name="Graphic 145">
              <a:extLst>
                <a:ext uri="{FF2B5EF4-FFF2-40B4-BE49-F238E27FC236}">
                  <a16:creationId xmlns:a16="http://schemas.microsoft.com/office/drawing/2014/main" id="{A29A7840-1936-A445-A6F5-CFBFF1C93CA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5330" y="3949315"/>
              <a:ext cx="131621" cy="177866"/>
            </a:xfrm>
            <a:prstGeom prst="rect">
              <a:avLst/>
            </a:prstGeom>
          </p:spPr>
        </p:pic>
        <p:sp>
          <p:nvSpPr>
            <p:cNvPr id="147" name="TextBox 146">
              <a:extLst>
                <a:ext uri="{FF2B5EF4-FFF2-40B4-BE49-F238E27FC236}">
                  <a16:creationId xmlns:a16="http://schemas.microsoft.com/office/drawing/2014/main" id="{3112BBED-1814-E44E-AFBA-379210019284}"/>
                </a:ext>
              </a:extLst>
            </p:cNvPr>
            <p:cNvSpPr txBox="1"/>
            <p:nvPr/>
          </p:nvSpPr>
          <p:spPr>
            <a:xfrm>
              <a:off x="10324867" y="3464056"/>
              <a:ext cx="1049333"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48" name="TextBox 147">
              <a:extLst>
                <a:ext uri="{FF2B5EF4-FFF2-40B4-BE49-F238E27FC236}">
                  <a16:creationId xmlns:a16="http://schemas.microsoft.com/office/drawing/2014/main" id="{7CEA8FCB-32F3-EA4A-93E8-E7CCA68D947B}"/>
                </a:ext>
              </a:extLst>
            </p:cNvPr>
            <p:cNvSpPr txBox="1"/>
            <p:nvPr/>
          </p:nvSpPr>
          <p:spPr>
            <a:xfrm>
              <a:off x="9971179" y="3470529"/>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49" name="Picture 148">
              <a:extLst>
                <a:ext uri="{FF2B5EF4-FFF2-40B4-BE49-F238E27FC236}">
                  <a16:creationId xmlns:a16="http://schemas.microsoft.com/office/drawing/2014/main" id="{7092B6CE-B30F-D946-8CB9-21195B2A938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51882" y="3400082"/>
              <a:ext cx="193592" cy="193592"/>
            </a:xfrm>
            <a:prstGeom prst="rect">
              <a:avLst/>
            </a:prstGeom>
          </p:spPr>
        </p:pic>
        <p:pic>
          <p:nvPicPr>
            <p:cNvPr id="150" name="Graphic 149">
              <a:extLst>
                <a:ext uri="{FF2B5EF4-FFF2-40B4-BE49-F238E27FC236}">
                  <a16:creationId xmlns:a16="http://schemas.microsoft.com/office/drawing/2014/main" id="{905B2035-5D37-FD4D-BDF3-83D98664314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90321" y="3410680"/>
              <a:ext cx="131621" cy="177866"/>
            </a:xfrm>
            <a:prstGeom prst="rect">
              <a:avLst/>
            </a:prstGeom>
          </p:spPr>
        </p:pic>
        <p:pic>
          <p:nvPicPr>
            <p:cNvPr id="48" name="Picture 47">
              <a:extLst>
                <a:ext uri="{FF2B5EF4-FFF2-40B4-BE49-F238E27FC236}">
                  <a16:creationId xmlns:a16="http://schemas.microsoft.com/office/drawing/2014/main" id="{A6F2AD7D-41E6-4AA4-9E4F-F10307A8CF87}"/>
                </a:ext>
              </a:extLst>
            </p:cNvPr>
            <p:cNvPicPr>
              <a:picLocks noChangeAspect="1"/>
            </p:cNvPicPr>
            <p:nvPr/>
          </p:nvPicPr>
          <p:blipFill rotWithShape="1">
            <a:blip r:embed="rId9"/>
            <a:srcRect l="3302" t="6466" r="5732" b="6346"/>
            <a:stretch/>
          </p:blipFill>
          <p:spPr>
            <a:xfrm>
              <a:off x="8786711" y="2875298"/>
              <a:ext cx="191958" cy="190661"/>
            </a:xfrm>
            <a:prstGeom prst="rect">
              <a:avLst/>
            </a:prstGeom>
          </p:spPr>
        </p:pic>
        <p:pic>
          <p:nvPicPr>
            <p:cNvPr id="49" name="Picture 48">
              <a:extLst>
                <a:ext uri="{FF2B5EF4-FFF2-40B4-BE49-F238E27FC236}">
                  <a16:creationId xmlns:a16="http://schemas.microsoft.com/office/drawing/2014/main" id="{4BD78F7D-9809-4AAF-839B-23FD97DE071C}"/>
                </a:ext>
              </a:extLst>
            </p:cNvPr>
            <p:cNvPicPr>
              <a:picLocks noChangeAspect="1"/>
            </p:cNvPicPr>
            <p:nvPr/>
          </p:nvPicPr>
          <p:blipFill rotWithShape="1">
            <a:blip r:embed="rId10"/>
            <a:srcRect l="8063" t="5692" r="7576" b="4929"/>
            <a:stretch/>
          </p:blipFill>
          <p:spPr>
            <a:xfrm>
              <a:off x="9350740" y="2887663"/>
              <a:ext cx="131524" cy="177866"/>
            </a:xfrm>
            <a:prstGeom prst="rect">
              <a:avLst/>
            </a:prstGeom>
          </p:spPr>
        </p:pic>
        <p:pic>
          <p:nvPicPr>
            <p:cNvPr id="52" name="Picture 51">
              <a:extLst>
                <a:ext uri="{FF2B5EF4-FFF2-40B4-BE49-F238E27FC236}">
                  <a16:creationId xmlns:a16="http://schemas.microsoft.com/office/drawing/2014/main" id="{790AB284-ADDC-4395-8C49-DFE732D1A9B0}"/>
                </a:ext>
              </a:extLst>
            </p:cNvPr>
            <p:cNvPicPr>
              <a:picLocks noChangeAspect="1"/>
            </p:cNvPicPr>
            <p:nvPr/>
          </p:nvPicPr>
          <p:blipFill rotWithShape="1">
            <a:blip r:embed="rId9"/>
            <a:srcRect l="3302" t="6466" r="5732" b="6346"/>
            <a:stretch/>
          </p:blipFill>
          <p:spPr>
            <a:xfrm>
              <a:off x="8821198" y="3956686"/>
              <a:ext cx="191958" cy="190661"/>
            </a:xfrm>
            <a:prstGeom prst="rect">
              <a:avLst/>
            </a:prstGeom>
          </p:spPr>
        </p:pic>
        <p:pic>
          <p:nvPicPr>
            <p:cNvPr id="53" name="Picture 52">
              <a:extLst>
                <a:ext uri="{FF2B5EF4-FFF2-40B4-BE49-F238E27FC236}">
                  <a16:creationId xmlns:a16="http://schemas.microsoft.com/office/drawing/2014/main" id="{6F61E858-D378-4ADB-B73F-7002CA4114B6}"/>
                </a:ext>
              </a:extLst>
            </p:cNvPr>
            <p:cNvPicPr>
              <a:picLocks noChangeAspect="1"/>
            </p:cNvPicPr>
            <p:nvPr/>
          </p:nvPicPr>
          <p:blipFill rotWithShape="1">
            <a:blip r:embed="rId10"/>
            <a:srcRect l="8063" t="5692" r="7576" b="4929"/>
            <a:stretch/>
          </p:blipFill>
          <p:spPr>
            <a:xfrm>
              <a:off x="9365330" y="3956979"/>
              <a:ext cx="131524" cy="177866"/>
            </a:xfrm>
            <a:prstGeom prst="rect">
              <a:avLst/>
            </a:prstGeom>
          </p:spPr>
        </p:pic>
        <p:pic>
          <p:nvPicPr>
            <p:cNvPr id="54" name="Picture 53">
              <a:extLst>
                <a:ext uri="{FF2B5EF4-FFF2-40B4-BE49-F238E27FC236}">
                  <a16:creationId xmlns:a16="http://schemas.microsoft.com/office/drawing/2014/main" id="{F22B5599-72D3-4BB3-9F6F-DDA77B3DB932}"/>
                </a:ext>
              </a:extLst>
            </p:cNvPr>
            <p:cNvPicPr>
              <a:picLocks noChangeAspect="1"/>
            </p:cNvPicPr>
            <p:nvPr/>
          </p:nvPicPr>
          <p:blipFill rotWithShape="1">
            <a:blip r:embed="rId9"/>
            <a:srcRect l="3302" t="6466" r="5732" b="6346"/>
            <a:stretch/>
          </p:blipFill>
          <p:spPr>
            <a:xfrm>
              <a:off x="10254430" y="3401547"/>
              <a:ext cx="191958" cy="190661"/>
            </a:xfrm>
            <a:prstGeom prst="rect">
              <a:avLst/>
            </a:prstGeom>
          </p:spPr>
        </p:pic>
        <p:pic>
          <p:nvPicPr>
            <p:cNvPr id="55" name="Picture 54">
              <a:extLst>
                <a:ext uri="{FF2B5EF4-FFF2-40B4-BE49-F238E27FC236}">
                  <a16:creationId xmlns:a16="http://schemas.microsoft.com/office/drawing/2014/main" id="{8CBA2556-4EC4-4D18-AB5A-2B7B4622FF86}"/>
                </a:ext>
              </a:extLst>
            </p:cNvPr>
            <p:cNvPicPr>
              <a:picLocks noChangeAspect="1"/>
            </p:cNvPicPr>
            <p:nvPr/>
          </p:nvPicPr>
          <p:blipFill rotWithShape="1">
            <a:blip r:embed="rId10"/>
            <a:srcRect l="8063" t="5692" r="7576" b="4929"/>
            <a:stretch/>
          </p:blipFill>
          <p:spPr>
            <a:xfrm>
              <a:off x="10791081" y="3411868"/>
              <a:ext cx="131524" cy="177866"/>
            </a:xfrm>
            <a:prstGeom prst="rect">
              <a:avLst/>
            </a:prstGeom>
          </p:spPr>
        </p:pic>
        <p:pic>
          <p:nvPicPr>
            <p:cNvPr id="1026" name="Picture 2" descr="See the source image">
              <a:extLst>
                <a:ext uri="{FF2B5EF4-FFF2-40B4-BE49-F238E27FC236}">
                  <a16:creationId xmlns:a16="http://schemas.microsoft.com/office/drawing/2014/main" id="{3F43361F-CBBE-4CFD-BF1A-EF55A3BF6BB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291041" y="2015732"/>
              <a:ext cx="1292270" cy="373547"/>
            </a:xfrm>
            <a:prstGeom prst="rect">
              <a:avLst/>
            </a:prstGeom>
            <a:solidFill>
              <a:schemeClr val="tx1"/>
            </a:solidFill>
          </p:spPr>
        </p:pic>
        <p:pic>
          <p:nvPicPr>
            <p:cNvPr id="56" name="Picture 55" descr="A picture containing airplane, fence&#10;&#10;Description automatically generated">
              <a:extLst>
                <a:ext uri="{FF2B5EF4-FFF2-40B4-BE49-F238E27FC236}">
                  <a16:creationId xmlns:a16="http://schemas.microsoft.com/office/drawing/2014/main" id="{90695FBB-0388-419F-B365-A0D5A7A31190}"/>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926" t="17195" r="18365"/>
            <a:stretch/>
          </p:blipFill>
          <p:spPr>
            <a:xfrm>
              <a:off x="500040" y="3118401"/>
              <a:ext cx="529421" cy="537583"/>
            </a:xfrm>
            <a:prstGeom prst="rect">
              <a:avLst/>
            </a:prstGeom>
            <a:solidFill>
              <a:schemeClr val="tx1"/>
            </a:solidFill>
          </p:spPr>
        </p:pic>
        <p:pic>
          <p:nvPicPr>
            <p:cNvPr id="57" name="Graphic 56">
              <a:extLst>
                <a:ext uri="{FF2B5EF4-FFF2-40B4-BE49-F238E27FC236}">
                  <a16:creationId xmlns:a16="http://schemas.microsoft.com/office/drawing/2014/main" id="{44B3A9A3-8B31-40A4-AD22-A9E81EA1884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87928" y="2424163"/>
              <a:ext cx="369148" cy="369148"/>
            </a:xfrm>
            <a:prstGeom prst="rect">
              <a:avLst/>
            </a:prstGeom>
          </p:spPr>
        </p:pic>
      </p:grpSp>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91421"/>
            <a:ext cx="11127191" cy="4604337"/>
          </a:xfrm>
          <a:prstGeom prst="rect">
            <a:avLst/>
          </a:prstGeom>
          <a:noFill/>
        </p:spPr>
        <p:txBody>
          <a:bodyPr wrap="square" lIns="182880" tIns="146304" rIns="182880" bIns="146304" rtlCol="0">
            <a:spAutoFit/>
          </a:bodyPr>
          <a:lstStyle/>
          <a:p>
            <a:r>
              <a:rPr lang="en-US" sz="2800" dirty="0"/>
              <a:t>In this whiteboard design session, you will learn how to design a solution with a combination of Azure Resource Manager templates and Azure DevOps to enable continuous delivery with several Azure PaaS services.</a:t>
            </a:r>
          </a:p>
          <a:p>
            <a:endParaRPr lang="en-US" sz="2800" dirty="0"/>
          </a:p>
          <a:p>
            <a:r>
              <a:rPr lang="en-US" sz="2800" dirty="0"/>
              <a:t>At the end of this workshop, you will be better able to build templates to automate cloud infrastructure and reduce error-prone manual processes. In addition, you'll create an Azure Resource Manager (ARM) template to provision Azure resources, configure continuous delivery with Azure DevOps, configure Application Insights into an application, and create an Azure DevOps project and Git repository.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57B4F-93CC-40D2-99DF-75EEE9618A2B}"/>
              </a:ext>
            </a:extLst>
          </p:cNvPr>
          <p:cNvSpPr>
            <a:spLocks noGrp="1"/>
          </p:cNvSpPr>
          <p:nvPr>
            <p:ph type="body" sz="quarter" idx="10"/>
          </p:nvPr>
        </p:nvSpPr>
        <p:spPr>
          <a:xfrm>
            <a:off x="269239" y="1189177"/>
            <a:ext cx="10703561" cy="4988930"/>
          </a:xfrm>
        </p:spPr>
        <p:txBody>
          <a:bodyPr/>
          <a:lstStyle/>
          <a:p>
            <a:pPr marL="0" indent="0">
              <a:buNone/>
            </a:pPr>
            <a:r>
              <a:rPr lang="en-US" dirty="0"/>
              <a:t>Azure DevOps build and release management are a complete end to end solution for automating builds deployment for the solutions</a:t>
            </a:r>
          </a:p>
          <a:p>
            <a:endParaRPr lang="en-US" dirty="0"/>
          </a:p>
          <a:p>
            <a:r>
              <a:rPr lang="en-US" sz="3200" dirty="0"/>
              <a:t>Create a build definition. </a:t>
            </a:r>
          </a:p>
          <a:p>
            <a:r>
              <a:rPr lang="en-US" sz="3200" dirty="0"/>
              <a:t>Create a release pipeline that deploys the solution to one or more environments with validation and verification.</a:t>
            </a:r>
          </a:p>
          <a:p>
            <a:r>
              <a:rPr lang="en-US" sz="3200" dirty="0"/>
              <a:t>Setup approval steps as quality gates to control the flow of each release.</a:t>
            </a:r>
          </a:p>
        </p:txBody>
      </p:sp>
      <p:sp>
        <p:nvSpPr>
          <p:cNvPr id="3" name="Title 2">
            <a:extLst>
              <a:ext uri="{FF2B5EF4-FFF2-40B4-BE49-F238E27FC236}">
                <a16:creationId xmlns:a16="http://schemas.microsoft.com/office/drawing/2014/main" id="{7717AB2F-2717-43DB-BA9A-FF3ECC2E7D5D}"/>
              </a:ext>
            </a:extLst>
          </p:cNvPr>
          <p:cNvSpPr>
            <a:spLocks noGrp="1"/>
          </p:cNvSpPr>
          <p:nvPr>
            <p:ph type="title"/>
          </p:nvPr>
        </p:nvSpPr>
        <p:spPr/>
        <p:txBody>
          <a:bodyPr/>
          <a:lstStyle/>
          <a:p>
            <a:r>
              <a:rPr lang="en-US" dirty="0"/>
              <a:t>Automate software builds and deployments</a:t>
            </a:r>
          </a:p>
        </p:txBody>
      </p:sp>
      <p:pic>
        <p:nvPicPr>
          <p:cNvPr id="4" name="Picture 3" descr="Visual Studio icon">
            <a:extLst>
              <a:ext uri="{FF2B5EF4-FFF2-40B4-BE49-F238E27FC236}">
                <a16:creationId xmlns:a16="http://schemas.microsoft.com/office/drawing/2014/main" id="{0E8F9F88-4E92-47BE-B142-38DFD09773E1}"/>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02460" y="2977008"/>
            <a:ext cx="1540680" cy="1540680"/>
          </a:xfrm>
          <a:prstGeom prst="rect">
            <a:avLst/>
          </a:prstGeom>
        </p:spPr>
      </p:pic>
    </p:spTree>
    <p:extLst>
      <p:ext uri="{BB962C8B-B14F-4D97-AF65-F5344CB8AC3E}">
        <p14:creationId xmlns:p14="http://schemas.microsoft.com/office/powerpoint/2010/main" val="36328721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8F9D8-A422-4332-8782-0F0E1171FF55}"/>
              </a:ext>
            </a:extLst>
          </p:cNvPr>
          <p:cNvSpPr>
            <a:spLocks noGrp="1"/>
          </p:cNvSpPr>
          <p:nvPr>
            <p:ph type="body" sz="quarter" idx="10"/>
          </p:nvPr>
        </p:nvSpPr>
        <p:spPr>
          <a:xfrm>
            <a:off x="188318" y="1779896"/>
            <a:ext cx="11653523" cy="3261855"/>
          </a:xfrm>
        </p:spPr>
        <p:txBody>
          <a:bodyPr/>
          <a:lstStyle/>
          <a:p>
            <a:r>
              <a:rPr lang="en-US" dirty="0"/>
              <a:t>Use the deployment slots feature of Azure App Services.</a:t>
            </a:r>
          </a:p>
          <a:p>
            <a:r>
              <a:rPr lang="en-US" dirty="0"/>
              <a:t>Create and deploy to a staging slot.</a:t>
            </a:r>
          </a:p>
          <a:p>
            <a:r>
              <a:rPr lang="en-US" dirty="0"/>
              <a:t>Release and validate .</a:t>
            </a:r>
          </a:p>
          <a:p>
            <a:r>
              <a:rPr lang="en-US" dirty="0"/>
              <a:t>Swap staging with production. </a:t>
            </a:r>
          </a:p>
        </p:txBody>
      </p:sp>
      <p:sp>
        <p:nvSpPr>
          <p:cNvPr id="3" name="Title 2">
            <a:extLst>
              <a:ext uri="{FF2B5EF4-FFF2-40B4-BE49-F238E27FC236}">
                <a16:creationId xmlns:a16="http://schemas.microsoft.com/office/drawing/2014/main" id="{F81E57EC-662D-4DCA-A28A-F7E53E175F88}"/>
              </a:ext>
            </a:extLst>
          </p:cNvPr>
          <p:cNvSpPr>
            <a:spLocks noGrp="1"/>
          </p:cNvSpPr>
          <p:nvPr>
            <p:ph type="title"/>
          </p:nvPr>
        </p:nvSpPr>
        <p:spPr/>
        <p:txBody>
          <a:bodyPr/>
          <a:lstStyle/>
          <a:p>
            <a:r>
              <a:rPr lang="en-US" dirty="0"/>
              <a:t>Continuous deployment without production impact</a:t>
            </a:r>
          </a:p>
        </p:txBody>
      </p:sp>
      <p:pic>
        <p:nvPicPr>
          <p:cNvPr id="4" name="Picture 3" descr="App services icon">
            <a:extLst>
              <a:ext uri="{FF2B5EF4-FFF2-40B4-BE49-F238E27FC236}">
                <a16:creationId xmlns:a16="http://schemas.microsoft.com/office/drawing/2014/main" id="{D85EDADB-7395-45EC-AD11-FF124E6C0464}"/>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3633961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8AF1AA-C9F7-4127-AECD-DF2941C12CA2}"/>
              </a:ext>
            </a:extLst>
          </p:cNvPr>
          <p:cNvSpPr>
            <a:spLocks noGrp="1"/>
          </p:cNvSpPr>
          <p:nvPr>
            <p:ph type="body" sz="quarter" idx="10"/>
          </p:nvPr>
        </p:nvSpPr>
        <p:spPr>
          <a:xfrm>
            <a:off x="269239" y="1189177"/>
            <a:ext cx="11653523" cy="4347922"/>
          </a:xfrm>
        </p:spPr>
        <p:txBody>
          <a:bodyPr/>
          <a:lstStyle/>
          <a:p>
            <a:endParaRPr lang="en-US" dirty="0"/>
          </a:p>
          <a:p>
            <a:r>
              <a:rPr lang="en-US" dirty="0"/>
              <a:t>Create the build definition and add a task to run the unit tests.</a:t>
            </a:r>
          </a:p>
          <a:p>
            <a:r>
              <a:rPr lang="en-US" dirty="0"/>
              <a:t>If one or more test fails, the continuous delivery process will halt.</a:t>
            </a:r>
          </a:p>
          <a:p>
            <a:r>
              <a:rPr lang="en-US" dirty="0"/>
              <a:t>Extend the task to create a new work item for tracking if the test fails.</a:t>
            </a:r>
          </a:p>
        </p:txBody>
      </p:sp>
      <p:sp>
        <p:nvSpPr>
          <p:cNvPr id="3" name="Title 2">
            <a:extLst>
              <a:ext uri="{FF2B5EF4-FFF2-40B4-BE49-F238E27FC236}">
                <a16:creationId xmlns:a16="http://schemas.microsoft.com/office/drawing/2014/main" id="{C1CD2887-BE19-40F2-AAF7-BBAA3259D52E}"/>
              </a:ext>
            </a:extLst>
          </p:cNvPr>
          <p:cNvSpPr>
            <a:spLocks noGrp="1"/>
          </p:cNvSpPr>
          <p:nvPr>
            <p:ph type="title"/>
          </p:nvPr>
        </p:nvSpPr>
        <p:spPr/>
        <p:txBody>
          <a:bodyPr/>
          <a:lstStyle/>
          <a:p>
            <a:r>
              <a:rPr lang="en-US" dirty="0"/>
              <a:t>Unit test integration</a:t>
            </a:r>
          </a:p>
        </p:txBody>
      </p:sp>
    </p:spTree>
    <p:extLst>
      <p:ext uri="{BB962C8B-B14F-4D97-AF65-F5344CB8AC3E}">
        <p14:creationId xmlns:p14="http://schemas.microsoft.com/office/powerpoint/2010/main" val="4868214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C84F-5B89-4951-9A3E-92D55052947D}"/>
              </a:ext>
            </a:extLst>
          </p:cNvPr>
          <p:cNvSpPr>
            <a:spLocks noGrp="1"/>
          </p:cNvSpPr>
          <p:nvPr>
            <p:ph type="body" sz="quarter" idx="10"/>
          </p:nvPr>
        </p:nvSpPr>
        <p:spPr>
          <a:xfrm>
            <a:off x="269240" y="1189177"/>
            <a:ext cx="8542988" cy="4890954"/>
          </a:xfrm>
        </p:spPr>
        <p:txBody>
          <a:bodyPr/>
          <a:lstStyle/>
          <a:p>
            <a:endParaRPr lang="en-US" dirty="0"/>
          </a:p>
          <a:p>
            <a:r>
              <a:rPr lang="en-US" dirty="0"/>
              <a:t>Use Azure App Services deployment slots in conjunction with the Traffic Routing feature.</a:t>
            </a:r>
          </a:p>
          <a:p>
            <a:endParaRPr lang="en-US" dirty="0"/>
          </a:p>
          <a:p>
            <a:r>
              <a:rPr lang="en-US" dirty="0"/>
              <a:t>Direct some percentage of traffic to a separate slot, use Application Insights to measure effectiveness.</a:t>
            </a:r>
          </a:p>
        </p:txBody>
      </p:sp>
      <p:sp>
        <p:nvSpPr>
          <p:cNvPr id="3" name="Title 2">
            <a:extLst>
              <a:ext uri="{FF2B5EF4-FFF2-40B4-BE49-F238E27FC236}">
                <a16:creationId xmlns:a16="http://schemas.microsoft.com/office/drawing/2014/main" id="{A530A879-ABA2-40D9-A081-8B773423743C}"/>
              </a:ext>
            </a:extLst>
          </p:cNvPr>
          <p:cNvSpPr>
            <a:spLocks noGrp="1"/>
          </p:cNvSpPr>
          <p:nvPr>
            <p:ph type="title"/>
          </p:nvPr>
        </p:nvSpPr>
        <p:spPr/>
        <p:txBody>
          <a:bodyPr/>
          <a:lstStyle/>
          <a:p>
            <a:r>
              <a:rPr lang="en-US" dirty="0"/>
              <a:t>How to enable A/B testing</a:t>
            </a:r>
          </a:p>
        </p:txBody>
      </p:sp>
      <p:pic>
        <p:nvPicPr>
          <p:cNvPr id="4" name="Picture 3" descr="App services icon">
            <a:extLst>
              <a:ext uri="{FF2B5EF4-FFF2-40B4-BE49-F238E27FC236}">
                <a16:creationId xmlns:a16="http://schemas.microsoft.com/office/drawing/2014/main" id="{5D13A5D1-B528-4FCE-AB99-2926BF7BF78E}"/>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12709455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4468596"/>
          </a:xfrm>
        </p:spPr>
        <p:txBody>
          <a:bodyPr/>
          <a:lstStyle/>
          <a:p>
            <a:endParaRPr lang="en-US" dirty="0"/>
          </a:p>
          <a:p>
            <a:r>
              <a:rPr lang="en-US" dirty="0"/>
              <a:t>Avoid branches with long life spans.</a:t>
            </a:r>
          </a:p>
          <a:p>
            <a:endParaRPr lang="en-US" dirty="0"/>
          </a:p>
          <a:p>
            <a:endParaRPr lang="en-US" dirty="0"/>
          </a:p>
          <a:p>
            <a:r>
              <a:rPr lang="en-US" dirty="0"/>
              <a:t>Switching source control from Azure DevOps to GitHub by uploading the code base and editing the build definition.</a:t>
            </a: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dirty="0"/>
              <a:t>Source Control</a:t>
            </a:r>
          </a:p>
        </p:txBody>
      </p:sp>
      <p:pic>
        <p:nvPicPr>
          <p:cNvPr id="4" name="Picture 3" descr="Git icon">
            <a:extLst>
              <a:ext uri="{FF2B5EF4-FFF2-40B4-BE49-F238E27FC236}">
                <a16:creationId xmlns:a16="http://schemas.microsoft.com/office/drawing/2014/main" id="{8E52B167-72E3-4899-AA4C-C58157C4AD1B}"/>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62486" y="3178147"/>
            <a:ext cx="2238401" cy="2238401"/>
          </a:xfrm>
          <a:prstGeom prst="rect">
            <a:avLst/>
          </a:prstGeom>
        </p:spPr>
      </p:pic>
    </p:spTree>
    <p:extLst>
      <p:ext uri="{BB962C8B-B14F-4D97-AF65-F5344CB8AC3E}">
        <p14:creationId xmlns:p14="http://schemas.microsoft.com/office/powerpoint/2010/main" val="18493960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to be locked in to a specific source control repository. We are evaluating GitHub and Azure DevOps and need to be able to change between them without frustrating rework.</a:t>
            </a:r>
          </a:p>
          <a:p>
            <a:pPr lvl="0"/>
            <a:endParaRPr lang="en-US" sz="2800" i="1" dirty="0"/>
          </a:p>
          <a:p>
            <a:pPr lvl="0"/>
            <a:r>
              <a:rPr lang="en-US" sz="2800" dirty="0"/>
              <a:t>Both Azure DevOps and GitHub support git source control repositories. Azure DevOps supports any accessible git repository and has specific additional integrations with GitHub. As long as the customer project uses git-based source control, Azure DevOps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the developers to be able to make changes to the Azure resources even though they will have access to make source code changes.</a:t>
            </a:r>
          </a:p>
          <a:p>
            <a:pPr lvl="0"/>
            <a:endParaRPr lang="en-US" sz="2800" i="1" dirty="0"/>
          </a:p>
          <a:p>
            <a:r>
              <a:rPr lang="en-US" sz="2800" dirty="0"/>
              <a:t>This solution would remove the need to provide access to these specific environments from the developers. The company could provide other access (i.e. Enterprise DevTest Subscriptions) that developers could use to explore the features of the platform.</a:t>
            </a:r>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If developers can deploy directly to the cloud, will that expose us to the same quality problems we had before when untested code was promoted to production?</a:t>
            </a:r>
          </a:p>
          <a:p>
            <a:pPr lvl="0"/>
            <a:endParaRPr lang="en-US" sz="2800" i="1" dirty="0"/>
          </a:p>
          <a:p>
            <a:r>
              <a:rPr lang="en-US" sz="2800" dirty="0"/>
              <a:t>If we use Azure DevOps’ Release Management features, we can configure all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How much of an impact will these process changes have on our development cadence? Will learning this place a new burden on the developers?</a:t>
            </a:r>
          </a:p>
          <a:p>
            <a:pPr lvl="0"/>
            <a:endParaRPr lang="en-US" sz="2800" i="1" dirty="0"/>
          </a:p>
          <a:p>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dirty="0"/>
              <a:t>Our developers are already having a challenge learning how to use Git, will adding a continuous deployment system on top of that slow them down and confuse them even more?</a:t>
            </a:r>
          </a:p>
          <a:p>
            <a:pPr lvl="0"/>
            <a:endParaRPr lang="en-US" sz="2800" i="1" dirty="0"/>
          </a:p>
          <a:p>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 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173450"/>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 which runs on Angular, .NET Core, and PostgreSQL.</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has also been tasked with automating the entire process of testing, building, and deploying to the cloud for both the developers, so they cannot deploy any builds that fail the test suite, and the QA team, so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4176</Words>
  <Application>Microsoft Office PowerPoint</Application>
  <PresentationFormat>Widescreen</PresentationFormat>
  <Paragraphs>271</Paragraphs>
  <Slides>31</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in Azure DevOps</vt:lpstr>
      <vt:lpstr>Abstract and learning objectives</vt:lpstr>
      <vt:lpstr>Step 1: Review the customer case study</vt:lpstr>
      <vt:lpstr>Customer situation</vt:lpstr>
      <vt:lpstr>Customer situation</vt:lpstr>
      <vt:lpstr>Customer needs</vt:lpstr>
      <vt:lpstr>Customer needs</vt:lpstr>
      <vt:lpstr>Customer needs</vt:lpstr>
      <vt:lpstr>Customer needs</vt:lpstr>
      <vt:lpstr>Tailspin Toys, Inc.</vt:lpstr>
      <vt:lpstr>Customer objections</vt:lpstr>
      <vt:lpstr>Customer objections</vt:lpstr>
      <vt:lpstr>Common scenarios</vt:lpstr>
      <vt:lpstr>Step 2: Design a proof of concept solution</vt:lpstr>
      <vt:lpstr>Step 2: Design the solution</vt:lpstr>
      <vt:lpstr>Step 3: Present the solution</vt:lpstr>
      <vt:lpstr>Wrap-up</vt:lpstr>
      <vt:lpstr>Preferred target audience </vt:lpstr>
      <vt:lpstr>Preferred solution</vt:lpstr>
      <vt:lpstr>Automate software builds and deployments</vt:lpstr>
      <vt:lpstr>Continuous deployment without production impact</vt:lpstr>
      <vt:lpstr>Unit test integration</vt:lpstr>
      <vt:lpstr>How to enable A/B testing</vt:lpstr>
      <vt:lpstr>Source Control</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2019-12-06T00:23:51Z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v-dadesj@microsoft.com</vt:lpwstr>
  </property>
  <property fmtid="{D5CDD505-2E9C-101B-9397-08002B2CF9AE}" pid="5" name="MSIP_Label_f42aa342-8706-4288-bd11-ebb85995028c_SetDate">
    <vt:lpwstr>2018-07-23T23:19:19.0661148Z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