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9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70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77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5A7E08B-C7D1-4965-985B-F458D29DC8F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A0CA78E-3178-45F2-B646-C921AF43884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7497A2A-ACCD-48B5-A5F3-2DF80A9025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2BF2C8-6868-4156-B84E-A03FE980E3C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E05F4E-6999-41B8-8DFF-89FE6087134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EC1033-FFE2-4FC5-999B-4DA3DB0348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6CF0C2-5398-466A-984D-246D3808AB3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8E605BB-0906-42C9-896E-B4CF6C2563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DCB41D-39A2-40DE-BFB0-A73B8E9A672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1152445-1FD3-4E2A-A853-371A9F7027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D9FC01-8FDF-456C-A0FC-CA5807AF44C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9C3E96-ED1F-44E4-84A8-9F0980AC5F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688BA0C-6437-45B7-ABB5-128D4ED5BB6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C49412-E5F1-4A1C-8829-D19B9B32F2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32D8E7-8591-45C6-90E8-F067127EC69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39EB666-F78C-4376-9A7F-DEFBB782CF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97E764-46C7-4E3C-A001-E172787C567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AA16FAE-FAB9-4549-8B34-66FA458B39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0E8460D-62A8-4762-9198-EE6EC61A52A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6B15989-076B-4C08-8324-29DB54C9D9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7D2139-62CB-4C25-BC75-ED2C3D3DE7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7768E8D-E834-4610-B5FB-BD3BB2ECFB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3619F4-5F35-41AE-B6EE-5648DB07E21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A75E46-863B-40A2-B4F3-F56272F425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86"/>
            <a:ext cx="9144000" cy="5138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>
            <a:spLocks noChangeArrowheads="1"/>
          </p:cNvSpPr>
          <p:nvPr/>
        </p:nvSpPr>
        <p:spPr bwMode="auto">
          <a:xfrm>
            <a:off x="884267" y="1047750"/>
            <a:ext cx="7902575" cy="4167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计算机体系结构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内存层次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地址空间 &amp; 地址生成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连续内存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     内存碎片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     动态分配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最先匹配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最佳匹配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     ·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最差匹配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     碎片整理</a:t>
            </a:r>
            <a:endParaRPr lang="zh-CN" altLang="en-US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0" y="282562"/>
            <a:ext cx="9144000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 defTabSz="914400" eaLnBrk="1" hangingPunct="1">
              <a:lnSpc>
                <a:spcPct val="95000"/>
              </a:lnSpc>
              <a:buFontTx/>
              <a:buNone/>
            </a:pPr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charset="-128"/>
              </a:rPr>
              <a:t>内容摘要</a:t>
            </a:r>
            <a:endParaRPr lang="zh-CN" altLang="en-US" sz="30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Lucida Sans" panose="020B0602030504090204" charset="0"/>
            </a:endParaRPr>
          </a:p>
        </p:txBody>
      </p:sp>
      <p:sp>
        <p:nvSpPr>
          <p:cNvPr id="25" name="矩形 8"/>
          <p:cNvSpPr>
            <a:spLocks noChangeArrowheads="1"/>
          </p:cNvSpPr>
          <p:nvPr/>
        </p:nvSpPr>
        <p:spPr bwMode="auto">
          <a:xfrm>
            <a:off x="500034" y="100011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anose="020F0502020204030204" pitchFamily="34" charset="0"/>
            </a:endParaRPr>
          </a:p>
        </p:txBody>
      </p:sp>
      <p:pic>
        <p:nvPicPr>
          <p:cNvPr id="2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8" y="213970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8" y="245934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607" y="3614613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矩形 8"/>
          <p:cNvSpPr>
            <a:spLocks noChangeArrowheads="1"/>
          </p:cNvSpPr>
          <p:nvPr/>
        </p:nvSpPr>
        <p:spPr bwMode="auto">
          <a:xfrm>
            <a:off x="500034" y="135730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矩形 8"/>
          <p:cNvSpPr>
            <a:spLocks noChangeArrowheads="1"/>
          </p:cNvSpPr>
          <p:nvPr/>
        </p:nvSpPr>
        <p:spPr bwMode="auto">
          <a:xfrm>
            <a:off x="500034" y="1714494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863725" y="3880372"/>
            <a:ext cx="6858000" cy="384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伙伴系统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506538" y="3894660"/>
            <a:ext cx="4159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pic>
        <p:nvPicPr>
          <p:cNvPr id="15" name="图片 1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16" name="图片 1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内存管理方式</a:t>
            </a:r>
            <a:endParaRPr lang="zh-CN" altLang="en-US" sz="3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"/>
          <p:cNvSpPr>
            <a:spLocks noChangeArrowheads="1"/>
          </p:cNvSpPr>
          <p:nvPr/>
        </p:nvSpPr>
        <p:spPr bwMode="auto">
          <a:xfrm>
            <a:off x="500034" y="928676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anose="020F0502020204030204" pitchFamily="34" charset="0"/>
            </a:endParaRPr>
          </a:p>
        </p:txBody>
      </p:sp>
      <p:pic>
        <p:nvPicPr>
          <p:cNvPr id="30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398580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92456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356972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1728907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093209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8" descr="小点1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00" y="2452812"/>
            <a:ext cx="14922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857224" y="916801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操作系统中采用的内存管理方式</a:t>
            </a:r>
            <a:endParaRPr lang="zh-CN" altLang="en-US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1040" y="1273803"/>
            <a:ext cx="2227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重定位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(relocation)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3103" y="1619494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(segmentation)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4419" y="1964809"/>
            <a:ext cx="163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分页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(paging)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2539" y="2321811"/>
            <a:ext cx="3090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虚拟内存</a:t>
            </a:r>
            <a:r>
              <a: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(virtual memory)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632" y="2703543"/>
            <a:ext cx="57150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目前多数系统(如 Linux)采用按需页式虚拟内存</a:t>
            </a:r>
            <a:endParaRPr lang="zh-CN" altLang="en-US" sz="16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3037" y="310781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实现高度依赖硬件</a:t>
            </a:r>
            <a:endParaRPr lang="zh-CN" altLang="en-US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02727" y="3465007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lvl="1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与计算机存储架构紧耦合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4602" y="3798635"/>
            <a:ext cx="7500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630" lvl="1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MMU (内存管理单元): 处理</a:t>
            </a:r>
            <a:r>
              <a:rPr lang="en-US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CPU</a:t>
            </a:r>
            <a:r>
              <a: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存储访问请求的硬件</a:t>
            </a:r>
            <a:endParaRPr lang="zh-CN" altLang="en-US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24" name="矩形 8"/>
          <p:cNvSpPr>
            <a:spLocks noChangeArrowheads="1"/>
          </p:cNvSpPr>
          <p:nvPr/>
        </p:nvSpPr>
        <p:spPr bwMode="auto">
          <a:xfrm>
            <a:off x="500034" y="3143442"/>
            <a:ext cx="4159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anose="020F0502020204030204" pitchFamily="34" charset="0"/>
            </a:endParaRPr>
          </a:p>
        </p:txBody>
      </p:sp>
      <p:pic>
        <p:nvPicPr>
          <p:cNvPr id="22" name="图片 2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26" y="0"/>
            <a:ext cx="9140974" cy="5141934"/>
          </a:xfrm>
          <a:prstGeom prst="rect">
            <a:avLst/>
          </a:prstGeom>
        </p:spPr>
      </p:pic>
      <p:pic>
        <p:nvPicPr>
          <p:cNvPr id="25" name="图片 24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1923678"/>
            <a:ext cx="4591364" cy="12144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7159516" y="2135995"/>
            <a:ext cx="1036199" cy="173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167578" y="3152991"/>
            <a:ext cx="1036199" cy="9753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159517" y="4153665"/>
            <a:ext cx="1036199" cy="291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936924" y="3349564"/>
            <a:ext cx="1465263" cy="778749"/>
            <a:chOff x="6920802" y="2221188"/>
            <a:chExt cx="1465263" cy="778749"/>
          </a:xfrm>
        </p:grpSpPr>
        <p:sp>
          <p:nvSpPr>
            <p:cNvPr id="46" name="矩形 45"/>
            <p:cNvSpPr/>
            <p:nvPr/>
          </p:nvSpPr>
          <p:spPr>
            <a:xfrm>
              <a:off x="7143395" y="2255318"/>
              <a:ext cx="1052322" cy="74461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6920802" y="222118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P2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40"/>
          <p:cNvSpPr>
            <a:spLocks noChangeArrowheads="1"/>
          </p:cNvSpPr>
          <p:nvPr/>
        </p:nvSpPr>
        <p:spPr bwMode="auto">
          <a:xfrm>
            <a:off x="719138" y="1372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连续内存分配和内存碎片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2910" y="928676"/>
            <a:ext cx="5334444" cy="1011609"/>
            <a:chOff x="642910" y="928676"/>
            <a:chExt cx="5334444" cy="1011609"/>
          </a:xfrm>
        </p:grpSpPr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13335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矩形 8"/>
            <p:cNvSpPr>
              <a:spLocks noChangeArrowheads="1"/>
            </p:cNvSpPr>
            <p:nvPr/>
          </p:nvSpPr>
          <p:spPr bwMode="auto">
            <a:xfrm>
              <a:off x="642910" y="92867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99912" y="952426"/>
              <a:ext cx="1569660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连续内存分配</a:t>
              </a:r>
              <a:endPara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405354" y="1238554"/>
              <a:ext cx="4572000" cy="7017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给进程分配一块不小于指定大小的连</a:t>
              </a:r>
              <a:endPara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  <a:p>
              <a:pPr marL="0" lvl="2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续的物理内存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区域</a:t>
              </a:r>
              <a:endParaRPr lang="en-US" altLang="zh-CN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42910" y="1869621"/>
            <a:ext cx="3024414" cy="689494"/>
            <a:chOff x="642910" y="1869621"/>
            <a:chExt cx="3024414" cy="689494"/>
          </a:xfrm>
        </p:grpSpPr>
        <p:sp>
          <p:nvSpPr>
            <p:cNvPr id="16" name="矩形 8"/>
            <p:cNvSpPr>
              <a:spLocks noChangeArrowheads="1"/>
            </p:cNvSpPr>
            <p:nvPr/>
          </p:nvSpPr>
          <p:spPr bwMode="auto">
            <a:xfrm>
              <a:off x="642910" y="186962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22791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975549" y="1881496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内存碎片</a:t>
              </a:r>
              <a:endPara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05166" y="2203633"/>
              <a:ext cx="2262158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空闲内存不能被利用</a:t>
              </a:r>
              <a:endPara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42910" y="2501816"/>
            <a:ext cx="4592195" cy="679022"/>
            <a:chOff x="642910" y="2501816"/>
            <a:chExt cx="4592195" cy="679022"/>
          </a:xfrm>
        </p:grpSpPr>
        <p:sp>
          <p:nvSpPr>
            <p:cNvPr id="19" name="矩形 8"/>
            <p:cNvSpPr>
              <a:spLocks noChangeArrowheads="1"/>
            </p:cNvSpPr>
            <p:nvPr/>
          </p:nvSpPr>
          <p:spPr bwMode="auto">
            <a:xfrm>
              <a:off x="642910" y="2501816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293044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988225" y="2525566"/>
              <a:ext cx="4246880" cy="354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外部碎片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(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进程</a:t>
              </a: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所需空间大于分配的空间</a:t>
              </a:r>
              <a:r>
                <a:rPr lang="en-US" altLang="zh-CN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)</a:t>
              </a:r>
              <a:endParaRPr lang="en-US" altLang="zh-CN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16853" y="2811506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分配单元之间的未被使用内存</a:t>
              </a:r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2910" y="3144758"/>
            <a:ext cx="5322193" cy="1024337"/>
            <a:chOff x="642910" y="3144758"/>
            <a:chExt cx="5322193" cy="1024337"/>
          </a:xfrm>
        </p:grpSpPr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642910" y="3144758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038" y="35973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矩形 27"/>
            <p:cNvSpPr/>
            <p:nvPr/>
          </p:nvSpPr>
          <p:spPr>
            <a:xfrm>
              <a:off x="976538" y="3156633"/>
              <a:ext cx="1107996" cy="3554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内部碎片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33728" y="3478386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hangingPunct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 分配单元内部的未被使用内存 </a:t>
              </a:r>
              <a:endPara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93103" y="3799763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>
                <a:spcBef>
                  <a:spcPct val="200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取决于分配单元大小是否要取整</a:t>
              </a:r>
              <a:endPara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pic>
          <p:nvPicPr>
            <p:cNvPr id="31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214414" y="391851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6" name="组合 35"/>
          <p:cNvGrpSpPr/>
          <p:nvPr/>
        </p:nvGrpSpPr>
        <p:grpSpPr>
          <a:xfrm>
            <a:off x="6966208" y="4301683"/>
            <a:ext cx="1465263" cy="635728"/>
            <a:chOff x="6966208" y="4301683"/>
            <a:chExt cx="1465263" cy="635728"/>
          </a:xfrm>
        </p:grpSpPr>
        <p:sp>
          <p:nvSpPr>
            <p:cNvPr id="38" name="矩形 37"/>
            <p:cNvSpPr/>
            <p:nvPr/>
          </p:nvSpPr>
          <p:spPr>
            <a:xfrm>
              <a:off x="7143394" y="4444904"/>
              <a:ext cx="1052322" cy="3932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6966208" y="4301683"/>
              <a:ext cx="1465263" cy="635728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P1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53045" y="2309842"/>
            <a:ext cx="1465263" cy="1073074"/>
            <a:chOff x="6936924" y="2054565"/>
            <a:chExt cx="1465263" cy="1073074"/>
          </a:xfrm>
        </p:grpSpPr>
        <p:sp>
          <p:nvSpPr>
            <p:cNvPr id="2" name="矩形 1"/>
            <p:cNvSpPr/>
            <p:nvPr/>
          </p:nvSpPr>
          <p:spPr>
            <a:xfrm>
              <a:off x="7143395" y="2054565"/>
              <a:ext cx="1052322" cy="10730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6936924" y="2108828"/>
              <a:ext cx="1465263" cy="593409"/>
            </a:xfrm>
            <a:prstGeom prst="rect">
              <a:avLst/>
            </a:prstGeom>
            <a:noFill/>
            <a:ln>
              <a:noFill/>
            </a:ln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P3</a:t>
              </a:r>
              <a:endPara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地址空间</a:t>
              </a:r>
              <a:endPara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506101" y="805544"/>
            <a:ext cx="1869960" cy="4192711"/>
            <a:chOff x="5623137" y="791112"/>
            <a:chExt cx="1869960" cy="4192711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47" y="855248"/>
              <a:ext cx="1524750" cy="4000946"/>
            </a:xfrm>
            <a:prstGeom prst="rect">
              <a:avLst/>
            </a:prstGeom>
          </p:spPr>
        </p:pic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623137" y="791112"/>
              <a:ext cx="65857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409020205090404" charset="0"/>
                </a:rPr>
                <a:t>MAX</a:t>
              </a:r>
              <a:endParaRPr lang="zh-CN" altLang="en-US" sz="15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"/>
            <p:cNvSpPr>
              <a:spLocks noChangeArrowheads="1"/>
            </p:cNvSpPr>
            <p:nvPr/>
          </p:nvSpPr>
          <p:spPr bwMode="auto">
            <a:xfrm>
              <a:off x="5952426" y="4663566"/>
              <a:ext cx="301107" cy="3202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5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409020205090404" charset="0"/>
                </a:rPr>
                <a:t>0</a:t>
              </a:r>
              <a:endParaRPr lang="zh-CN" altLang="en-US" sz="15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65933" y="2309064"/>
            <a:ext cx="2185521" cy="2491053"/>
            <a:chOff x="4957873" y="2054565"/>
            <a:chExt cx="2185521" cy="2491053"/>
          </a:xfrm>
        </p:grpSpPr>
        <p:grpSp>
          <p:nvGrpSpPr>
            <p:cNvPr id="9" name="组合 8"/>
            <p:cNvGrpSpPr/>
            <p:nvPr/>
          </p:nvGrpSpPr>
          <p:grpSpPr>
            <a:xfrm>
              <a:off x="4957873" y="2591102"/>
              <a:ext cx="1524879" cy="1954516"/>
              <a:chOff x="4957873" y="2591102"/>
              <a:chExt cx="1524879" cy="1954516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57873" y="2591102"/>
                <a:ext cx="1524879" cy="1954516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397145" y="2747854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omic Sans MS" panose="030F0702030302020204" charset="0"/>
                  </a:rPr>
                  <a:t>代码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397145" y="3383694"/>
                <a:ext cx="646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omic Sans MS" panose="030F0702030302020204" charset="0"/>
                  </a:rPr>
                  <a:t>数据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90733" y="4002864"/>
                <a:ext cx="659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omic Sans MS" panose="030F0702030302020204" charset="0"/>
                  </a:rPr>
                  <a:t>堆栈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endParaRP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 flipV="1">
              <a:off x="6482752" y="2054565"/>
              <a:ext cx="660642" cy="536537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482748" y="3117186"/>
              <a:ext cx="660645" cy="1428432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35" presetClass="emph" presetSubtype="0" repeatCount="indefinite" fill="hold" grpId="4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  <p:bldP spid="3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1883" y="2082434"/>
            <a:ext cx="1484776" cy="440910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7053099" y="1399533"/>
            <a:ext cx="1285696" cy="55738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5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050694" y="2838893"/>
            <a:ext cx="1285696" cy="344325"/>
            <a:chOff x="7073724" y="932190"/>
            <a:chExt cx="1285696" cy="344325"/>
          </a:xfrm>
        </p:grpSpPr>
        <p:sp>
          <p:nvSpPr>
            <p:cNvPr id="54" name="矩形 53"/>
            <p:cNvSpPr/>
            <p:nvPr/>
          </p:nvSpPr>
          <p:spPr>
            <a:xfrm>
              <a:off x="7204367" y="993172"/>
              <a:ext cx="1024410" cy="2452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3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46224" y="904690"/>
            <a:ext cx="1285696" cy="55738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367" y="993172"/>
              <a:ext cx="1024410" cy="4964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073724" y="932190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进程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6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73724" y="1953929"/>
            <a:ext cx="1285696" cy="921427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7692" y="1981429"/>
              <a:ext cx="1024410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73724" y="213411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4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064444" y="3157356"/>
            <a:ext cx="1285696" cy="949294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7692" y="3157356"/>
              <a:ext cx="1024410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7064444" y="3334557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2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064444" y="4089493"/>
            <a:ext cx="1285696" cy="67279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7692" y="4089493"/>
              <a:ext cx="1024410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7064444" y="4283851"/>
              <a:ext cx="1285696" cy="344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进</a:t>
              </a:r>
              <a:r>
                <a:rPr lang="zh-CN" altLang="en-US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程</a:t>
              </a:r>
              <a:r>
                <a:rPr lang="zh-CN" altLang="en-US" sz="1600" b="1" i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P</a:t>
              </a:r>
              <a:r>
                <a:rPr lang="en-US" altLang="zh-CN" sz="16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1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 Box 38"/>
          <p:cNvSpPr>
            <a:spLocks noChangeArrowheads="1"/>
          </p:cNvSpPr>
          <p:nvPr/>
        </p:nvSpPr>
        <p:spPr bwMode="auto">
          <a:xfrm>
            <a:off x="606425" y="1501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连续内存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分配：动态分区分配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4777" y="952131"/>
            <a:ext cx="4737883" cy="1321171"/>
            <a:chOff x="694777" y="952131"/>
            <a:chExt cx="4737883" cy="1321171"/>
          </a:xfrm>
        </p:grpSpPr>
        <p:sp>
          <p:nvSpPr>
            <p:cNvPr id="44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4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矩形 14"/>
            <p:cNvSpPr/>
            <p:nvPr/>
          </p:nvSpPr>
          <p:spPr>
            <a:xfrm>
              <a:off x="1028217" y="956937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动态分区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分配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14909" y="1242501"/>
              <a:ext cx="411775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当程序被加载执行时，分配一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个进程指定大小可变的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分区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(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块、内存块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243283" y="1873192"/>
              <a:ext cx="25699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 分区的地址是连续的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4777" y="2344338"/>
            <a:ext cx="4714876" cy="1031929"/>
            <a:chOff x="694777" y="2344338"/>
            <a:chExt cx="4714876" cy="1031929"/>
          </a:xfrm>
        </p:grpSpPr>
        <p:sp>
          <p:nvSpPr>
            <p:cNvPr id="19" name="矩形 18"/>
            <p:cNvSpPr/>
            <p:nvPr/>
          </p:nvSpPr>
          <p:spPr>
            <a:xfrm>
              <a:off x="837653" y="2690405"/>
              <a:ext cx="4572000" cy="37446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所有进程的已分配分区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415925" cy="3698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39" name="图片 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0" name="图片 8" descr="小点1.pn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" name="矩形 17"/>
              <p:cNvSpPr/>
              <p:nvPr/>
            </p:nvSpPr>
            <p:spPr>
              <a:xfrm>
                <a:off x="1028217" y="2344338"/>
                <a:ext cx="3518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charset="0"/>
                  </a:rPr>
                  <a:t>操作系统需要维护的数据结构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290971" y="2976157"/>
                <a:ext cx="30572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charset="0"/>
                  </a:rPr>
                  <a:t>空闲分区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charset="0"/>
                  </a:rPr>
                  <a:t>(</a:t>
                </a:r>
                <a:r>
                  <a:rPr lang="zh-CN" altLang="en-US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charset="0"/>
                  </a:rPr>
                  <a:t>Empty-blocks</a:t>
                </a:r>
                <a:r>
                  <a:rPr lang="en-US" altLang="zh-CN" sz="2000" b="1" dirty="0" smtClean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charset="0"/>
                  </a:rPr>
                  <a:t>)</a:t>
                </a:r>
                <a:endParaRPr lang="zh-CN" altLang="en-US" sz="2000" dirty="0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94777" y="3442982"/>
            <a:ext cx="2570326" cy="409510"/>
            <a:chOff x="694777" y="3442982"/>
            <a:chExt cx="2570326" cy="409510"/>
          </a:xfrm>
        </p:grpSpPr>
        <p:sp>
          <p:nvSpPr>
            <p:cNvPr id="45" name="矩形 8"/>
            <p:cNvSpPr>
              <a:spLocks noChangeArrowheads="1"/>
            </p:cNvSpPr>
            <p:nvPr/>
          </p:nvSpPr>
          <p:spPr bwMode="auto">
            <a:xfrm>
              <a:off x="694777" y="344298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28593" y="3452382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动态分区分配策略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29683" y="3749821"/>
            <a:ext cx="2434560" cy="400110"/>
            <a:chOff x="1129683" y="3749821"/>
            <a:chExt cx="2434560" cy="400110"/>
          </a:xfrm>
        </p:grpSpPr>
        <p:pic>
          <p:nvPicPr>
            <p:cNvPr id="41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29683" y="38689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矩形 21"/>
            <p:cNvSpPr/>
            <p:nvPr/>
          </p:nvSpPr>
          <p:spPr>
            <a:xfrm>
              <a:off x="1314909" y="3749821"/>
              <a:ext cx="22493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最先匹配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First-fit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36032" y="4083261"/>
            <a:ext cx="2418039" cy="374461"/>
            <a:chOff x="1136032" y="4083261"/>
            <a:chExt cx="2418039" cy="374461"/>
          </a:xfrm>
        </p:grpSpPr>
        <p:pic>
          <p:nvPicPr>
            <p:cNvPr id="4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4164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矩形 22"/>
            <p:cNvSpPr/>
            <p:nvPr/>
          </p:nvSpPr>
          <p:spPr>
            <a:xfrm>
              <a:off x="1303034" y="4083261"/>
              <a:ext cx="2251037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最佳匹配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Best-fit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)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36032" y="4392951"/>
            <a:ext cx="2646219" cy="374461"/>
            <a:chOff x="1136032" y="4392951"/>
            <a:chExt cx="2646219" cy="374461"/>
          </a:xfrm>
        </p:grpSpPr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6032" y="447588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矩形 23"/>
            <p:cNvSpPr/>
            <p:nvPr/>
          </p:nvSpPr>
          <p:spPr>
            <a:xfrm>
              <a:off x="1314909" y="4392951"/>
              <a:ext cx="2467342" cy="374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-342900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最差匹配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Worst-fit</a:t>
              </a:r>
              <a:r>
                <a:rPr lang="en-US" altLang="zh-CN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)</a:t>
              </a:r>
              <a:endPara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20962" y="846233"/>
            <a:ext cx="1784631" cy="4042888"/>
            <a:chOff x="5385992" y="817121"/>
            <a:chExt cx="1784631" cy="4042888"/>
          </a:xfrm>
        </p:grpSpPr>
        <p:sp>
          <p:nvSpPr>
            <p:cNvPr id="76" name="矩形 75"/>
            <p:cNvSpPr/>
            <p:nvPr/>
          </p:nvSpPr>
          <p:spPr>
            <a:xfrm>
              <a:off x="5385992" y="817121"/>
              <a:ext cx="7569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409020205090404" charset="0"/>
                </a:rPr>
                <a:t>MAX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5829395" y="449067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409020205090404" charset="0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6213" y="907079"/>
              <a:ext cx="1024410" cy="385589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82716E-6 L -0.17569 -0.40709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5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83951E-6 L -0.18594 -0.246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06" y="-1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-0.18438 -0.1364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44444E-6 L -0.17847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24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5679E-6 L -0.17622 0.12007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9" y="59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7284E-6 L -0.17778 0.2179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9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箭头 31"/>
          <p:cNvSpPr/>
          <p:nvPr/>
        </p:nvSpPr>
        <p:spPr>
          <a:xfrm>
            <a:off x="5940870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16215" y="1131590"/>
            <a:ext cx="1363560" cy="3255242"/>
            <a:chOff x="6516215" y="1131590"/>
            <a:chExt cx="1363560" cy="3255242"/>
          </a:xfrm>
        </p:grpSpPr>
        <p:grpSp>
          <p:nvGrpSpPr>
            <p:cNvPr id="3" name="组合 2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omic Sans MS" panose="030F0702030302020204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omic Sans MS" panose="030F0702030302020204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1133723"/>
            <a:ext cx="1363559" cy="32552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6" y="3581994"/>
            <a:ext cx="1363559" cy="3102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7" y="2108962"/>
            <a:ext cx="1363559" cy="600408"/>
          </a:xfrm>
          <a:prstGeom prst="rect">
            <a:avLst/>
          </a:prstGeom>
        </p:spPr>
      </p:pic>
      <p:sp>
        <p:nvSpPr>
          <p:cNvPr id="8" name="Text Box 2"/>
          <p:cNvSpPr>
            <a:spLocks noChangeArrowheads="1"/>
          </p:cNvSpPr>
          <p:nvPr/>
        </p:nvSpPr>
        <p:spPr bwMode="auto">
          <a:xfrm>
            <a:off x="633958" y="1223446"/>
            <a:ext cx="2641587" cy="1000132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3958" y="2956514"/>
            <a:ext cx="268762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使用第一个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1KB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的空闲块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。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02465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58820" y="222357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16214" y="1131590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370346" y="1135856"/>
            <a:ext cx="1363559" cy="458116"/>
            <a:chOff x="4370346" y="1135856"/>
            <a:chExt cx="1363559" cy="4581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" grpId="0"/>
      <p:bldP spid="9" grpId="0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"/>
          <p:cNvSpPr>
            <a:spLocks noChangeArrowheads="1"/>
          </p:cNvSpPr>
          <p:nvPr/>
        </p:nvSpPr>
        <p:spPr bwMode="auto">
          <a:xfrm>
            <a:off x="625475" y="17385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最先匹配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First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策略</a:t>
            </a:r>
            <a:endParaRPr lang="zh-CN" altLang="en-US" sz="3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056" y="1670712"/>
            <a:ext cx="4108817" cy="369332"/>
            <a:chOff x="1214056" y="1670712"/>
            <a:chExt cx="4108817" cy="369332"/>
          </a:xfrm>
        </p:grpSpPr>
        <p:pic>
          <p:nvPicPr>
            <p:cNvPr id="2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17715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矩形 19"/>
            <p:cNvSpPr/>
            <p:nvPr/>
          </p:nvSpPr>
          <p:spPr>
            <a:xfrm>
              <a:off x="1214056" y="1670712"/>
              <a:ext cx="4108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分配过程时，搜索一个合适的分区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03121" y="2016215"/>
            <a:ext cx="6143668" cy="369332"/>
            <a:chOff x="1203121" y="2016215"/>
            <a:chExt cx="6143668" cy="369332"/>
          </a:xfrm>
        </p:grpSpPr>
        <p:pic>
          <p:nvPicPr>
            <p:cNvPr id="3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213339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矩形 35"/>
            <p:cNvSpPr/>
            <p:nvPr/>
          </p:nvSpPr>
          <p:spPr>
            <a:xfrm>
              <a:off x="1203121" y="2016215"/>
              <a:ext cx="61436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释放分区时，检查是否可与临近的空闲分区合并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08723" y="976634"/>
            <a:ext cx="3291760" cy="718283"/>
            <a:chOff x="1108723" y="976634"/>
            <a:chExt cx="3291760" cy="718283"/>
          </a:xfrm>
        </p:grpSpPr>
        <p:sp>
          <p:nvSpPr>
            <p:cNvPr id="19" name="矩形 18"/>
            <p:cNvSpPr/>
            <p:nvPr/>
          </p:nvSpPr>
          <p:spPr>
            <a:xfrm>
              <a:off x="1214996" y="132558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空闲分区列表按地址顺序排序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6650" y="14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ectangle 1"/>
            <p:cNvSpPr>
              <a:spLocks noChangeArrowheads="1"/>
            </p:cNvSpPr>
            <p:nvPr/>
          </p:nvSpPr>
          <p:spPr bwMode="auto">
            <a:xfrm>
              <a:off x="1108723" y="976634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anose="020F050202020403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1506" y="2400987"/>
            <a:ext cx="4009664" cy="1106039"/>
            <a:chOff x="1101506" y="2400987"/>
            <a:chExt cx="4009664" cy="1106039"/>
          </a:xfrm>
        </p:grpSpPr>
        <p:sp>
          <p:nvSpPr>
            <p:cNvPr id="37" name="矩形 36"/>
            <p:cNvSpPr/>
            <p:nvPr/>
          </p:nvSpPr>
          <p:spPr>
            <a:xfrm>
              <a:off x="1694850" y="278736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简单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1694850" y="3137694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在高地址空间有大块的空闲分区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01506" y="2400987"/>
              <a:ext cx="11597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2001" y="289362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96178" y="324774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1089912" y="3491339"/>
            <a:ext cx="2368808" cy="1090352"/>
            <a:chOff x="1089912" y="3491339"/>
            <a:chExt cx="2368808" cy="1090352"/>
          </a:xfrm>
        </p:grpSpPr>
        <p:sp>
          <p:nvSpPr>
            <p:cNvPr id="40" name="矩形 39"/>
            <p:cNvSpPr/>
            <p:nvPr/>
          </p:nvSpPr>
          <p:spPr>
            <a:xfrm>
              <a:off x="1089912" y="3491339"/>
              <a:ext cx="1460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659041" y="3861031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外部碎片</a:t>
              </a:r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1645403" y="4212359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分配大块时较慢</a:t>
              </a:r>
              <a:endParaRPr lang="zh-CN" altLang="en-US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908" y="398385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0085" y="43379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右箭头 15"/>
          <p:cNvSpPr/>
          <p:nvPr/>
        </p:nvSpPr>
        <p:spPr>
          <a:xfrm>
            <a:off x="6012878" y="2416454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586188" y="1056060"/>
            <a:ext cx="1365595" cy="3258764"/>
            <a:chOff x="6586188" y="1056060"/>
            <a:chExt cx="1365595" cy="3258764"/>
          </a:xfrm>
        </p:grpSpPr>
        <p:grpSp>
          <p:nvGrpSpPr>
            <p:cNvPr id="3" name="组合 2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28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omic Sans MS" panose="030F0702030302020204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31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omic Sans MS" panose="030F0702030302020204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061715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2036954"/>
            <a:ext cx="1363559" cy="60040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063848"/>
            <a:ext cx="1363559" cy="45811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442354" y="3477941"/>
            <a:ext cx="1363559" cy="370059"/>
            <a:chOff x="4442354" y="3477941"/>
            <a:chExt cx="1363559" cy="37005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26766" y="110706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530828" y="2151570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策略</a:t>
            </a:r>
            <a:endParaRPr lang="zh-CN" altLang="en-US" sz="3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13" name="Text Box 2"/>
          <p:cNvSpPr>
            <a:spLocks noChangeArrowheads="1"/>
          </p:cNvSpPr>
          <p:nvPr/>
        </p:nvSpPr>
        <p:spPr bwMode="auto">
          <a:xfrm>
            <a:off x="397619" y="1416100"/>
            <a:ext cx="3454301" cy="776278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思路：</a:t>
            </a:r>
            <a:endParaRPr lang="en-US" altLang="zh-CN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n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的最小空闲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分区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96250" y="3047957"/>
            <a:ext cx="3455670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586187" y="3509986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  <p:bldP spid="14" grpId="0"/>
      <p:bldP spid="29" grpId="0" animBg="1"/>
      <p:bldP spid="2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92905" y="1334961"/>
            <a:ext cx="3647152" cy="369332"/>
            <a:chOff x="1192905" y="1334961"/>
            <a:chExt cx="3647152" cy="369332"/>
          </a:xfrm>
        </p:grpSpPr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43032" y="1444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1192905" y="1334961"/>
              <a:ext cx="36471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分配时，查找一个合适的分区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654570" y="2658159"/>
            <a:ext cx="2797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可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避免大的空闲分区被拆分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54570" y="2995324"/>
            <a:ext cx="23871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ts val="600"/>
              </a:spcBef>
              <a:buClr>
                <a:srgbClr val="0066FF"/>
              </a:buClr>
              <a:buSzPct val="100000"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可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减小外部碎片的大小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54185" y="1644066"/>
            <a:ext cx="7070858" cy="369332"/>
            <a:chOff x="1154185" y="1644066"/>
            <a:chExt cx="7070858" cy="369332"/>
          </a:xfrm>
        </p:grpSpPr>
        <p:pic>
          <p:nvPicPr>
            <p:cNvPr id="3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38433" y="174927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矩形 26"/>
            <p:cNvSpPr/>
            <p:nvPr/>
          </p:nvSpPr>
          <p:spPr>
            <a:xfrm>
              <a:off x="1154185" y="1644066"/>
              <a:ext cx="707085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释放时，查找并且合并临近的空闲分区（如果找到）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654570" y="3330173"/>
            <a:ext cx="1156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1630" indent="-341630">
              <a:spcBef>
                <a:spcPts val="600"/>
              </a:spcBef>
              <a:buClr>
                <a:srgbClr val="0066FF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·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相对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简单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732449"/>
            <a:ext cx="3565617" cy="662123"/>
            <a:chOff x="1043608" y="732449"/>
            <a:chExt cx="3565617" cy="662123"/>
          </a:xfrm>
        </p:grpSpPr>
        <p:sp>
          <p:nvSpPr>
            <p:cNvPr id="23" name="矩形 22"/>
            <p:cNvSpPr/>
            <p:nvPr/>
          </p:nvSpPr>
          <p:spPr>
            <a:xfrm>
              <a:off x="1192905" y="1025240"/>
              <a:ext cx="34163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eaLnBrk="1" hangingPunct="1"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空闲分区列表按照大小排序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42280" y="1153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Rectangle 1"/>
            <p:cNvSpPr>
              <a:spLocks noChangeArrowheads="1"/>
            </p:cNvSpPr>
            <p:nvPr/>
          </p:nvSpPr>
          <p:spPr bwMode="auto">
            <a:xfrm>
              <a:off x="1043608" y="732449"/>
              <a:ext cx="19143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Calibri" panose="020F0502020204030204" pitchFamily="34" charset="0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最佳匹配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(Best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策略</a:t>
            </a:r>
            <a:endParaRPr lang="zh-CN" altLang="en-US" sz="3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43608" y="1953787"/>
            <a:ext cx="6119195" cy="737275"/>
            <a:chOff x="1043608" y="1953787"/>
            <a:chExt cx="6119195" cy="737275"/>
          </a:xfrm>
        </p:grpSpPr>
        <p:sp>
          <p:nvSpPr>
            <p:cNvPr id="28" name="矩形 27"/>
            <p:cNvSpPr/>
            <p:nvPr/>
          </p:nvSpPr>
          <p:spPr>
            <a:xfrm>
              <a:off x="1654570" y="2321730"/>
              <a:ext cx="55082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大部分分配的尺寸较小时，效果很好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43608" y="1953787"/>
              <a:ext cx="137857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pic>
          <p:nvPicPr>
            <p:cNvPr id="4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459831" y="2423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1052137" y="3650425"/>
            <a:ext cx="3560009" cy="1386675"/>
            <a:chOff x="1052137" y="3650425"/>
            <a:chExt cx="3560009" cy="1386675"/>
          </a:xfrm>
        </p:grpSpPr>
        <p:sp>
          <p:nvSpPr>
            <p:cNvPr id="31" name="矩形 30"/>
            <p:cNvSpPr/>
            <p:nvPr/>
          </p:nvSpPr>
          <p:spPr>
            <a:xfrm>
              <a:off x="1052137" y="3650425"/>
              <a:ext cx="11593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57491" y="4024450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外部碎片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657491" y="4346391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57491" y="4667768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1630" indent="-341630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容易产生很多无用的小碎片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12788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4794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505345" y="480490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588223" y="1130120"/>
            <a:ext cx="1363560" cy="3256712"/>
            <a:chOff x="6588223" y="1130120"/>
            <a:chExt cx="1363560" cy="3256712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5" name="AutoShape 3" descr="D:\%E5%BE%AE%E4%BF%A1\WxBox\web\images\wxbox.png"/>
          <p:cNvSpPr>
            <a:spLocks noChangeAspect="1" noChangeArrowheads="1"/>
          </p:cNvSpPr>
          <p:nvPr/>
        </p:nvSpPr>
        <p:spPr bwMode="auto">
          <a:xfrm>
            <a:off x="31750" y="-1666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6" name="AutoShape 4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9" name="AutoShape 7" descr="https://wx.qq.com/cgi-bin/mmwebwx-bin/webwxgeticon?seq=621417651&amp;username=@c4d160de7cb4806a98edbfbbe9c8e425&amp;skey=@crypt_c7d6fedd_e3c87fc4a389a4824d989889c9ee5130"/>
          <p:cNvSpPr>
            <a:spLocks noChangeAspect="1" noChangeArrowheads="1"/>
          </p:cNvSpPr>
          <p:nvPr/>
        </p:nvSpPr>
        <p:spPr bwMode="auto">
          <a:xfrm>
            <a:off x="34925" y="182563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Text Box 1"/>
          <p:cNvSpPr>
            <a:spLocks noChangeArrowheads="1"/>
          </p:cNvSpPr>
          <p:nvPr/>
        </p:nvSpPr>
        <p:spPr bwMode="auto">
          <a:xfrm>
            <a:off x="625475" y="114300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策略</a:t>
            </a:r>
            <a:endParaRPr lang="zh-CN" altLang="en-US" sz="3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sp>
        <p:nvSpPr>
          <p:cNvPr id="31" name="Text Box 2"/>
          <p:cNvSpPr>
            <a:spLocks noChangeArrowheads="1"/>
          </p:cNvSpPr>
          <p:nvPr/>
        </p:nvSpPr>
        <p:spPr bwMode="auto">
          <a:xfrm>
            <a:off x="715272" y="1320946"/>
            <a:ext cx="3064640" cy="1335667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使用尺寸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不小于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的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最大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空闲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分区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0222" y="2873708"/>
            <a:ext cx="2825746" cy="1016390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示例：</a:t>
            </a:r>
            <a:endParaRPr lang="en-US" altLang="zh-CN" sz="2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字节，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使用第</a:t>
            </a:r>
            <a:r>
              <a:rPr 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012878" y="2488462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368399"/>
            <a:ext cx="1363559" cy="33883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5" y="1133723"/>
            <a:ext cx="1363559" cy="325524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3581994"/>
            <a:ext cx="1363559" cy="3102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4" y="1135856"/>
            <a:ext cx="1363559" cy="458116"/>
          </a:xfrm>
          <a:prstGeom prst="rect">
            <a:avLst/>
          </a:prstGeom>
        </p:spPr>
      </p:pic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474473" y="3549949"/>
            <a:ext cx="1314057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4526766" y="1179068"/>
            <a:ext cx="1189023" cy="370059"/>
          </a:xfrm>
          <a:prstGeom prst="rect">
            <a:avLst/>
          </a:prstGeom>
          <a:noFill/>
          <a:ln>
            <a:noFill/>
          </a:ln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42355" y="2108962"/>
            <a:ext cx="1363559" cy="600408"/>
            <a:chOff x="4442355" y="2108962"/>
            <a:chExt cx="1363559" cy="60040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5008818" y="4442748"/>
            <a:ext cx="1415407" cy="370059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为空闲块</a:t>
            </a:r>
            <a:endParaRPr lang="zh-CN" altLang="en-US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45" y="4503581"/>
            <a:ext cx="633703" cy="276922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6588223" y="2108962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1" grpId="0"/>
      <p:bldP spid="15" grpId="0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/>
          <p:cNvSpPr>
            <a:spLocks noChangeArrowheads="1"/>
          </p:cNvSpPr>
          <p:nvPr/>
        </p:nvSpPr>
        <p:spPr bwMode="auto">
          <a:xfrm>
            <a:off x="625475" y="185725"/>
            <a:ext cx="7956550" cy="600075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b"/>
          <a:lstStyle/>
          <a:p>
            <a:pPr algn="ctr" eaLnBrk="1" hangingPunct="1">
              <a:buSzPct val="100000"/>
            </a:pP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最差匹配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(Worst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 Fit Allocation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)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rPr>
              <a:t>策略</a:t>
            </a:r>
            <a:endParaRPr lang="zh-CN" altLang="en-US" sz="3000" b="1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6584" y="888295"/>
            <a:ext cx="3787986" cy="728206"/>
            <a:chOff x="786584" y="888295"/>
            <a:chExt cx="3787986" cy="728206"/>
          </a:xfrm>
        </p:grpSpPr>
        <p:pic>
          <p:nvPicPr>
            <p:cNvPr id="24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13694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1"/>
            <p:cNvSpPr>
              <a:spLocks noChangeArrowheads="1"/>
            </p:cNvSpPr>
            <p:nvPr/>
          </p:nvSpPr>
          <p:spPr bwMode="auto">
            <a:xfrm>
              <a:off x="786584" y="888295"/>
              <a:ext cx="19287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原理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&amp; 实现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389083" y="1274869"/>
              <a:ext cx="3185487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空闲分区列表按由大到小排序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81532" y="1608121"/>
            <a:ext cx="2683742" cy="341632"/>
            <a:chOff x="1181532" y="1608121"/>
            <a:chExt cx="2683742" cy="341632"/>
          </a:xfrm>
        </p:grpSpPr>
        <p:pic>
          <p:nvPicPr>
            <p:cNvPr id="1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16900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矩形 29"/>
            <p:cNvSpPr/>
            <p:nvPr/>
          </p:nvSpPr>
          <p:spPr>
            <a:xfrm>
              <a:off x="1372284" y="1608121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分配时，选最大的分区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81532" y="1929874"/>
            <a:ext cx="6840760" cy="590931"/>
            <a:chOff x="1181532" y="1929874"/>
            <a:chExt cx="6840760" cy="590931"/>
          </a:xfrm>
        </p:grpSpPr>
        <p:pic>
          <p:nvPicPr>
            <p:cNvPr id="23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81532" y="202823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矩形 30"/>
            <p:cNvSpPr/>
            <p:nvPr/>
          </p:nvSpPr>
          <p:spPr>
            <a:xfrm>
              <a:off x="1372284" y="1929874"/>
              <a:ext cx="6650008" cy="590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eaLnBrk="1" hangingPunct="1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释放时，检查是否可与临近的空闲分区合并，进行可能的合并，并调整空闲分区列表顺序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91339" y="2428592"/>
            <a:ext cx="4325959" cy="1099099"/>
            <a:chOff x="791339" y="2428592"/>
            <a:chExt cx="4325959" cy="1099099"/>
          </a:xfrm>
        </p:grpSpPr>
        <p:sp>
          <p:nvSpPr>
            <p:cNvPr id="26" name="矩形 25"/>
            <p:cNvSpPr/>
            <p:nvPr/>
          </p:nvSpPr>
          <p:spPr>
            <a:xfrm>
              <a:off x="1372284" y="3186059"/>
              <a:ext cx="2492990" cy="341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ts val="600"/>
                </a:spcBef>
                <a:buClr>
                  <a:srgbClr val="0066FF"/>
                </a:buClr>
                <a:buSzPct val="100000"/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避免出现太多的小碎片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372284" y="2809949"/>
              <a:ext cx="37450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中等大小的分配较多时，效果最好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91339" y="2428592"/>
              <a:ext cx="107883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优点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32573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29366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6584" y="3456937"/>
            <a:ext cx="6305696" cy="1361060"/>
            <a:chOff x="786584" y="3456937"/>
            <a:chExt cx="6305696" cy="1361060"/>
          </a:xfrm>
        </p:grpSpPr>
        <p:sp>
          <p:nvSpPr>
            <p:cNvPr id="35" name="矩形 34"/>
            <p:cNvSpPr/>
            <p:nvPr/>
          </p:nvSpPr>
          <p:spPr>
            <a:xfrm>
              <a:off x="786584" y="3456937"/>
              <a:ext cx="151021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700"/>
                </a:spcBef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缺点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338261" y="3805347"/>
              <a:ext cx="21689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释放分区较慢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38260" y="4127288"/>
              <a:ext cx="153105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外部碎片</a:t>
              </a:r>
              <a:endParaRPr 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38261" y="4448665"/>
              <a:ext cx="57540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1630" indent="-341630">
                <a:spcBef>
                  <a:spcPts val="600"/>
                </a:spcBef>
                <a:buClr>
                  <a:srgbClr val="0066FF"/>
                </a:buClr>
                <a:buSzPct val="100000"/>
                <a:tabLst>
                  <a:tab pos="342900" algn="l"/>
                  <a:tab pos="1257300" algn="l"/>
                  <a:tab pos="2171700" algn="l"/>
                  <a:tab pos="3086100" algn="l"/>
                  <a:tab pos="4000500" algn="l"/>
                  <a:tab pos="4914900" algn="l"/>
                  <a:tab pos="5829300" algn="l"/>
                  <a:tab pos="6743700" algn="l"/>
                  <a:tab pos="7658100" algn="l"/>
                  <a:tab pos="8572500" algn="l"/>
                  <a:tab pos="9486900" algn="l"/>
                  <a:tab pos="10401300" algn="l"/>
                </a:tabLst>
              </a:pPr>
              <a:r>
                <a:rPr lang="zh-CN" altLang="en-US" b="1" dirty="0" smtClean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charset="0"/>
                </a:rPr>
                <a:t>容易破坏大的空闲分区，因此后续难以分配大的分区</a:t>
              </a:r>
              <a:endParaRPr lang="zh-CN" altLang="en-US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8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421075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454889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图片 8" descr="小点1.png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195291" y="38900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WPS 演示</Application>
  <PresentationFormat>全屏显示(16:9)</PresentationFormat>
  <Paragraphs>270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Times New Roman</vt:lpstr>
      <vt:lpstr>MS PGothic</vt:lpstr>
      <vt:lpstr>Lucida Sans</vt:lpstr>
      <vt:lpstr>张海山锐谐体2.0-授权联系：Samtype@QQ.com</vt:lpstr>
      <vt:lpstr>Courier New</vt:lpstr>
      <vt:lpstr>Comic Sans MS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youwd</cp:lastModifiedBy>
  <cp:revision>291</cp:revision>
  <dcterms:created xsi:type="dcterms:W3CDTF">2015-01-11T06:38:00Z</dcterms:created>
  <dcterms:modified xsi:type="dcterms:W3CDTF">2020-10-16T14:49:51Z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