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1"/>
  </p:notesMasterIdLst>
  <p:sldIdLst>
    <p:sldId id="256" r:id="rId2"/>
    <p:sldId id="258" r:id="rId3"/>
    <p:sldId id="259" r:id="rId4"/>
    <p:sldId id="260" r:id="rId5"/>
    <p:sldId id="262" r:id="rId6"/>
    <p:sldId id="263" r:id="rId7"/>
    <p:sldId id="264" r:id="rId8"/>
    <p:sldId id="265" r:id="rId9"/>
    <p:sldId id="266"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6686A7-D247-44D5-A812-2AA331FF1CC2}" type="datetimeFigureOut">
              <a:rPr lang="es-MX" smtClean="0"/>
              <a:t>15/12/2020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1E633-1977-4210-B175-1A9501B7E2CA}" type="slidenum">
              <a:rPr lang="es-MX" smtClean="0"/>
              <a:t>‹Nº›</a:t>
            </a:fld>
            <a:endParaRPr lang="es-MX"/>
          </a:p>
        </p:txBody>
      </p:sp>
    </p:spTree>
    <p:extLst>
      <p:ext uri="{BB962C8B-B14F-4D97-AF65-F5344CB8AC3E}">
        <p14:creationId xmlns:p14="http://schemas.microsoft.com/office/powerpoint/2010/main" val="322433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CA81E633-1977-4210-B175-1A9501B7E2CA}" type="slidenum">
              <a:rPr lang="es-MX" smtClean="0"/>
              <a:t>4</a:t>
            </a:fld>
            <a:endParaRPr lang="es-MX"/>
          </a:p>
        </p:txBody>
      </p:sp>
    </p:spTree>
    <p:extLst>
      <p:ext uri="{BB962C8B-B14F-4D97-AF65-F5344CB8AC3E}">
        <p14:creationId xmlns:p14="http://schemas.microsoft.com/office/powerpoint/2010/main" val="308379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F9458BC8-C1E9-44F2-9033-968C4ED72497}" type="datetimeFigureOut">
              <a:rPr lang="es-MX" smtClean="0"/>
              <a:t>15/12/2020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6E34AF-AACB-4EFE-8502-F74E9C6AEAC4}" type="slidenum">
              <a:rPr lang="es-MX" smtClean="0"/>
              <a:t>‹Nº›</a:t>
            </a:fld>
            <a:endParaRPr lang="es-MX"/>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74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9458BC8-C1E9-44F2-9033-968C4ED72497}" type="datetimeFigureOut">
              <a:rPr lang="es-MX" smtClean="0"/>
              <a:t>15/12/2020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6E34AF-AACB-4EFE-8502-F74E9C6AEAC4}" type="slidenum">
              <a:rPr lang="es-MX" smtClean="0"/>
              <a:t>‹Nº›</a:t>
            </a:fld>
            <a:endParaRPr lang="es-MX"/>
          </a:p>
        </p:txBody>
      </p:sp>
    </p:spTree>
    <p:extLst>
      <p:ext uri="{BB962C8B-B14F-4D97-AF65-F5344CB8AC3E}">
        <p14:creationId xmlns:p14="http://schemas.microsoft.com/office/powerpoint/2010/main" val="19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9458BC8-C1E9-44F2-9033-968C4ED72497}" type="datetimeFigureOut">
              <a:rPr lang="es-MX" smtClean="0"/>
              <a:t>15/12/2020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6E34AF-AACB-4EFE-8502-F74E9C6AEAC4}" type="slidenum">
              <a:rPr lang="es-MX" smtClean="0"/>
              <a:t>‹Nº›</a:t>
            </a:fld>
            <a:endParaRPr lang="es-MX"/>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18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9458BC8-C1E9-44F2-9033-968C4ED72497}" type="datetimeFigureOut">
              <a:rPr lang="es-MX" smtClean="0"/>
              <a:t>15/12/2020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6E34AF-AACB-4EFE-8502-F74E9C6AEAC4}" type="slidenum">
              <a:rPr lang="es-MX" smtClean="0"/>
              <a:t>‹Nº›</a:t>
            </a:fld>
            <a:endParaRPr lang="es-MX"/>
          </a:p>
        </p:txBody>
      </p:sp>
    </p:spTree>
    <p:extLst>
      <p:ext uri="{BB962C8B-B14F-4D97-AF65-F5344CB8AC3E}">
        <p14:creationId xmlns:p14="http://schemas.microsoft.com/office/powerpoint/2010/main" val="1188524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9458BC8-C1E9-44F2-9033-968C4ED72497}" type="datetimeFigureOut">
              <a:rPr lang="es-MX" smtClean="0"/>
              <a:t>15/12/2020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D6E34AF-AACB-4EFE-8502-F74E9C6AEAC4}" type="slidenum">
              <a:rPr lang="es-MX" smtClean="0"/>
              <a:t>‹Nº›</a:t>
            </a:fld>
            <a:endParaRPr lang="es-MX"/>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54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9458BC8-C1E9-44F2-9033-968C4ED72497}" type="datetimeFigureOut">
              <a:rPr lang="es-MX" smtClean="0"/>
              <a:t>15/12/2020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6E34AF-AACB-4EFE-8502-F74E9C6AEAC4}" type="slidenum">
              <a:rPr lang="es-MX" smtClean="0"/>
              <a:t>‹Nº›</a:t>
            </a:fld>
            <a:endParaRPr lang="es-MX"/>
          </a:p>
        </p:txBody>
      </p:sp>
    </p:spTree>
    <p:extLst>
      <p:ext uri="{BB962C8B-B14F-4D97-AF65-F5344CB8AC3E}">
        <p14:creationId xmlns:p14="http://schemas.microsoft.com/office/powerpoint/2010/main" val="297086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9458BC8-C1E9-44F2-9033-968C4ED72497}" type="datetimeFigureOut">
              <a:rPr lang="es-MX" smtClean="0"/>
              <a:t>15/12/2020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D6E34AF-AACB-4EFE-8502-F74E9C6AEAC4}" type="slidenum">
              <a:rPr lang="es-MX" smtClean="0"/>
              <a:t>‹Nº›</a:t>
            </a:fld>
            <a:endParaRPr lang="es-MX"/>
          </a:p>
        </p:txBody>
      </p:sp>
    </p:spTree>
    <p:extLst>
      <p:ext uri="{BB962C8B-B14F-4D97-AF65-F5344CB8AC3E}">
        <p14:creationId xmlns:p14="http://schemas.microsoft.com/office/powerpoint/2010/main" val="2616276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9458BC8-C1E9-44F2-9033-968C4ED72497}" type="datetimeFigureOut">
              <a:rPr lang="es-MX" smtClean="0"/>
              <a:t>15/12/2020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D6E34AF-AACB-4EFE-8502-F74E9C6AEAC4}" type="slidenum">
              <a:rPr lang="es-MX" smtClean="0"/>
              <a:t>‹Nº›</a:t>
            </a:fld>
            <a:endParaRPr lang="es-MX"/>
          </a:p>
        </p:txBody>
      </p:sp>
    </p:spTree>
    <p:extLst>
      <p:ext uri="{BB962C8B-B14F-4D97-AF65-F5344CB8AC3E}">
        <p14:creationId xmlns:p14="http://schemas.microsoft.com/office/powerpoint/2010/main" val="212331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58BC8-C1E9-44F2-9033-968C4ED72497}" type="datetimeFigureOut">
              <a:rPr lang="es-MX" smtClean="0"/>
              <a:t>15/12/2020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D6E34AF-AACB-4EFE-8502-F74E9C6AEAC4}" type="slidenum">
              <a:rPr lang="es-MX" smtClean="0"/>
              <a:t>‹Nº›</a:t>
            </a:fld>
            <a:endParaRPr lang="es-MX"/>
          </a:p>
        </p:txBody>
      </p:sp>
    </p:spTree>
    <p:extLst>
      <p:ext uri="{BB962C8B-B14F-4D97-AF65-F5344CB8AC3E}">
        <p14:creationId xmlns:p14="http://schemas.microsoft.com/office/powerpoint/2010/main" val="95872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9458BC8-C1E9-44F2-9033-968C4ED72497}" type="datetimeFigureOut">
              <a:rPr lang="es-MX" smtClean="0"/>
              <a:t>15/12/2020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6E34AF-AACB-4EFE-8502-F74E9C6AEAC4}" type="slidenum">
              <a:rPr lang="es-MX" smtClean="0"/>
              <a:t>‹Nº›</a:t>
            </a:fld>
            <a:endParaRPr lang="es-MX"/>
          </a:p>
        </p:txBody>
      </p:sp>
    </p:spTree>
    <p:extLst>
      <p:ext uri="{BB962C8B-B14F-4D97-AF65-F5344CB8AC3E}">
        <p14:creationId xmlns:p14="http://schemas.microsoft.com/office/powerpoint/2010/main" val="195163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9458BC8-C1E9-44F2-9033-968C4ED72497}" type="datetimeFigureOut">
              <a:rPr lang="es-MX" smtClean="0"/>
              <a:t>15/12/2020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D6E34AF-AACB-4EFE-8502-F74E9C6AEAC4}" type="slidenum">
              <a:rPr lang="es-MX" smtClean="0"/>
              <a:t>‹Nº›</a:t>
            </a:fld>
            <a:endParaRPr lang="es-MX"/>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335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9458BC8-C1E9-44F2-9033-968C4ED72497}" type="datetimeFigureOut">
              <a:rPr lang="es-MX" smtClean="0"/>
              <a:t>15/12/2020</a:t>
            </a:fld>
            <a:endParaRPr lang="es-MX"/>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s-MX"/>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2D6E34AF-AACB-4EFE-8502-F74E9C6AEAC4}" type="slidenum">
              <a:rPr lang="es-MX" smtClean="0"/>
              <a:t>‹Nº›</a:t>
            </a:fld>
            <a:endParaRPr lang="es-MX"/>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67592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26472" y="5236244"/>
            <a:ext cx="7296727" cy="1376992"/>
          </a:xfrm>
        </p:spPr>
        <p:txBody>
          <a:bodyPr>
            <a:normAutofit fontScale="90000"/>
          </a:bodyPr>
          <a:lstStyle/>
          <a:p>
            <a:pPr lvl="0"/>
            <a:r>
              <a:rPr lang="en-US" sz="4800" dirty="0"/>
              <a:t>Chapter 27: Introduction to Voice over IP (VoIP) Analysis</a:t>
            </a:r>
            <a:r>
              <a:rPr lang="es-ES" sz="4800" dirty="0">
                <a:latin typeface="Arial" panose="020B0604020202020204" pitchFamily="34" charset="0"/>
              </a:rPr>
              <a:t/>
            </a:r>
            <a:br>
              <a:rPr lang="es-ES" sz="4800" dirty="0">
                <a:latin typeface="Arial" panose="020B0604020202020204" pitchFamily="34" charset="0"/>
              </a:rPr>
            </a:br>
            <a:endParaRPr lang="es-MX" dirty="0"/>
          </a:p>
        </p:txBody>
      </p:sp>
      <p:sp>
        <p:nvSpPr>
          <p:cNvPr id="3" name="Subtítulo 2"/>
          <p:cNvSpPr>
            <a:spLocks noGrp="1"/>
          </p:cNvSpPr>
          <p:nvPr>
            <p:ph type="subTitle" idx="1"/>
          </p:nvPr>
        </p:nvSpPr>
        <p:spPr>
          <a:xfrm>
            <a:off x="8626763" y="5357090"/>
            <a:ext cx="2318328" cy="787400"/>
          </a:xfrm>
        </p:spPr>
        <p:txBody>
          <a:bodyPr/>
          <a:lstStyle/>
          <a:p>
            <a:r>
              <a:rPr lang="es-MX" dirty="0" smtClean="0"/>
              <a:t>-Alan Gerardo Gijon</a:t>
            </a:r>
            <a:endParaRPr lang="es-MX" dirty="0"/>
          </a:p>
        </p:txBody>
      </p:sp>
      <p:pic>
        <p:nvPicPr>
          <p:cNvPr id="4" name="Imagen 3">
            <a:extLst>
              <a:ext uri="{FF2B5EF4-FFF2-40B4-BE49-F238E27FC236}">
                <a16:creationId xmlns="" xmlns:a16="http://schemas.microsoft.com/office/drawing/2014/main" xmlns:lc="http://schemas.openxmlformats.org/drawingml/2006/lockedCanvas" id="{2C777A4F-C27F-4E36-B690-6DF0CA120994}"/>
              </a:ext>
            </a:extLst>
          </p:cNvPr>
          <p:cNvPicPr>
            <a:picLocks noChangeAspect="1"/>
          </p:cNvPicPr>
          <p:nvPr/>
        </p:nvPicPr>
        <p:blipFill>
          <a:blip r:embed="rId2"/>
          <a:stretch>
            <a:fillRect/>
          </a:stretch>
        </p:blipFill>
        <p:spPr>
          <a:xfrm>
            <a:off x="0" y="6505832"/>
            <a:ext cx="3158836" cy="352168"/>
          </a:xfrm>
          <a:prstGeom prst="rect">
            <a:avLst/>
          </a:prstGeom>
        </p:spPr>
      </p:pic>
    </p:spTree>
    <p:extLst>
      <p:ext uri="{BB962C8B-B14F-4D97-AF65-F5344CB8AC3E}">
        <p14:creationId xmlns:p14="http://schemas.microsoft.com/office/powerpoint/2010/main" val="659141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1001" y="786384"/>
            <a:ext cx="10364308" cy="1499616"/>
          </a:xfrm>
        </p:spPr>
        <p:txBody>
          <a:bodyPr>
            <a:normAutofit fontScale="90000"/>
          </a:bodyPr>
          <a:lstStyle/>
          <a:p>
            <a:pPr lvl="0"/>
            <a:r>
              <a:rPr lang="es-ES" dirty="0">
                <a:solidFill>
                  <a:srgbClr val="202124"/>
                </a:solidFill>
                <a:latin typeface="inherit"/>
              </a:rPr>
              <a:t>Capítulo 27: Introducción al análisis de voz sobre IP (</a:t>
            </a:r>
            <a:r>
              <a:rPr lang="es-ES" dirty="0" err="1">
                <a:solidFill>
                  <a:srgbClr val="202124"/>
                </a:solidFill>
                <a:latin typeface="inherit"/>
              </a:rPr>
              <a:t>VoIP</a:t>
            </a:r>
            <a:r>
              <a:rPr lang="es-ES" dirty="0">
                <a:solidFill>
                  <a:srgbClr val="202124"/>
                </a:solidFill>
                <a:latin typeface="inherit"/>
              </a:rPr>
              <a:t>)</a:t>
            </a:r>
            <a:r>
              <a:rPr lang="es-ES" sz="1200" dirty="0"/>
              <a:t> </a:t>
            </a:r>
            <a:r>
              <a:rPr lang="es-ES" sz="3600" dirty="0">
                <a:latin typeface="Arial" panose="020B0604020202020204" pitchFamily="34" charset="0"/>
              </a:rPr>
              <a:t/>
            </a:r>
            <a:br>
              <a:rPr lang="es-ES" sz="3600" dirty="0">
                <a:latin typeface="Arial" panose="020B0604020202020204" pitchFamily="34" charset="0"/>
              </a:rPr>
            </a:br>
            <a:endParaRPr lang="es-MX" dirty="0"/>
          </a:p>
        </p:txBody>
      </p:sp>
      <p:sp>
        <p:nvSpPr>
          <p:cNvPr id="3" name="Marcador de contenido 2"/>
          <p:cNvSpPr>
            <a:spLocks noGrp="1"/>
          </p:cNvSpPr>
          <p:nvPr>
            <p:ph idx="1"/>
          </p:nvPr>
        </p:nvSpPr>
        <p:spPr>
          <a:xfrm>
            <a:off x="941001" y="2092036"/>
            <a:ext cx="10142635" cy="4023360"/>
          </a:xfrm>
        </p:spPr>
        <p:txBody>
          <a:bodyPr>
            <a:noAutofit/>
          </a:bodyPr>
          <a:lstStyle/>
          <a:p>
            <a:pPr marL="0" indent="0">
              <a:buNone/>
            </a:pPr>
            <a:r>
              <a:rPr lang="es-MX" sz="2000" dirty="0"/>
              <a:t>Para acceder al análisis de llamadas </a:t>
            </a:r>
            <a:r>
              <a:rPr lang="es-MX" sz="2000" dirty="0" err="1"/>
              <a:t>VoIP</a:t>
            </a:r>
            <a:r>
              <a:rPr lang="es-MX" sz="2000" dirty="0"/>
              <a:t> utilice la entrada de menú "Telefonía-&gt; Llamadas </a:t>
            </a:r>
            <a:r>
              <a:rPr lang="es-MX" sz="2000" dirty="0" err="1"/>
              <a:t>VoIP</a:t>
            </a:r>
            <a:r>
              <a:rPr lang="es-MX" sz="2000" dirty="0"/>
              <a:t> ...". Los protocolos actuales compatibles con </a:t>
            </a:r>
            <a:r>
              <a:rPr lang="es-MX" sz="2000" dirty="0" err="1"/>
              <a:t>VoIP</a:t>
            </a:r>
            <a:r>
              <a:rPr lang="es-MX" sz="2000" dirty="0"/>
              <a:t> son</a:t>
            </a:r>
            <a:r>
              <a:rPr lang="es-MX" sz="2000" dirty="0" smtClean="0"/>
              <a:t>:</a:t>
            </a:r>
          </a:p>
          <a:p>
            <a:pPr>
              <a:buFont typeface="Wingdings" panose="05000000000000000000" pitchFamily="2" charset="2"/>
              <a:buChar char="Ø"/>
            </a:pPr>
            <a:r>
              <a:rPr lang="es-MX" sz="2000" dirty="0" smtClean="0"/>
              <a:t>sorbo</a:t>
            </a:r>
            <a:endParaRPr lang="es-MX" sz="2000" dirty="0"/>
          </a:p>
          <a:p>
            <a:pPr>
              <a:buFont typeface="Wingdings" panose="05000000000000000000" pitchFamily="2" charset="2"/>
              <a:buChar char="Ø"/>
            </a:pPr>
            <a:r>
              <a:rPr lang="es-MX" sz="2000" dirty="0" smtClean="0"/>
              <a:t>H323</a:t>
            </a:r>
            <a:endParaRPr lang="es-MX" sz="2000" dirty="0"/>
          </a:p>
          <a:p>
            <a:pPr>
              <a:buFont typeface="Wingdings" panose="05000000000000000000" pitchFamily="2" charset="2"/>
              <a:buChar char="Ø"/>
            </a:pPr>
            <a:r>
              <a:rPr lang="es-MX" sz="2000" dirty="0" smtClean="0"/>
              <a:t>DEPENDE</a:t>
            </a:r>
            <a:endParaRPr lang="es-MX" sz="2000" dirty="0"/>
          </a:p>
          <a:p>
            <a:pPr>
              <a:buFont typeface="Wingdings" panose="05000000000000000000" pitchFamily="2" charset="2"/>
              <a:buChar char="Ø"/>
            </a:pPr>
            <a:r>
              <a:rPr lang="es-MX" sz="2000" dirty="0" smtClean="0"/>
              <a:t>MGCP</a:t>
            </a:r>
            <a:endParaRPr lang="es-MX" sz="2000" dirty="0"/>
          </a:p>
          <a:p>
            <a:pPr>
              <a:buFont typeface="Wingdings" panose="05000000000000000000" pitchFamily="2" charset="2"/>
              <a:buChar char="Ø"/>
            </a:pPr>
            <a:r>
              <a:rPr lang="es-MX" sz="2000" dirty="0" smtClean="0"/>
              <a:t>UNISTIM</a:t>
            </a:r>
            <a:endParaRPr lang="es-MX" sz="2000" dirty="0"/>
          </a:p>
          <a:p>
            <a:pPr marL="0" indent="0">
              <a:buNone/>
            </a:pPr>
            <a:r>
              <a:rPr lang="es-MX" sz="2000" dirty="0"/>
              <a:t>con los correspondientes flujos RTP </a:t>
            </a:r>
            <a:r>
              <a:rPr lang="es-MX" sz="2000" dirty="0" smtClean="0"/>
              <a:t>.Consulte </a:t>
            </a:r>
            <a:r>
              <a:rPr lang="es-MX" sz="2000" dirty="0" err="1"/>
              <a:t>VOIPProtocolFamily</a:t>
            </a:r>
            <a:r>
              <a:rPr lang="es-MX" sz="2000" dirty="0"/>
              <a:t> para obtener una descripción general de los protocolos </a:t>
            </a:r>
            <a:r>
              <a:rPr lang="es-MX" sz="2000" dirty="0" err="1"/>
              <a:t>VoIP</a:t>
            </a:r>
            <a:r>
              <a:rPr lang="es-MX" sz="2000" dirty="0"/>
              <a:t> utilizados</a:t>
            </a:r>
            <a:r>
              <a:rPr lang="es-MX" sz="2000" dirty="0" smtClean="0"/>
              <a:t>.</a:t>
            </a:r>
            <a:endParaRPr lang="es-MX" sz="2000" dirty="0"/>
          </a:p>
          <a:p>
            <a:pPr marL="0" indent="0">
              <a:buNone/>
            </a:pPr>
            <a:r>
              <a:rPr lang="es-MX" sz="2000" dirty="0" smtClean="0"/>
              <a:t>Para probar </a:t>
            </a:r>
            <a:r>
              <a:rPr lang="es-MX" sz="2000" dirty="0"/>
              <a:t>este cuadro de diálogo, se puede encontrar un pequeño archivo de captura que contiene una llamada </a:t>
            </a:r>
            <a:r>
              <a:rPr lang="es-MX" sz="2000" dirty="0" err="1"/>
              <a:t>VoIP</a:t>
            </a:r>
            <a:r>
              <a:rPr lang="es-MX" sz="2000" dirty="0"/>
              <a:t> en </a:t>
            </a:r>
            <a:r>
              <a:rPr lang="es-MX" sz="2000" dirty="0" err="1"/>
              <a:t>SampleCaptures</a:t>
            </a:r>
            <a:r>
              <a:rPr lang="es-MX" sz="2000" dirty="0"/>
              <a:t> / rtp_example.raw.gz que contiene un ejemplo de llamada H323 que incluye paquetes H225 , H245 , RTP y RTCP .</a:t>
            </a:r>
          </a:p>
        </p:txBody>
      </p:sp>
    </p:spTree>
    <p:extLst>
      <p:ext uri="{BB962C8B-B14F-4D97-AF65-F5344CB8AC3E}">
        <p14:creationId xmlns:p14="http://schemas.microsoft.com/office/powerpoint/2010/main" val="115559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84979" y="729673"/>
            <a:ext cx="6523822" cy="4412818"/>
          </a:xfrm>
          <a:prstGeom prst="rect">
            <a:avLst/>
          </a:prstGeom>
        </p:spPr>
      </p:pic>
      <p:sp>
        <p:nvSpPr>
          <p:cNvPr id="5" name="CuadroTexto 4"/>
          <p:cNvSpPr txBox="1"/>
          <p:nvPr/>
        </p:nvSpPr>
        <p:spPr>
          <a:xfrm>
            <a:off x="7038110" y="507899"/>
            <a:ext cx="4673600" cy="5909310"/>
          </a:xfrm>
          <a:prstGeom prst="rect">
            <a:avLst/>
          </a:prstGeom>
          <a:noFill/>
        </p:spPr>
        <p:txBody>
          <a:bodyPr wrap="square" rtlCol="0">
            <a:spAutoFit/>
          </a:bodyPr>
          <a:lstStyle/>
          <a:p>
            <a:r>
              <a:rPr lang="es-MX" dirty="0"/>
              <a:t>La lista de llamadas </a:t>
            </a:r>
            <a:r>
              <a:rPr lang="es-MX" dirty="0" err="1"/>
              <a:t>VoIP</a:t>
            </a:r>
            <a:r>
              <a:rPr lang="es-MX" dirty="0"/>
              <a:t> muestra la siguiente información por llamada:</a:t>
            </a:r>
          </a:p>
          <a:p>
            <a:pPr marL="285750" indent="-285750">
              <a:buFont typeface="Arial" panose="020B0604020202020204" pitchFamily="34" charset="0"/>
              <a:buChar char="•"/>
            </a:pPr>
            <a:r>
              <a:rPr lang="es-MX" dirty="0"/>
              <a:t>Hora de inicio: hora de inicio de la llamada.</a:t>
            </a:r>
          </a:p>
          <a:p>
            <a:pPr marL="285750" indent="-285750">
              <a:buFont typeface="Arial" panose="020B0604020202020204" pitchFamily="34" charset="0"/>
              <a:buChar char="•"/>
            </a:pPr>
            <a:r>
              <a:rPr lang="es-MX" dirty="0"/>
              <a:t>Hora de finalización: hora de finalización de la llamada.</a:t>
            </a:r>
          </a:p>
          <a:p>
            <a:pPr marL="285750" indent="-285750">
              <a:buFont typeface="Arial" panose="020B0604020202020204" pitchFamily="34" charset="0"/>
              <a:buChar char="•"/>
            </a:pPr>
            <a:r>
              <a:rPr lang="es-MX" dirty="0"/>
              <a:t>Altavoz inicial: la fuente IP del paquete que inició la llamada.</a:t>
            </a:r>
          </a:p>
          <a:p>
            <a:pPr marL="285750" indent="-285750">
              <a:buFont typeface="Arial" panose="020B0604020202020204" pitchFamily="34" charset="0"/>
              <a:buChar char="•"/>
            </a:pPr>
            <a:r>
              <a:rPr lang="es-MX" dirty="0"/>
              <a:t>De: Para llamadas H323 e ISUP , este es el número que llama. Para llamadas SIP , es el campo "De" de INVITE. Para llamadas MGCP , el </a:t>
            </a:r>
            <a:r>
              <a:rPr lang="es-MX" dirty="0" err="1"/>
              <a:t>EndpointID</a:t>
            </a:r>
            <a:r>
              <a:rPr lang="es-MX" dirty="0"/>
              <a:t> o el número que llama. Para UNISTIM, el ID de terminal.</a:t>
            </a:r>
          </a:p>
          <a:p>
            <a:pPr marL="285750" indent="-285750">
              <a:buFont typeface="Arial" panose="020B0604020202020204" pitchFamily="34" charset="0"/>
              <a:buChar char="•"/>
            </a:pPr>
            <a:r>
              <a:rPr lang="es-MX" dirty="0"/>
              <a:t>Para: Para llamadas H323 e ISUP , este es el número llamado. Para llamadas SIP , es el campo "Para" de INVITE. Para llamadas MGCP , el </a:t>
            </a:r>
            <a:r>
              <a:rPr lang="es-MX" dirty="0" err="1"/>
              <a:t>EndpointID</a:t>
            </a:r>
            <a:r>
              <a:rPr lang="es-MX" dirty="0"/>
              <a:t> o el número marcado. Para UNISTIM, el número marcado.</a:t>
            </a:r>
          </a:p>
          <a:p>
            <a:pPr marL="285750" indent="-285750">
              <a:buFont typeface="Arial" panose="020B0604020202020204" pitchFamily="34" charset="0"/>
              <a:buChar char="•"/>
            </a:pPr>
            <a:r>
              <a:rPr lang="es-MX" dirty="0"/>
              <a:t>Protocolo: cualquiera de los protocolos enumerados anteriormente</a:t>
            </a:r>
          </a:p>
          <a:p>
            <a:pPr marL="285750" indent="-285750">
              <a:buFont typeface="Arial" panose="020B0604020202020204" pitchFamily="34" charset="0"/>
              <a:buChar char="•"/>
            </a:pPr>
            <a:r>
              <a:rPr lang="es-MX" dirty="0"/>
              <a:t>Paquetes: número de paquetes involucrados en la llamada.</a:t>
            </a:r>
          </a:p>
        </p:txBody>
      </p:sp>
    </p:spTree>
    <p:extLst>
      <p:ext uri="{BB962C8B-B14F-4D97-AF65-F5344CB8AC3E}">
        <p14:creationId xmlns:p14="http://schemas.microsoft.com/office/powerpoint/2010/main" val="2079268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9743" y="449408"/>
            <a:ext cx="10515600" cy="4351338"/>
          </a:xfrm>
        </p:spPr>
        <p:txBody>
          <a:bodyPr>
            <a:noAutofit/>
          </a:bodyPr>
          <a:lstStyle/>
          <a:p>
            <a:r>
              <a:rPr lang="es-MX" sz="2100" dirty="0" smtClean="0"/>
              <a:t>Estado</a:t>
            </a:r>
            <a:r>
              <a:rPr lang="es-MX" sz="2100" dirty="0"/>
              <a:t>: el estado actual de la llamada. Los valores posibles son</a:t>
            </a:r>
          </a:p>
          <a:p>
            <a:pPr>
              <a:buFont typeface="Wingdings" panose="05000000000000000000" pitchFamily="2" charset="2"/>
              <a:buChar char="Ø"/>
            </a:pPr>
            <a:r>
              <a:rPr lang="es-MX" sz="2100" dirty="0"/>
              <a:t>CONFIGURACIÓN DE LLAMADA: llamada en estado de configuración (Configuración, Continuación, Progreso o Alerta)</a:t>
            </a:r>
          </a:p>
          <a:p>
            <a:pPr>
              <a:buFont typeface="Wingdings" panose="05000000000000000000" pitchFamily="2" charset="2"/>
              <a:buChar char="Ø"/>
            </a:pPr>
            <a:r>
              <a:rPr lang="es-MX" sz="2100" dirty="0"/>
              <a:t>TIMBRE: llamada que suena (solo se admite para llamadas MGCP </a:t>
            </a:r>
            <a:r>
              <a:rPr lang="es-MX" sz="2100" dirty="0" smtClean="0"/>
              <a:t>)</a:t>
            </a:r>
            <a:endParaRPr lang="es-MX" sz="2100" dirty="0"/>
          </a:p>
          <a:p>
            <a:pPr>
              <a:buFont typeface="Wingdings" panose="05000000000000000000" pitchFamily="2" charset="2"/>
              <a:buChar char="Ø"/>
            </a:pPr>
            <a:r>
              <a:rPr lang="es-MX" sz="2100" dirty="0"/>
              <a:t>IN CALL: la llamada aún está conectada</a:t>
            </a:r>
          </a:p>
          <a:p>
            <a:pPr>
              <a:buFont typeface="Wingdings" panose="05000000000000000000" pitchFamily="2" charset="2"/>
              <a:buChar char="Ø"/>
            </a:pPr>
            <a:r>
              <a:rPr lang="es-MX" sz="2100" dirty="0"/>
              <a:t>CANCELADA: la llamada se liberó antes de conectarse desde la persona que llamó originada</a:t>
            </a:r>
          </a:p>
          <a:p>
            <a:pPr>
              <a:buFont typeface="Wingdings" panose="05000000000000000000" pitchFamily="2" charset="2"/>
              <a:buChar char="Ø"/>
            </a:pPr>
            <a:r>
              <a:rPr lang="es-MX" sz="2100" dirty="0"/>
              <a:t>COMPLETADO: la llamada se conectó y luego se liberó</a:t>
            </a:r>
          </a:p>
          <a:p>
            <a:pPr>
              <a:buFont typeface="Wingdings" panose="05000000000000000000" pitchFamily="2" charset="2"/>
              <a:buChar char="Ø"/>
            </a:pPr>
            <a:r>
              <a:rPr lang="es-MX" sz="2100" dirty="0"/>
              <a:t>RECHAZADO: la llamada se liberó antes de conectarse por el lado de destino</a:t>
            </a:r>
          </a:p>
          <a:p>
            <a:pPr>
              <a:buFont typeface="Wingdings" panose="05000000000000000000" pitchFamily="2" charset="2"/>
              <a:buChar char="Ø"/>
            </a:pPr>
            <a:r>
              <a:rPr lang="es-MX" sz="2100" dirty="0"/>
              <a:t>DESCONOCIDO: llamada en estado desconocido</a:t>
            </a:r>
          </a:p>
          <a:p>
            <a:pPr>
              <a:buFont typeface="Wingdings" panose="05000000000000000000" pitchFamily="2" charset="2"/>
              <a:buChar char="Ø"/>
            </a:pPr>
            <a:r>
              <a:rPr lang="es-MX" sz="2100" dirty="0"/>
              <a:t>Comentario: Un comentario adicional, esto depende del protocolo. Para las llamadas H323 , muestra si la llamada utiliza Inicio rápido o Túnel H245 </a:t>
            </a:r>
            <a:r>
              <a:rPr lang="es-MX" sz="2200" dirty="0"/>
              <a:t>.</a:t>
            </a:r>
          </a:p>
        </p:txBody>
      </p:sp>
      <p:sp>
        <p:nvSpPr>
          <p:cNvPr id="4" name="CuadroTexto 3"/>
          <p:cNvSpPr txBox="1"/>
          <p:nvPr/>
        </p:nvSpPr>
        <p:spPr>
          <a:xfrm>
            <a:off x="755070" y="5103674"/>
            <a:ext cx="10704945" cy="1754326"/>
          </a:xfrm>
          <a:prstGeom prst="rect">
            <a:avLst/>
          </a:prstGeom>
          <a:noFill/>
        </p:spPr>
        <p:txBody>
          <a:bodyPr wrap="square" rtlCol="0">
            <a:spAutoFit/>
          </a:bodyPr>
          <a:lstStyle/>
          <a:p>
            <a:r>
              <a:rPr lang="es-MX" b="1" dirty="0"/>
              <a:t>Filtrar una llamada</a:t>
            </a:r>
          </a:p>
          <a:p>
            <a:r>
              <a:rPr lang="es-MX" dirty="0"/>
              <a:t>Para preparar un filtro para una llamada en particular, simplemente seleccione la llamada deseada y presione el botón "Preparar filtro". Esto creará un filtro en las ventanas principales de </a:t>
            </a:r>
            <a:r>
              <a:rPr lang="es-MX" dirty="0" err="1"/>
              <a:t>Wireshark</a:t>
            </a:r>
            <a:r>
              <a:rPr lang="es-MX" dirty="0"/>
              <a:t> para filtrar los paquetes relacionados con esta llamada. Esto es especialmente útil cuando desea conectar llamadas ISUP de acuerdo con algún valor CIC.</a:t>
            </a:r>
          </a:p>
          <a:p>
            <a:endParaRPr lang="es-MX" dirty="0"/>
          </a:p>
        </p:txBody>
      </p:sp>
    </p:spTree>
    <p:extLst>
      <p:ext uri="{BB962C8B-B14F-4D97-AF65-F5344CB8AC3E}">
        <p14:creationId xmlns:p14="http://schemas.microsoft.com/office/powerpoint/2010/main" val="3147903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2529" y="908489"/>
            <a:ext cx="9720072" cy="1499616"/>
          </a:xfrm>
        </p:spPr>
        <p:txBody>
          <a:bodyPr>
            <a:normAutofit/>
          </a:bodyPr>
          <a:lstStyle/>
          <a:p>
            <a:r>
              <a:rPr lang="es-MX" b="1" dirty="0"/>
              <a:t>Análisis gráfico de llamadas </a:t>
            </a:r>
            <a:r>
              <a:rPr lang="es-MX" b="1" dirty="0" err="1"/>
              <a:t>VoIP</a:t>
            </a:r>
            <a:r>
              <a:rPr lang="es-MX" b="1" dirty="0"/>
              <a:t/>
            </a:r>
            <a:br>
              <a:rPr lang="es-MX" b="1" dirty="0"/>
            </a:br>
            <a:endParaRPr lang="es-MX" dirty="0"/>
          </a:p>
        </p:txBody>
      </p:sp>
      <p:pic>
        <p:nvPicPr>
          <p:cNvPr id="4" name="Marcador de contenido 3"/>
          <p:cNvPicPr>
            <a:picLocks noGrp="1" noChangeAspect="1"/>
          </p:cNvPicPr>
          <p:nvPr>
            <p:ph idx="1"/>
          </p:nvPr>
        </p:nvPicPr>
        <p:blipFill>
          <a:blip r:embed="rId2"/>
          <a:stretch>
            <a:fillRect/>
          </a:stretch>
        </p:blipFill>
        <p:spPr>
          <a:xfrm>
            <a:off x="708890" y="1933668"/>
            <a:ext cx="6009391" cy="4351338"/>
          </a:xfrm>
          <a:prstGeom prst="rect">
            <a:avLst/>
          </a:prstGeom>
        </p:spPr>
      </p:pic>
      <p:sp>
        <p:nvSpPr>
          <p:cNvPr id="5" name="CuadroTexto 4"/>
          <p:cNvSpPr txBox="1"/>
          <p:nvPr/>
        </p:nvSpPr>
        <p:spPr>
          <a:xfrm>
            <a:off x="6918037" y="1779687"/>
            <a:ext cx="4775200" cy="5078313"/>
          </a:xfrm>
          <a:prstGeom prst="rect">
            <a:avLst/>
          </a:prstGeom>
          <a:noFill/>
        </p:spPr>
        <p:txBody>
          <a:bodyPr wrap="square" rtlCol="0">
            <a:spAutoFit/>
          </a:bodyPr>
          <a:lstStyle/>
          <a:p>
            <a:r>
              <a:rPr lang="es-MX" dirty="0"/>
              <a:t>Para graficar el análisis de una o varias llamadas de la lista de </a:t>
            </a:r>
            <a:r>
              <a:rPr lang="es-MX" dirty="0" err="1"/>
              <a:t>VoIP</a:t>
            </a:r>
            <a:r>
              <a:rPr lang="es-MX" dirty="0"/>
              <a:t>, selecciónelas de la lista y luego presione el botón "Gráfico".</a:t>
            </a:r>
          </a:p>
          <a:p>
            <a:r>
              <a:rPr lang="es-MX" dirty="0"/>
              <a:t>El gráfico mostrará la siguiente información:</a:t>
            </a:r>
          </a:p>
          <a:p>
            <a:r>
              <a:rPr lang="es-MX" dirty="0"/>
              <a:t>-</a:t>
            </a:r>
            <a:r>
              <a:rPr lang="es-MX" dirty="0" smtClean="0"/>
              <a:t>Hasta </a:t>
            </a:r>
            <a:r>
              <a:rPr lang="es-MX" dirty="0"/>
              <a:t>diez columnas que representan una dirección IP cada una.</a:t>
            </a:r>
          </a:p>
          <a:p>
            <a:r>
              <a:rPr lang="es-MX" dirty="0" smtClean="0"/>
              <a:t>-Todos </a:t>
            </a:r>
            <a:r>
              <a:rPr lang="es-MX" dirty="0"/>
              <a:t>los paquetes que pertenecen a la misma llamada están coloreados con el mismo color</a:t>
            </a:r>
          </a:p>
          <a:p>
            <a:r>
              <a:rPr lang="es-MX" dirty="0" smtClean="0"/>
              <a:t>-Una </a:t>
            </a:r>
            <a:r>
              <a:rPr lang="es-MX" dirty="0"/>
              <a:t>flecha que muestra la dirección de cada paquete en las llamadas.</a:t>
            </a:r>
          </a:p>
          <a:p>
            <a:r>
              <a:rPr lang="es-MX" dirty="0" smtClean="0"/>
              <a:t>-La </a:t>
            </a:r>
            <a:r>
              <a:rPr lang="es-MX" dirty="0"/>
              <a:t>etiqueta en la parte superior de la flecha muestra el tipo de mensaje. Cuando está disponible, también muestra el códec de medios.</a:t>
            </a:r>
          </a:p>
          <a:p>
            <a:r>
              <a:rPr lang="es-MX" dirty="0" smtClean="0"/>
              <a:t>-El</a:t>
            </a:r>
            <a:r>
              <a:rPr lang="es-MX" dirty="0"/>
              <a:t> tráfico </a:t>
            </a:r>
            <a:r>
              <a:rPr lang="es-MX" dirty="0" smtClean="0"/>
              <a:t>RTP</a:t>
            </a:r>
            <a:r>
              <a:rPr lang="es-MX" dirty="0"/>
              <a:t> se resume en una flecha más ancha con el </a:t>
            </a:r>
            <a:r>
              <a:rPr lang="es-MX" dirty="0" smtClean="0"/>
              <a:t>Códec </a:t>
            </a:r>
            <a:r>
              <a:rPr lang="es-MX" dirty="0"/>
              <a:t>correspondiente.</a:t>
            </a:r>
          </a:p>
          <a:p>
            <a:r>
              <a:rPr lang="es-MX" dirty="0" smtClean="0"/>
              <a:t>-Muestra </a:t>
            </a:r>
            <a:r>
              <a:rPr lang="es-MX" dirty="0"/>
              <a:t>el puerto de origen y destino UDP / TCP por paquete.</a:t>
            </a:r>
          </a:p>
          <a:p>
            <a:endParaRPr lang="es-MX" dirty="0"/>
          </a:p>
        </p:txBody>
      </p:sp>
    </p:spTree>
    <p:extLst>
      <p:ext uri="{BB962C8B-B14F-4D97-AF65-F5344CB8AC3E}">
        <p14:creationId xmlns:p14="http://schemas.microsoft.com/office/powerpoint/2010/main" val="2314262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38564" y="1123662"/>
            <a:ext cx="10515600" cy="4852266"/>
          </a:xfrm>
        </p:spPr>
        <p:txBody>
          <a:bodyPr>
            <a:normAutofit fontScale="85000" lnSpcReduction="20000"/>
          </a:bodyPr>
          <a:lstStyle/>
          <a:p>
            <a:r>
              <a:rPr lang="es-MX" dirty="0"/>
              <a:t>La columna de comentarios tiene información dependiente del protocolo</a:t>
            </a:r>
            <a:r>
              <a:rPr lang="es-MX" dirty="0" smtClean="0"/>
              <a:t>:</a:t>
            </a:r>
          </a:p>
          <a:p>
            <a:r>
              <a:rPr lang="es-MX" dirty="0" smtClean="0"/>
              <a:t>H323</a:t>
            </a:r>
            <a:r>
              <a:rPr lang="es-MX" dirty="0"/>
              <a:t> :</a:t>
            </a:r>
          </a:p>
          <a:p>
            <a:pPr lvl="1"/>
            <a:r>
              <a:rPr lang="es-MX" dirty="0"/>
              <a:t>Encendido / apagado de inicio rápido y </a:t>
            </a:r>
            <a:r>
              <a:rPr lang="es-MX" dirty="0" err="1"/>
              <a:t>tunelización</a:t>
            </a:r>
            <a:r>
              <a:rPr lang="es-MX" dirty="0"/>
              <a:t> H245 para el paquete.</a:t>
            </a:r>
          </a:p>
          <a:p>
            <a:pPr lvl="1"/>
            <a:r>
              <a:rPr lang="es-MX" dirty="0"/>
              <a:t>El mensaje SETUP muestra el número llamado y llamado</a:t>
            </a:r>
          </a:p>
          <a:p>
            <a:pPr lvl="1"/>
            <a:r>
              <a:rPr lang="es-MX" dirty="0"/>
              <a:t>El mensaje RELEASE muestra el código de causa de liberación Q.931</a:t>
            </a:r>
          </a:p>
          <a:p>
            <a:r>
              <a:rPr lang="es-MX" dirty="0" smtClean="0"/>
              <a:t>SIP:</a:t>
            </a:r>
            <a:endParaRPr lang="es-MX" dirty="0"/>
          </a:p>
          <a:p>
            <a:pPr lvl="1"/>
            <a:r>
              <a:rPr lang="es-MX" dirty="0"/>
              <a:t>Muestra si el paquete es un mensaje de "Solicitud" o "</a:t>
            </a:r>
            <a:r>
              <a:rPr lang="es-MX" dirty="0" err="1"/>
              <a:t>Staus</a:t>
            </a:r>
            <a:r>
              <a:rPr lang="es-MX" dirty="0"/>
              <a:t>".</a:t>
            </a:r>
          </a:p>
          <a:p>
            <a:pPr lvl="1"/>
            <a:r>
              <a:rPr lang="es-MX" dirty="0"/>
              <a:t>El mensaje INVITE también muestra los campos "Desde" y "Para".</a:t>
            </a:r>
          </a:p>
          <a:p>
            <a:r>
              <a:rPr lang="es-MX" dirty="0"/>
              <a:t>ISUP :</a:t>
            </a:r>
          </a:p>
          <a:p>
            <a:pPr lvl="1"/>
            <a:r>
              <a:rPr lang="es-MX" dirty="0"/>
              <a:t>El formato es el siguiente: </a:t>
            </a:r>
            <a:r>
              <a:rPr lang="es-MX" dirty="0" err="1"/>
              <a:t>NetworkID</a:t>
            </a:r>
            <a:r>
              <a:rPr lang="es-MX" dirty="0"/>
              <a:t>-Código de punto de origen -&gt; </a:t>
            </a:r>
            <a:r>
              <a:rPr lang="es-MX" dirty="0" err="1"/>
              <a:t>NetworkID</a:t>
            </a:r>
            <a:r>
              <a:rPr lang="es-MX" dirty="0"/>
              <a:t>-Código de punto de destino, CIC</a:t>
            </a:r>
          </a:p>
          <a:p>
            <a:r>
              <a:rPr lang="es-MX" dirty="0"/>
              <a:t>MGCP :</a:t>
            </a:r>
          </a:p>
          <a:p>
            <a:pPr lvl="1"/>
            <a:r>
              <a:rPr lang="es-MX" dirty="0"/>
              <a:t>El ID de punto final MGCP y si el paquete es un mensaje de "Solicitud" o "Respuesta".</a:t>
            </a:r>
          </a:p>
          <a:p>
            <a:r>
              <a:rPr lang="es-MX" dirty="0"/>
              <a:t>UNISTIMO :</a:t>
            </a:r>
          </a:p>
          <a:p>
            <a:pPr lvl="1"/>
            <a:r>
              <a:rPr lang="es-MX" dirty="0"/>
              <a:t>Detalles del mensaje y número de secuencia.</a:t>
            </a:r>
          </a:p>
          <a:p>
            <a:r>
              <a:rPr lang="es-MX" dirty="0"/>
              <a:t>RTP :</a:t>
            </a:r>
          </a:p>
          <a:p>
            <a:pPr lvl="1"/>
            <a:r>
              <a:rPr lang="es-MX" dirty="0"/>
              <a:t>Número de paquetes RTP en el flujo, la duración en segundos y el campo SSRC.</a:t>
            </a:r>
          </a:p>
          <a:p>
            <a:endParaRPr lang="es-MX" dirty="0"/>
          </a:p>
        </p:txBody>
      </p:sp>
    </p:spTree>
    <p:extLst>
      <p:ext uri="{BB962C8B-B14F-4D97-AF65-F5344CB8AC3E}">
        <p14:creationId xmlns:p14="http://schemas.microsoft.com/office/powerpoint/2010/main" val="4286334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85583" y="954670"/>
            <a:ext cx="9720072" cy="1499616"/>
          </a:xfrm>
        </p:spPr>
        <p:txBody>
          <a:bodyPr/>
          <a:lstStyle/>
          <a:p>
            <a:r>
              <a:rPr lang="es-MX" b="1" dirty="0"/>
              <a:t>Reproducción de llamadas </a:t>
            </a:r>
            <a:r>
              <a:rPr lang="es-MX" b="1" dirty="0" err="1"/>
              <a:t>VoIP</a:t>
            </a:r>
            <a:r>
              <a:rPr lang="es-MX" dirty="0"/>
              <a:t/>
            </a:r>
            <a:br>
              <a:rPr lang="es-MX" dirty="0"/>
            </a:br>
            <a:endParaRPr lang="es-MX" dirty="0"/>
          </a:p>
        </p:txBody>
      </p:sp>
      <p:sp>
        <p:nvSpPr>
          <p:cNvPr id="3" name="Marcador de contenido 2"/>
          <p:cNvSpPr>
            <a:spLocks noGrp="1"/>
          </p:cNvSpPr>
          <p:nvPr>
            <p:ph idx="1"/>
          </p:nvPr>
        </p:nvSpPr>
        <p:spPr>
          <a:xfrm>
            <a:off x="662709" y="1881044"/>
            <a:ext cx="10836564" cy="4351338"/>
          </a:xfrm>
        </p:spPr>
        <p:txBody>
          <a:bodyPr>
            <a:normAutofit fontScale="92500" lnSpcReduction="10000"/>
          </a:bodyPr>
          <a:lstStyle/>
          <a:p>
            <a:pPr marL="0" indent="0">
              <a:buNone/>
            </a:pPr>
            <a:r>
              <a:rPr lang="es-MX" dirty="0" err="1" smtClean="0"/>
              <a:t>Wireshark</a:t>
            </a:r>
            <a:r>
              <a:rPr lang="es-MX" dirty="0" smtClean="0"/>
              <a:t> </a:t>
            </a:r>
            <a:r>
              <a:rPr lang="es-MX" dirty="0"/>
              <a:t>le permite reproducir cualquier códec compatible con un complemento instalado. </a:t>
            </a:r>
            <a:r>
              <a:rPr lang="es-MX" dirty="0" err="1"/>
              <a:t>Wireshark</a:t>
            </a:r>
            <a:r>
              <a:rPr lang="es-MX" dirty="0"/>
              <a:t> le permite guardar audio decodificado en formato de archivo .</a:t>
            </a:r>
            <a:r>
              <a:rPr lang="es-MX" dirty="0" err="1"/>
              <a:t>au</a:t>
            </a:r>
            <a:r>
              <a:rPr lang="es-MX" dirty="0"/>
              <a:t>. Antes de la versión 3.2.0, solo admitía guardar audio con el códec G.711; desde 3.2.0 admite guardar audio usando cualquier códec con muestreo de 8000 Hz.</a:t>
            </a:r>
          </a:p>
          <a:p>
            <a:endParaRPr lang="es-MX" dirty="0"/>
          </a:p>
          <a:p>
            <a:pPr marL="0" indent="0">
              <a:buNone/>
            </a:pPr>
            <a:r>
              <a:rPr lang="es-MX" dirty="0"/>
              <a:t>Los </a:t>
            </a:r>
            <a:r>
              <a:rPr lang="es-MX" dirty="0" err="1"/>
              <a:t>códecs</a:t>
            </a:r>
            <a:r>
              <a:rPr lang="es-MX" dirty="0"/>
              <a:t> admitidos por </a:t>
            </a:r>
            <a:r>
              <a:rPr lang="es-MX" dirty="0" err="1"/>
              <a:t>Wireshark</a:t>
            </a:r>
            <a:r>
              <a:rPr lang="es-MX" dirty="0"/>
              <a:t> dependen de la versión de </a:t>
            </a:r>
            <a:r>
              <a:rPr lang="es-MX" dirty="0" err="1"/>
              <a:t>Wireshark</a:t>
            </a:r>
            <a:r>
              <a:rPr lang="es-MX" dirty="0"/>
              <a:t> que esté utilizando. Las compilaciones oficiales contienen todos los complementos mantenidos por los desarrolladores de </a:t>
            </a:r>
            <a:r>
              <a:rPr lang="es-MX" dirty="0" err="1"/>
              <a:t>Wireshark</a:t>
            </a:r>
            <a:r>
              <a:rPr lang="es-MX" dirty="0"/>
              <a:t>, pero las compilaciones personalizadas / de distribución pueden no incluir algunos de esos </a:t>
            </a:r>
            <a:r>
              <a:rPr lang="es-MX" dirty="0" err="1"/>
              <a:t>códecs</a:t>
            </a:r>
            <a:r>
              <a:rPr lang="es-MX" dirty="0"/>
              <a:t>. Para comprobar su </a:t>
            </a:r>
            <a:r>
              <a:rPr lang="es-MX" dirty="0" err="1"/>
              <a:t>Wireshark</a:t>
            </a:r>
            <a:r>
              <a:rPr lang="es-MX" dirty="0"/>
              <a:t>, siga este procedimiento:</a:t>
            </a:r>
          </a:p>
          <a:p>
            <a:endParaRPr lang="es-MX" dirty="0"/>
          </a:p>
          <a:p>
            <a:r>
              <a:rPr lang="es-MX" dirty="0"/>
              <a:t>abrir Ayuda -&gt; Acerca de la ventana </a:t>
            </a:r>
            <a:r>
              <a:rPr lang="es-MX" dirty="0" err="1" smtClean="0"/>
              <a:t>Wireshark</a:t>
            </a:r>
            <a:endParaRPr lang="es-MX" dirty="0"/>
          </a:p>
          <a:p>
            <a:r>
              <a:rPr lang="es-MX" dirty="0"/>
              <a:t>cambiar a la pestaña </a:t>
            </a:r>
            <a:r>
              <a:rPr lang="es-MX" dirty="0" smtClean="0"/>
              <a:t>Complementos</a:t>
            </a:r>
            <a:endParaRPr lang="es-MX" dirty="0"/>
          </a:p>
          <a:p>
            <a:r>
              <a:rPr lang="es-MX" dirty="0"/>
              <a:t>seleccione códec como Filtro por tipo</a:t>
            </a:r>
          </a:p>
        </p:txBody>
      </p:sp>
      <p:pic>
        <p:nvPicPr>
          <p:cNvPr id="4" name="Imagen 3"/>
          <p:cNvPicPr>
            <a:picLocks noChangeAspect="1"/>
          </p:cNvPicPr>
          <p:nvPr/>
        </p:nvPicPr>
        <p:blipFill>
          <a:blip r:embed="rId2"/>
          <a:stretch>
            <a:fillRect/>
          </a:stretch>
        </p:blipFill>
        <p:spPr>
          <a:xfrm>
            <a:off x="6645821" y="4867563"/>
            <a:ext cx="4299271" cy="1696379"/>
          </a:xfrm>
          <a:prstGeom prst="rect">
            <a:avLst/>
          </a:prstGeom>
        </p:spPr>
      </p:pic>
    </p:spTree>
    <p:extLst>
      <p:ext uri="{BB962C8B-B14F-4D97-AF65-F5344CB8AC3E}">
        <p14:creationId xmlns:p14="http://schemas.microsoft.com/office/powerpoint/2010/main" val="1264619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0491" y="934144"/>
            <a:ext cx="10515600" cy="1034473"/>
          </a:xfrm>
        </p:spPr>
        <p:txBody>
          <a:bodyPr>
            <a:normAutofit/>
          </a:bodyPr>
          <a:lstStyle/>
          <a:p>
            <a:r>
              <a:rPr lang="es-MX" dirty="0"/>
              <a:t>Para reproducir el flujo de audio RTP de una o varias llamadas de la lista </a:t>
            </a:r>
            <a:r>
              <a:rPr lang="es-MX" dirty="0" err="1"/>
              <a:t>VoIP</a:t>
            </a:r>
            <a:r>
              <a:rPr lang="es-MX" dirty="0"/>
              <a:t>, selecciónelas de la lista y luego presione el botón "Reproductor":</a:t>
            </a:r>
            <a:endParaRPr lang="es-MX" dirty="0"/>
          </a:p>
        </p:txBody>
      </p:sp>
      <p:pic>
        <p:nvPicPr>
          <p:cNvPr id="6" name="Imagen 5"/>
          <p:cNvPicPr>
            <a:picLocks noChangeAspect="1"/>
          </p:cNvPicPr>
          <p:nvPr/>
        </p:nvPicPr>
        <p:blipFill>
          <a:blip r:embed="rId2"/>
          <a:stretch>
            <a:fillRect/>
          </a:stretch>
        </p:blipFill>
        <p:spPr>
          <a:xfrm>
            <a:off x="1456307" y="2125635"/>
            <a:ext cx="8392696" cy="2495898"/>
          </a:xfrm>
          <a:prstGeom prst="rect">
            <a:avLst/>
          </a:prstGeom>
        </p:spPr>
      </p:pic>
    </p:spTree>
    <p:extLst>
      <p:ext uri="{BB962C8B-B14F-4D97-AF65-F5344CB8AC3E}">
        <p14:creationId xmlns:p14="http://schemas.microsoft.com/office/powerpoint/2010/main" val="2878977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61891" y="858983"/>
            <a:ext cx="6049818" cy="2336800"/>
          </a:xfrm>
        </p:spPr>
        <p:txBody>
          <a:bodyPr>
            <a:normAutofit fontScale="92500" lnSpcReduction="10000"/>
          </a:bodyPr>
          <a:lstStyle/>
          <a:p>
            <a:pPr marL="0" indent="0">
              <a:buNone/>
            </a:pPr>
            <a:r>
              <a:rPr lang="es-MX" dirty="0"/>
              <a:t>Elija un valor inicial para el búfer de fluctuación y luego presione el "botón Decodificar". El búfer de fluctuación emulado por </a:t>
            </a:r>
            <a:r>
              <a:rPr lang="es-MX" dirty="0" err="1"/>
              <a:t>Wireshark</a:t>
            </a:r>
            <a:r>
              <a:rPr lang="es-MX" dirty="0"/>
              <a:t> es un búfer de fluctuación de tamaño fijo y se puede utilizar de manera eficiente para reproducir lo que los clientes pueden escuchar de manera efectiva durante la llamada </a:t>
            </a:r>
            <a:r>
              <a:rPr lang="es-MX" dirty="0" err="1"/>
              <a:t>VoIP</a:t>
            </a:r>
            <a:r>
              <a:rPr lang="es-MX" dirty="0"/>
              <a:t>.</a:t>
            </a:r>
          </a:p>
          <a:p>
            <a:pPr marL="0" indent="0">
              <a:buNone/>
            </a:pPr>
            <a:r>
              <a:rPr lang="es-MX" dirty="0"/>
              <a:t>Ahora puede ver todas las transmisiones RTP disponibles para las llamadas que seleccionó:</a:t>
            </a:r>
          </a:p>
          <a:p>
            <a:endParaRPr lang="es-MX" dirty="0"/>
          </a:p>
        </p:txBody>
      </p:sp>
      <p:pic>
        <p:nvPicPr>
          <p:cNvPr id="4" name="Imagen 3"/>
          <p:cNvPicPr>
            <a:picLocks noChangeAspect="1"/>
          </p:cNvPicPr>
          <p:nvPr/>
        </p:nvPicPr>
        <p:blipFill>
          <a:blip r:embed="rId2"/>
          <a:stretch>
            <a:fillRect/>
          </a:stretch>
        </p:blipFill>
        <p:spPr>
          <a:xfrm>
            <a:off x="756872" y="757382"/>
            <a:ext cx="4757237" cy="5573630"/>
          </a:xfrm>
          <a:prstGeom prst="rect">
            <a:avLst/>
          </a:prstGeom>
        </p:spPr>
      </p:pic>
      <p:sp>
        <p:nvSpPr>
          <p:cNvPr id="5" name="CuadroTexto 4"/>
          <p:cNvSpPr txBox="1"/>
          <p:nvPr/>
        </p:nvSpPr>
        <p:spPr>
          <a:xfrm>
            <a:off x="5661891" y="3315854"/>
            <a:ext cx="6271491" cy="3139321"/>
          </a:xfrm>
          <a:prstGeom prst="rect">
            <a:avLst/>
          </a:prstGeom>
          <a:noFill/>
        </p:spPr>
        <p:txBody>
          <a:bodyPr wrap="square" rtlCol="0">
            <a:spAutoFit/>
          </a:bodyPr>
          <a:lstStyle/>
          <a:p>
            <a:r>
              <a:rPr lang="es-MX" sz="2000" dirty="0"/>
              <a:t>Tenga en cuenta que se informan todos los paquetes RTP que se descartan debido al búfer de fluctuación ("Eliminación por búfer de fluctuación"), así como los paquetes que están fuera de secuencia (Fuera de secuencia).</a:t>
            </a:r>
          </a:p>
          <a:p>
            <a:r>
              <a:rPr lang="es-MX" sz="2000" dirty="0"/>
              <a:t>Al presionar el botón "Reproducir", se reproduce la transmisión RTP desde </a:t>
            </a:r>
            <a:r>
              <a:rPr lang="es-MX" sz="2000" dirty="0" err="1"/>
              <a:t>Wireshark</a:t>
            </a:r>
            <a:r>
              <a:rPr lang="es-MX" sz="2000" dirty="0"/>
              <a:t>. Una barra de progreso indica la posición en la transmisión y está sincronizada entre todas las transmisiones RTP que se reproducen.</a:t>
            </a:r>
          </a:p>
          <a:p>
            <a:endParaRPr lang="es-MX" dirty="0"/>
          </a:p>
        </p:txBody>
      </p:sp>
    </p:spTree>
    <p:extLst>
      <p:ext uri="{BB962C8B-B14F-4D97-AF65-F5344CB8AC3E}">
        <p14:creationId xmlns:p14="http://schemas.microsoft.com/office/powerpoint/2010/main" val="30070472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270</TotalTime>
  <Words>768</Words>
  <Application>Microsoft Office PowerPoint</Application>
  <PresentationFormat>Panorámica</PresentationFormat>
  <Paragraphs>69</Paragraphs>
  <Slides>9</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Calibri</vt:lpstr>
      <vt:lpstr>inherit</vt:lpstr>
      <vt:lpstr>Tw Cen MT</vt:lpstr>
      <vt:lpstr>Tw Cen MT Condensed</vt:lpstr>
      <vt:lpstr>Wingdings</vt:lpstr>
      <vt:lpstr>Wingdings 3</vt:lpstr>
      <vt:lpstr>Integral</vt:lpstr>
      <vt:lpstr>Chapter 27: Introduction to Voice over IP (VoIP) Analysis </vt:lpstr>
      <vt:lpstr>Capítulo 27: Introducción al análisis de voz sobre IP (VoIP)  </vt:lpstr>
      <vt:lpstr>Presentación de PowerPoint</vt:lpstr>
      <vt:lpstr>Presentación de PowerPoint</vt:lpstr>
      <vt:lpstr>Análisis gráfico de llamadas VoIP </vt:lpstr>
      <vt:lpstr>Presentación de PowerPoint</vt:lpstr>
      <vt:lpstr>Reproducción de llamadas VoIP </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Usuario de Windows</cp:lastModifiedBy>
  <cp:revision>9</cp:revision>
  <dcterms:created xsi:type="dcterms:W3CDTF">2020-12-15T08:02:05Z</dcterms:created>
  <dcterms:modified xsi:type="dcterms:W3CDTF">2020-12-15T21:46:01Z</dcterms:modified>
</cp:coreProperties>
</file>