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9" r:id="rId2"/>
    <p:sldId id="278" r:id="rId3"/>
    <p:sldId id="279" r:id="rId4"/>
    <p:sldId id="271" r:id="rId5"/>
    <p:sldId id="284" r:id="rId6"/>
    <p:sldId id="285" r:id="rId7"/>
    <p:sldId id="286" r:id="rId8"/>
    <p:sldId id="290" r:id="rId9"/>
    <p:sldId id="291" r:id="rId10"/>
    <p:sldId id="292" r:id="rId11"/>
    <p:sldId id="288" r:id="rId12"/>
    <p:sldId id="280" r:id="rId13"/>
    <p:sldId id="289" r:id="rId14"/>
    <p:sldId id="293" r:id="rId15"/>
    <p:sldId id="294" r:id="rId16"/>
    <p:sldId id="295" r:id="rId17"/>
    <p:sldId id="296" r:id="rId18"/>
    <p:sldId id="297" r:id="rId19"/>
    <p:sldId id="265" r:id="rId20"/>
    <p:sldId id="281" r:id="rId21"/>
    <p:sldId id="299" r:id="rId22"/>
    <p:sldId id="300" r:id="rId23"/>
    <p:sldId id="301" r:id="rId24"/>
    <p:sldId id="282" r:id="rId25"/>
    <p:sldId id="283" r:id="rId26"/>
    <p:sldId id="275" r:id="rId27"/>
    <p:sldId id="272" r:id="rId28"/>
    <p:sldId id="264" r:id="rId29"/>
    <p:sldId id="263" r:id="rId30"/>
    <p:sldId id="260"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99"/>
    <a:srgbClr val="FFD777"/>
    <a:srgbClr val="FE9D76"/>
    <a:srgbClr val="FE9567"/>
    <a:srgbClr val="FD834D"/>
    <a:srgbClr val="FFDC77"/>
    <a:srgbClr val="B0DD73"/>
    <a:srgbClr val="8DB92F"/>
    <a:srgbClr val="43A190"/>
    <a:srgbClr val="368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5" autoAdjust="0"/>
    <p:restoredTop sz="96143"/>
  </p:normalViewPr>
  <p:slideViewPr>
    <p:cSldViewPr snapToGrid="0" showGuides="1">
      <p:cViewPr varScale="1">
        <p:scale>
          <a:sx n="117" d="100"/>
          <a:sy n="117" d="100"/>
        </p:scale>
        <p:origin x="440" y="-48"/>
      </p:cViewPr>
      <p:guideLst>
        <p:guide orient="horz" pos="2156"/>
        <p:guide pos="3846"/>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82" d="100"/>
          <a:sy n="82" d="100"/>
        </p:scale>
        <p:origin x="3008" y="176"/>
      </p:cViewPr>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2025/5/26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2025/5/26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2372052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章节页">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DA1D541-ABEB-2423-B071-C70022206996}"/>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pic>
        <p:nvPicPr>
          <p:cNvPr id="8" name="图片 7" descr="未命名作品-4">
            <a:extLst>
              <a:ext uri="{FF2B5EF4-FFF2-40B4-BE49-F238E27FC236}">
                <a16:creationId xmlns:a16="http://schemas.microsoft.com/office/drawing/2014/main" id="{E5649667-67E7-5CB5-1B0C-9D632A6D282A}"/>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15" name="图片 14" descr="未命名作品-4">
            <a:extLst>
              <a:ext uri="{FF2B5EF4-FFF2-40B4-BE49-F238E27FC236}">
                <a16:creationId xmlns:a16="http://schemas.microsoft.com/office/drawing/2014/main" id="{DA6FA962-0951-5D78-ED4C-AA617376EAD4}"/>
              </a:ext>
            </a:extLst>
          </p:cNvPr>
          <p:cNvPicPr>
            <a:picLocks noChangeAspect="1"/>
          </p:cNvPicPr>
          <p:nvPr userDrawn="1"/>
        </p:nvPicPr>
        <p:blipFill>
          <a:blip r:embed="rId3"/>
          <a:srcRect l="45086" t="56111" r="17261"/>
          <a:stretch>
            <a:fillRect/>
          </a:stretch>
        </p:blipFill>
        <p:spPr>
          <a:xfrm>
            <a:off x="6096000" y="4386310"/>
            <a:ext cx="3213735" cy="249745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4"/>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4"/>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4"/>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1" name="图片 20" descr="未命名作品-4">
            <a:extLst>
              <a:ext uri="{FF2B5EF4-FFF2-40B4-BE49-F238E27FC236}">
                <a16:creationId xmlns:a16="http://schemas.microsoft.com/office/drawing/2014/main" id="{618148CD-3E9E-84E2-A709-FAC84BB6F3FB}"/>
              </a:ext>
            </a:extLst>
          </p:cNvPr>
          <p:cNvPicPr>
            <a:picLocks noChangeAspect="1"/>
          </p:cNvPicPr>
          <p:nvPr userDrawn="1"/>
        </p:nvPicPr>
        <p:blipFill>
          <a:blip r:embed="rId4"/>
          <a:srcRect l="18724" t="33831" r="72589" b="52243"/>
          <a:stretch>
            <a:fillRect/>
          </a:stretch>
        </p:blipFill>
        <p:spPr>
          <a:xfrm flipH="1" flipV="1">
            <a:off x="1651000" y="4881245"/>
            <a:ext cx="655955" cy="701040"/>
          </a:xfrm>
          <a:prstGeom prst="rect">
            <a:avLst/>
          </a:prstGeom>
        </p:spPr>
      </p:pic>
      <p:pic>
        <p:nvPicPr>
          <p:cNvPr id="22" name="图片 21" descr="未命名作品-4">
            <a:extLst>
              <a:ext uri="{FF2B5EF4-FFF2-40B4-BE49-F238E27FC236}">
                <a16:creationId xmlns:a16="http://schemas.microsoft.com/office/drawing/2014/main" id="{B6200CFA-462C-4C7C-F1E4-C3015E80B5E6}"/>
              </a:ext>
            </a:extLst>
          </p:cNvPr>
          <p:cNvPicPr>
            <a:picLocks noChangeAspect="1"/>
          </p:cNvPicPr>
          <p:nvPr userDrawn="1"/>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图片 15" descr="未命名作品-4">
            <a:extLst>
              <a:ext uri="{FF2B5EF4-FFF2-40B4-BE49-F238E27FC236}">
                <a16:creationId xmlns:a16="http://schemas.microsoft.com/office/drawing/2014/main" id="{8CA61299-B04F-DCF2-AEE3-233354D3D9FD}"/>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20" name="图片 19" descr="未命名作品-4">
            <a:extLst>
              <a:ext uri="{FF2B5EF4-FFF2-40B4-BE49-F238E27FC236}">
                <a16:creationId xmlns:a16="http://schemas.microsoft.com/office/drawing/2014/main" id="{7154449A-3BEF-5B89-75A6-4ED39D7298F2}"/>
              </a:ext>
            </a:extLst>
          </p:cNvPr>
          <p:cNvPicPr>
            <a:picLocks noChangeAspect="1"/>
          </p:cNvPicPr>
          <p:nvPr userDrawn="1"/>
        </p:nvPicPr>
        <p:blipFill>
          <a:blip r:embed="rId3"/>
          <a:srcRect t="21912" r="39675"/>
          <a:stretch>
            <a:fillRect/>
          </a:stretch>
        </p:blipFill>
        <p:spPr>
          <a:xfrm flipV="1">
            <a:off x="0" y="-6985"/>
            <a:ext cx="3605530" cy="3112135"/>
          </a:xfrm>
          <a:prstGeom prst="rect">
            <a:avLst/>
          </a:prstGeom>
        </p:spPr>
      </p:pic>
      <p:sp>
        <p:nvSpPr>
          <p:cNvPr id="11" name="日期占位符 3">
            <a:extLst>
              <a:ext uri="{FF2B5EF4-FFF2-40B4-BE49-F238E27FC236}">
                <a16:creationId xmlns:a16="http://schemas.microsoft.com/office/drawing/2014/main" id="{E916F083-F8C7-E121-9F41-4A653523A674}"/>
              </a:ext>
            </a:extLst>
          </p:cNvPr>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2025/5/26</a:t>
            </a:fld>
            <a:endParaRPr lang="zh-CN" altLang="en-US"/>
          </a:p>
        </p:txBody>
      </p:sp>
      <p:sp>
        <p:nvSpPr>
          <p:cNvPr id="12" name="页脚占位符 4">
            <a:extLst>
              <a:ext uri="{FF2B5EF4-FFF2-40B4-BE49-F238E27FC236}">
                <a16:creationId xmlns:a16="http://schemas.microsoft.com/office/drawing/2014/main" id="{8F413E44-DA95-99BD-BEFD-30F5A2EEE66E}"/>
              </a:ext>
            </a:extLst>
          </p:cNvPr>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5">
            <a:extLst>
              <a:ext uri="{FF2B5EF4-FFF2-40B4-BE49-F238E27FC236}">
                <a16:creationId xmlns:a16="http://schemas.microsoft.com/office/drawing/2014/main" id="{5A27B758-EA76-5719-5958-C94E6D21C5FB}"/>
              </a:ext>
            </a:extLst>
          </p:cNvPr>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pic>
        <p:nvPicPr>
          <p:cNvPr id="15" name="图片 14" descr="未命名作品-4">
            <a:extLst>
              <a:ext uri="{FF2B5EF4-FFF2-40B4-BE49-F238E27FC236}">
                <a16:creationId xmlns:a16="http://schemas.microsoft.com/office/drawing/2014/main" id="{824C6379-B177-B311-6A8F-3368513C52B2}"/>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17" name="图片 16" descr="未命名作品-4">
            <a:extLst>
              <a:ext uri="{FF2B5EF4-FFF2-40B4-BE49-F238E27FC236}">
                <a16:creationId xmlns:a16="http://schemas.microsoft.com/office/drawing/2014/main" id="{840B9834-93EB-CBDE-25CD-E2D5E6AC24D2}"/>
              </a:ext>
            </a:extLst>
          </p:cNvPr>
          <p:cNvPicPr>
            <a:picLocks noChangeAspect="1"/>
          </p:cNvPicPr>
          <p:nvPr userDrawn="1"/>
        </p:nvPicPr>
        <p:blipFill>
          <a:blip r:embed="rId4"/>
          <a:srcRect l="45086" t="56111" r="17261"/>
          <a:stretch>
            <a:fillRect/>
          </a:stretch>
        </p:blipFill>
        <p:spPr>
          <a:xfrm>
            <a:off x="6096000" y="4386310"/>
            <a:ext cx="3213735" cy="2497455"/>
          </a:xfrm>
          <a:prstGeom prst="rect">
            <a:avLst/>
          </a:prstGeom>
        </p:spPr>
      </p:pic>
      <p:pic>
        <p:nvPicPr>
          <p:cNvPr id="18" name="图片 17" descr="未命名作品-4">
            <a:extLst>
              <a:ext uri="{FF2B5EF4-FFF2-40B4-BE49-F238E27FC236}">
                <a16:creationId xmlns:a16="http://schemas.microsoft.com/office/drawing/2014/main" id="{27249BD7-C8EA-6B19-CE9E-161616A3879E}"/>
              </a:ext>
            </a:extLst>
          </p:cNvPr>
          <p:cNvPicPr>
            <a:picLocks noChangeAspect="1"/>
          </p:cNvPicPr>
          <p:nvPr userDrawn="1"/>
        </p:nvPicPr>
        <p:blipFill>
          <a:blip r:embed="rId3"/>
          <a:srcRect t="21912" r="39675"/>
          <a:stretch>
            <a:fillRect/>
          </a:stretch>
        </p:blipFill>
        <p:spPr>
          <a:xfrm flipH="1" flipV="1">
            <a:off x="9198610" y="-14605"/>
            <a:ext cx="3007360" cy="2595880"/>
          </a:xfrm>
          <a:prstGeom prst="rect">
            <a:avLst/>
          </a:prstGeom>
        </p:spPr>
      </p:pic>
      <p:pic>
        <p:nvPicPr>
          <p:cNvPr id="19" name="图片 18" descr="未命名作品-4">
            <a:extLst>
              <a:ext uri="{FF2B5EF4-FFF2-40B4-BE49-F238E27FC236}">
                <a16:creationId xmlns:a16="http://schemas.microsoft.com/office/drawing/2014/main" id="{75D82C0F-5417-4EA0-A0E6-57DA6C5C9E42}"/>
              </a:ext>
            </a:extLst>
          </p:cNvPr>
          <p:cNvPicPr>
            <a:picLocks noChangeAspect="1"/>
          </p:cNvPicPr>
          <p:nvPr userDrawn="1"/>
        </p:nvPicPr>
        <p:blipFill>
          <a:blip r:embed="rId3"/>
          <a:srcRect l="41541" t="21912" r="39675" b="25559"/>
          <a:stretch>
            <a:fillRect/>
          </a:stretch>
        </p:blipFill>
        <p:spPr>
          <a:xfrm flipH="1" flipV="1">
            <a:off x="7190740" y="1058545"/>
            <a:ext cx="1550670" cy="2891790"/>
          </a:xfrm>
          <a:prstGeom prst="rect">
            <a:avLst/>
          </a:prstGeom>
        </p:spPr>
      </p:pic>
      <p:pic>
        <p:nvPicPr>
          <p:cNvPr id="25" name="图片 24">
            <a:extLst>
              <a:ext uri="{FF2B5EF4-FFF2-40B4-BE49-F238E27FC236}">
                <a16:creationId xmlns:a16="http://schemas.microsoft.com/office/drawing/2014/main" id="{EAD59AB8-3D3F-60C2-AA87-A31CD46C7001}"/>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7" name="图片 26" descr="未命名作品-4">
            <a:extLst>
              <a:ext uri="{FF2B5EF4-FFF2-40B4-BE49-F238E27FC236}">
                <a16:creationId xmlns:a16="http://schemas.microsoft.com/office/drawing/2014/main" id="{734CD423-D412-2CB6-B5AF-A204195E2AA1}"/>
              </a:ext>
            </a:extLst>
          </p:cNvPr>
          <p:cNvPicPr>
            <a:picLocks noChangeAspect="1"/>
          </p:cNvPicPr>
          <p:nvPr userDrawn="1"/>
        </p:nvPicPr>
        <p:blipFill>
          <a:blip r:embed="rId3"/>
          <a:srcRect l="18724" t="33831" r="72589" b="52243"/>
          <a:stretch>
            <a:fillRect/>
          </a:stretch>
        </p:blipFill>
        <p:spPr>
          <a:xfrm flipH="1" flipV="1">
            <a:off x="1651000" y="4881245"/>
            <a:ext cx="655955" cy="701040"/>
          </a:xfrm>
          <a:prstGeom prst="rect">
            <a:avLst/>
          </a:prstGeom>
        </p:spPr>
      </p:pic>
      <p:pic>
        <p:nvPicPr>
          <p:cNvPr id="28" name="图片 27" descr="未命名作品-4">
            <a:extLst>
              <a:ext uri="{FF2B5EF4-FFF2-40B4-BE49-F238E27FC236}">
                <a16:creationId xmlns:a16="http://schemas.microsoft.com/office/drawing/2014/main" id="{29D5AE0A-872F-B867-76A6-C877D243C1CB}"/>
              </a:ext>
            </a:extLst>
          </p:cNvPr>
          <p:cNvPicPr>
            <a:picLocks noChangeAspect="1"/>
          </p:cNvPicPr>
          <p:nvPr userDrawn="1"/>
        </p:nvPicPr>
        <p:blipFill>
          <a:blip r:embed="rId3"/>
          <a:srcRect l="41541" t="21912" r="39675" b="25559"/>
          <a:stretch>
            <a:fillRect/>
          </a:stretch>
        </p:blipFill>
        <p:spPr>
          <a:xfrm flipH="1" flipV="1">
            <a:off x="3138805" y="5812790"/>
            <a:ext cx="1426845" cy="2661285"/>
          </a:xfrm>
          <a:prstGeom prst="rect">
            <a:avLst/>
          </a:prstGeom>
        </p:spPr>
      </p:pic>
      <p:sp>
        <p:nvSpPr>
          <p:cNvPr id="29" name="矩形 28">
            <a:extLst>
              <a:ext uri="{FF2B5EF4-FFF2-40B4-BE49-F238E27FC236}">
                <a16:creationId xmlns:a16="http://schemas.microsoft.com/office/drawing/2014/main" id="{5ED743A0-7D9E-BA82-ECF3-5B3390B3D692}"/>
              </a:ext>
            </a:extLst>
          </p:cNvPr>
          <p:cNvSpPr/>
          <p:nvPr userDrawn="1"/>
        </p:nvSpPr>
        <p:spPr>
          <a:xfrm>
            <a:off x="24514" y="-7265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817880" y="258445"/>
            <a:ext cx="10345420" cy="701041"/>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887320" y="1841817"/>
            <a:ext cx="10275979"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文字和图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2025/5/26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3"/>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3"/>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3"/>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sp>
        <p:nvSpPr>
          <p:cNvPr id="11" name="矩形 10">
            <a:extLst>
              <a:ext uri="{FF2B5EF4-FFF2-40B4-BE49-F238E27FC236}">
                <a16:creationId xmlns:a16="http://schemas.microsoft.com/office/drawing/2014/main" id="{57DDAEDA-2168-0EAB-B6BE-B57E9E6A5222}"/>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标题 11">
            <a:extLst>
              <a:ext uri="{FF2B5EF4-FFF2-40B4-BE49-F238E27FC236}">
                <a16:creationId xmlns:a16="http://schemas.microsoft.com/office/drawing/2014/main" id="{7FE7B82F-81E4-89E3-1655-AFAF2533F3CC}"/>
              </a:ext>
            </a:extLst>
          </p:cNvPr>
          <p:cNvSpPr>
            <a:spLocks noGrp="1"/>
          </p:cNvSpPr>
          <p:nvPr>
            <p:ph type="title"/>
          </p:nvPr>
        </p:nvSpPr>
        <p:spPr>
          <a:xfrm>
            <a:off x="838200" y="365126"/>
            <a:ext cx="8130436" cy="693420"/>
          </a:xfrm>
        </p:spPr>
        <p:txBody>
          <a:bodyPr/>
          <a:lstStyle/>
          <a:p>
            <a:r>
              <a:rPr kumimoji="1" lang="zh-CN" altLang="en-US" dirty="0"/>
              <a:t>单击此处编辑母版标题样式</a:t>
            </a:r>
          </a:p>
        </p:txBody>
      </p:sp>
      <p:sp>
        <p:nvSpPr>
          <p:cNvPr id="14" name="内容占位符 13">
            <a:extLst>
              <a:ext uri="{FF2B5EF4-FFF2-40B4-BE49-F238E27FC236}">
                <a16:creationId xmlns:a16="http://schemas.microsoft.com/office/drawing/2014/main" id="{7607B2E0-DD3C-9737-0717-59D2D10E93F3}"/>
              </a:ext>
            </a:extLst>
          </p:cNvPr>
          <p:cNvSpPr>
            <a:spLocks noGrp="1"/>
          </p:cNvSpPr>
          <p:nvPr>
            <p:ph sz="quarter" idx="13"/>
          </p:nvPr>
        </p:nvSpPr>
        <p:spPr>
          <a:xfrm>
            <a:off x="838200" y="1503680"/>
            <a:ext cx="6125314" cy="429577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23" name="图片占位符 22">
            <a:extLst>
              <a:ext uri="{FF2B5EF4-FFF2-40B4-BE49-F238E27FC236}">
                <a16:creationId xmlns:a16="http://schemas.microsoft.com/office/drawing/2014/main" id="{C91662BC-01B5-0510-25C1-244FFB254382}"/>
              </a:ext>
            </a:extLst>
          </p:cNvPr>
          <p:cNvSpPr>
            <a:spLocks noGrp="1"/>
          </p:cNvSpPr>
          <p:nvPr>
            <p:ph type="pic" sz="quarter" idx="14"/>
          </p:nvPr>
        </p:nvSpPr>
        <p:spPr>
          <a:xfrm>
            <a:off x="7627938" y="1503680"/>
            <a:ext cx="4171950" cy="4295775"/>
          </a:xfrm>
        </p:spPr>
        <p:txBody>
          <a:bodyPr/>
          <a:lstStyle/>
          <a:p>
            <a:endParaRPr kumimoji="1" lang="zh-CN" altLang="en-US"/>
          </a:p>
        </p:txBody>
      </p:sp>
    </p:spTree>
    <p:extLst>
      <p:ext uri="{BB962C8B-B14F-4D97-AF65-F5344CB8AC3E}">
        <p14:creationId xmlns:p14="http://schemas.microsoft.com/office/powerpoint/2010/main" val="19289514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7" name="图片 6" descr="未命名作品-4">
            <a:extLst>
              <a:ext uri="{FF2B5EF4-FFF2-40B4-BE49-F238E27FC236}">
                <a16:creationId xmlns:a16="http://schemas.microsoft.com/office/drawing/2014/main" id="{081FCBE2-7719-286B-4238-1CA6937E9A1C}"/>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8" name="图片 7" descr="未命名作品-4">
            <a:extLst>
              <a:ext uri="{FF2B5EF4-FFF2-40B4-BE49-F238E27FC236}">
                <a16:creationId xmlns:a16="http://schemas.microsoft.com/office/drawing/2014/main" id="{534B8915-1521-4F7C-7016-785C5FFE7C0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sp>
        <p:nvSpPr>
          <p:cNvPr id="10" name="矩形 9">
            <a:extLst>
              <a:ext uri="{FF2B5EF4-FFF2-40B4-BE49-F238E27FC236}">
                <a16:creationId xmlns:a16="http://schemas.microsoft.com/office/drawing/2014/main" id="{222D3286-E475-8469-310C-09E9DEA8EC1C}"/>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未命名作品-4">
            <a:extLst>
              <a:ext uri="{FF2B5EF4-FFF2-40B4-BE49-F238E27FC236}">
                <a16:creationId xmlns:a16="http://schemas.microsoft.com/office/drawing/2014/main" id="{3A24BA4C-323F-2AD3-D20F-3C20DCCC9D23}"/>
              </a:ext>
            </a:extLst>
          </p:cNvPr>
          <p:cNvPicPr>
            <a:picLocks noChangeAspect="1"/>
          </p:cNvPicPr>
          <p:nvPr userDrawn="1"/>
        </p:nvPicPr>
        <p:blipFill>
          <a:blip r:embed="rId3"/>
          <a:srcRect l="45086" t="56111"/>
          <a:stretch>
            <a:fillRect/>
          </a:stretch>
        </p:blipFill>
        <p:spPr>
          <a:xfrm>
            <a:off x="7523480" y="4398645"/>
            <a:ext cx="4686935" cy="2497455"/>
          </a:xfrm>
          <a:prstGeom prst="rect">
            <a:avLst/>
          </a:prstGeom>
        </p:spPr>
      </p:pic>
      <p:pic>
        <p:nvPicPr>
          <p:cNvPr id="23" name="图片 22" descr="未命名作品-4">
            <a:extLst>
              <a:ext uri="{FF2B5EF4-FFF2-40B4-BE49-F238E27FC236}">
                <a16:creationId xmlns:a16="http://schemas.microsoft.com/office/drawing/2014/main" id="{A65D7EFE-C75C-1ACA-3211-71EF4C0688D6}"/>
              </a:ext>
            </a:extLst>
          </p:cNvPr>
          <p:cNvPicPr>
            <a:picLocks noChangeAspect="1"/>
          </p:cNvPicPr>
          <p:nvPr userDrawn="1"/>
        </p:nvPicPr>
        <p:blipFill>
          <a:blip r:embed="rId4"/>
          <a:srcRect t="21912" r="39675"/>
          <a:stretch>
            <a:fillRect/>
          </a:stretch>
        </p:blipFill>
        <p:spPr>
          <a:xfrm>
            <a:off x="1270" y="3258820"/>
            <a:ext cx="4173220" cy="3601720"/>
          </a:xfrm>
          <a:prstGeom prst="rect">
            <a:avLst/>
          </a:prstGeom>
        </p:spPr>
      </p:pic>
      <p:pic>
        <p:nvPicPr>
          <p:cNvPr id="25" name="图片 24" descr="未命名作品-4">
            <a:extLst>
              <a:ext uri="{FF2B5EF4-FFF2-40B4-BE49-F238E27FC236}">
                <a16:creationId xmlns:a16="http://schemas.microsoft.com/office/drawing/2014/main" id="{D31F3608-AE0A-3ECD-600A-73E1C458808D}"/>
              </a:ext>
            </a:extLst>
          </p:cNvPr>
          <p:cNvPicPr>
            <a:picLocks noChangeAspect="1"/>
          </p:cNvPicPr>
          <p:nvPr userDrawn="1"/>
        </p:nvPicPr>
        <p:blipFill>
          <a:blip r:embed="rId4"/>
          <a:srcRect t="21912" r="39675"/>
          <a:stretch>
            <a:fillRect/>
          </a:stretch>
        </p:blipFill>
        <p:spPr>
          <a:xfrm flipH="1" flipV="1">
            <a:off x="8600440" y="-14605"/>
            <a:ext cx="3605530" cy="3112135"/>
          </a:xfrm>
          <a:prstGeom prst="rect">
            <a:avLst/>
          </a:prstGeom>
        </p:spPr>
      </p:pic>
      <p:pic>
        <p:nvPicPr>
          <p:cNvPr id="26" name="图片 25">
            <a:extLst>
              <a:ext uri="{FF2B5EF4-FFF2-40B4-BE49-F238E27FC236}">
                <a16:creationId xmlns:a16="http://schemas.microsoft.com/office/drawing/2014/main" id="{4D18672A-BAEB-2ACE-C6C9-7A654F24A6E7}"/>
              </a:ext>
            </a:extLst>
          </p:cNvPr>
          <p:cNvPicPr>
            <a:picLocks noChangeAspect="1"/>
          </p:cNvPicPr>
          <p:nvPr userDrawn="1"/>
        </p:nvPicPr>
        <p:blipFill>
          <a:blip r:embed="rId5"/>
          <a:srcRect l="84238" t="42030" r="86" b="41977"/>
          <a:stretch>
            <a:fillRect/>
          </a:stretch>
        </p:blipFill>
        <p:spPr>
          <a:xfrm rot="3720000" flipH="1">
            <a:off x="855980" y="2115820"/>
            <a:ext cx="769620" cy="803275"/>
          </a:xfrm>
          <a:prstGeom prst="rect">
            <a:avLst/>
          </a:prstGeom>
        </p:spPr>
      </p:pic>
      <p:pic>
        <p:nvPicPr>
          <p:cNvPr id="27" name="图片 26" descr="未命名作品-4">
            <a:extLst>
              <a:ext uri="{FF2B5EF4-FFF2-40B4-BE49-F238E27FC236}">
                <a16:creationId xmlns:a16="http://schemas.microsoft.com/office/drawing/2014/main" id="{95AE3802-86B6-CE8D-D177-A1E0455FE26F}"/>
              </a:ext>
            </a:extLst>
          </p:cNvPr>
          <p:cNvPicPr>
            <a:picLocks noChangeAspect="1"/>
          </p:cNvPicPr>
          <p:nvPr userDrawn="1"/>
        </p:nvPicPr>
        <p:blipFill>
          <a:blip r:embed="rId3"/>
          <a:srcRect t="555" r="45198" b="57306"/>
          <a:stretch>
            <a:fillRect/>
          </a:stretch>
        </p:blipFill>
        <p:spPr>
          <a:xfrm>
            <a:off x="0" y="0"/>
            <a:ext cx="2903220" cy="1488440"/>
          </a:xfrm>
          <a:prstGeom prst="rect">
            <a:avLst/>
          </a:prstGeom>
        </p:spPr>
      </p:pic>
      <p:pic>
        <p:nvPicPr>
          <p:cNvPr id="28" name="图片 27">
            <a:extLst>
              <a:ext uri="{FF2B5EF4-FFF2-40B4-BE49-F238E27FC236}">
                <a16:creationId xmlns:a16="http://schemas.microsoft.com/office/drawing/2014/main" id="{99B0661C-081D-95CB-D619-2E21E3572176}"/>
              </a:ext>
            </a:extLst>
          </p:cNvPr>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
        <p:nvSpPr>
          <p:cNvPr id="29" name="标题 28">
            <a:extLst>
              <a:ext uri="{FF2B5EF4-FFF2-40B4-BE49-F238E27FC236}">
                <a16:creationId xmlns:a16="http://schemas.microsoft.com/office/drawing/2014/main" id="{5B08990A-6FA9-146C-1840-76659A922906}"/>
              </a:ext>
            </a:extLst>
          </p:cNvPr>
          <p:cNvSpPr>
            <a:spLocks noGrp="1"/>
          </p:cNvSpPr>
          <p:nvPr>
            <p:ph type="title"/>
          </p:nvPr>
        </p:nvSpPr>
        <p:spPr>
          <a:xfrm>
            <a:off x="3094990" y="1521296"/>
            <a:ext cx="6329045" cy="896227"/>
          </a:xfrm>
        </p:spPr>
        <p:txBody>
          <a:bodyPr/>
          <a:lstStyle/>
          <a:p>
            <a:r>
              <a:rPr kumimoji="1" lang="zh-CN" altLang="en-US" dirty="0"/>
              <a:t>单击此处编辑母版标题样式</a:t>
            </a:r>
          </a:p>
        </p:txBody>
      </p:sp>
      <p:sp>
        <p:nvSpPr>
          <p:cNvPr id="31" name="内容占位符 30">
            <a:extLst>
              <a:ext uri="{FF2B5EF4-FFF2-40B4-BE49-F238E27FC236}">
                <a16:creationId xmlns:a16="http://schemas.microsoft.com/office/drawing/2014/main" id="{82D4D11B-0FFE-5ABF-F7D4-40DC9760A2E9}"/>
              </a:ext>
            </a:extLst>
          </p:cNvPr>
          <p:cNvSpPr>
            <a:spLocks noGrp="1"/>
          </p:cNvSpPr>
          <p:nvPr>
            <p:ph sz="quarter" idx="10"/>
          </p:nvPr>
        </p:nvSpPr>
        <p:spPr>
          <a:xfrm>
            <a:off x="3094354" y="2630561"/>
            <a:ext cx="6329045" cy="1731889"/>
          </a:xfrm>
        </p:spPr>
        <p:txBody>
          <a:bodyPr>
            <a:normAutofit/>
          </a:bodyPr>
          <a:lstStyle>
            <a:lvl1pPr>
              <a:defRPr sz="1200"/>
            </a:lvl1pPr>
            <a:lvl2pPr>
              <a:defRPr sz="1200"/>
            </a:lvl2pPr>
            <a:lvl3pPr>
              <a:defRPr sz="1200"/>
            </a:lvl3pPr>
            <a:lvl4pPr>
              <a:defRPr sz="1200"/>
            </a:lvl4pPr>
            <a:lvl5pPr>
              <a:defRPr sz="12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300061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11" Type="http://schemas.openxmlformats.org/officeDocument/2006/relationships/image" Target="../media/image4.jpe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5.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8.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2.xml"/><Relationship Id="rId7" Type="http://schemas.openxmlformats.org/officeDocument/2006/relationships/image" Target="../media/image3.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 Id="rId9"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5.xml"/><Relationship Id="rId5" Type="http://schemas.openxmlformats.org/officeDocument/2006/relationships/image" Target="../media/image3.png"/><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4.jpeg"/><Relationship Id="rId4" Type="http://schemas.openxmlformats.org/officeDocument/2006/relationships/tags" Target="../tags/tag3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7">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7">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8"/>
          <a:srcRect l="45086" t="56111"/>
          <a:stretch>
            <a:fillRect/>
          </a:stretch>
        </p:blipFill>
        <p:spPr>
          <a:xfrm>
            <a:off x="7524115" y="436308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dirty="0">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9"/>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9"/>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10"/>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8"/>
          <a:srcRect t="555" r="45198" b="57306"/>
          <a:stretch>
            <a:fillRect/>
          </a:stretch>
        </p:blipFill>
        <p:spPr>
          <a:xfrm>
            <a:off x="0" y="0"/>
            <a:ext cx="2903220" cy="1488440"/>
          </a:xfrm>
          <a:prstGeom prst="rect">
            <a:avLst/>
          </a:prstGeom>
          <a:ln>
            <a:noFill/>
          </a:ln>
        </p:spPr>
      </p:pic>
      <p:pic>
        <p:nvPicPr>
          <p:cNvPr id="16" name="图片 15"/>
          <p:cNvPicPr>
            <a:picLocks noChangeAspect="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F6B7D-8603-133E-33A3-443EC4BF559D}"/>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2D84132B-6389-7C21-DA7F-B1996FAA0AC9}"/>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3FAF82B9-7D58-4D78-9785-C00A62ED8809}"/>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EE493A93-ADF0-0280-9EA1-C1DB3B71C9FE}"/>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2B40FFCD-6787-158D-56C6-F61F922F3576}"/>
              </a:ext>
            </a:extLst>
          </p:cNvPr>
          <p:cNvSpPr txBox="1"/>
          <p:nvPr/>
        </p:nvSpPr>
        <p:spPr>
          <a:xfrm>
            <a:off x="1703352" y="1443775"/>
            <a:ext cx="8496562" cy="1338828"/>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介绍语</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dirty="0">
                <a:latin typeface="+mj-ea"/>
                <a:ea typeface="+mj-ea"/>
              </a:rPr>
              <a:t>当你在手机导航上滑动东京地铁图，或者用</a:t>
            </a:r>
            <a:r>
              <a:rPr lang="en" altLang="zh-CN" dirty="0">
                <a:latin typeface="+mj-ea"/>
                <a:ea typeface="+mj-ea"/>
              </a:rPr>
              <a:t>AR</a:t>
            </a:r>
            <a:r>
              <a:rPr lang="zh-CN" altLang="en-US" dirty="0">
                <a:latin typeface="+mj-ea"/>
                <a:ea typeface="+mj-ea"/>
              </a:rPr>
              <a:t>地图玩</a:t>
            </a:r>
            <a:r>
              <a:rPr lang="en-US" altLang="zh-CN" dirty="0">
                <a:latin typeface="+mj-ea"/>
                <a:ea typeface="+mj-ea"/>
              </a:rPr>
              <a:t>《</a:t>
            </a:r>
            <a:r>
              <a:rPr lang="zh-CN" altLang="en-US" dirty="0">
                <a:latin typeface="+mj-ea"/>
                <a:ea typeface="+mj-ea"/>
              </a:rPr>
              <a:t>原神</a:t>
            </a:r>
            <a:r>
              <a:rPr lang="en-US" altLang="zh-CN" dirty="0">
                <a:latin typeface="+mj-ea"/>
                <a:ea typeface="+mj-ea"/>
              </a:rPr>
              <a:t>》</a:t>
            </a:r>
            <a:r>
              <a:rPr lang="zh-CN" altLang="en-US" dirty="0">
                <a:latin typeface="+mj-ea"/>
                <a:ea typeface="+mj-ea"/>
              </a:rPr>
              <a:t>时，这些炫酷科技背后都是地理技术的魔法！翻开教材</a:t>
            </a:r>
            <a:r>
              <a:rPr lang="en" altLang="zh-CN" dirty="0">
                <a:latin typeface="+mj-ea"/>
                <a:ea typeface="+mj-ea"/>
              </a:rPr>
              <a:t>P16</a:t>
            </a:r>
            <a:r>
              <a:rPr lang="zh-CN" altLang="en" dirty="0">
                <a:latin typeface="+mj-ea"/>
                <a:ea typeface="+mj-ea"/>
              </a:rPr>
              <a:t>，</a:t>
            </a:r>
            <a:r>
              <a:rPr lang="zh-CN" altLang="en-US" dirty="0">
                <a:latin typeface="+mj-ea"/>
                <a:ea typeface="+mj-ea"/>
              </a:rPr>
              <a:t>让我们一起破解“亚洲气候类型分布密码本”。 </a:t>
            </a:r>
          </a:p>
        </p:txBody>
      </p:sp>
      <p:pic>
        <p:nvPicPr>
          <p:cNvPr id="14" name="图片 13" descr="未命名作品-4">
            <a:extLst>
              <a:ext uri="{FF2B5EF4-FFF2-40B4-BE49-F238E27FC236}">
                <a16:creationId xmlns:a16="http://schemas.microsoft.com/office/drawing/2014/main" id="{2CA548AB-AF7D-12E6-09AD-1B811A6C8B59}"/>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E5243840-8507-C575-B158-7A5D410D2BCE}"/>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知识与能力</a:t>
            </a:r>
          </a:p>
        </p:txBody>
      </p:sp>
    </p:spTree>
    <p:extLst>
      <p:ext uri="{BB962C8B-B14F-4D97-AF65-F5344CB8AC3E}">
        <p14:creationId xmlns:p14="http://schemas.microsoft.com/office/powerpoint/2010/main" val="18741874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C4D16-437A-96A0-C426-2E34A70DB30A}"/>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C81673F4-5044-0A2E-4935-7E0D1609E932}"/>
              </a:ext>
            </a:extLst>
          </p:cNvPr>
          <p:cNvSpPr/>
          <p:nvPr/>
        </p:nvSpPr>
        <p:spPr>
          <a:xfrm>
            <a:off x="1270" y="316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579AF39C-E18D-F1F2-0E66-1ACCE05D4A0B}"/>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AE4A6018-127C-846C-766C-877315C23F3F}"/>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7" name="矩形 16">
            <a:extLst>
              <a:ext uri="{FF2B5EF4-FFF2-40B4-BE49-F238E27FC236}">
                <a16:creationId xmlns:a16="http://schemas.microsoft.com/office/drawing/2014/main" id="{70B5EB01-9F66-BAEB-178C-B769A6B21FF5}"/>
              </a:ext>
            </a:extLst>
          </p:cNvPr>
          <p:cNvSpPr/>
          <p:nvPr/>
        </p:nvSpPr>
        <p:spPr>
          <a:xfrm>
            <a:off x="4832591" y="1278706"/>
            <a:ext cx="4783494" cy="523220"/>
          </a:xfrm>
          <a:prstGeom prst="rect">
            <a:avLst/>
          </a:prstGeom>
        </p:spPr>
        <p:txBody>
          <a:bodyPr wrap="square">
            <a:spAutoFit/>
          </a:bodyPr>
          <a:lstStyle/>
          <a:p>
            <a:r>
              <a:rPr lang="zh-CN" altLang="en-US" sz="1400" b="1" dirty="0">
                <a:latin typeface="+mj-ea"/>
                <a:ea typeface="+mj-ea"/>
              </a:rPr>
              <a:t>经纬战场</a:t>
            </a:r>
            <a:r>
              <a:rPr lang="zh-CN" altLang="en-US" sz="1400" dirty="0">
                <a:latin typeface="+mj-ea"/>
                <a:ea typeface="+mj-ea"/>
              </a:rPr>
              <a:t>：</a:t>
            </a:r>
            <a:endParaRPr lang="en-US" altLang="zh-CN" sz="1400" dirty="0">
              <a:latin typeface="+mj-ea"/>
              <a:ea typeface="+mj-ea"/>
            </a:endParaRPr>
          </a:p>
          <a:p>
            <a:r>
              <a:rPr lang="zh-CN" altLang="en-US" sz="1400" dirty="0">
                <a:latin typeface="+mj-ea"/>
                <a:ea typeface="+mj-ea"/>
              </a:rPr>
              <a:t>用地理坐标</a:t>
            </a:r>
            <a:r>
              <a:rPr lang="en" altLang="zh-CN" sz="1400" dirty="0">
                <a:latin typeface="+mj-ea"/>
                <a:ea typeface="+mj-ea"/>
              </a:rPr>
              <a:t>APP</a:t>
            </a:r>
            <a:r>
              <a:rPr lang="zh-CN" altLang="en-US" sz="1400" dirty="0">
                <a:latin typeface="+mj-ea"/>
                <a:ea typeface="+mj-ea"/>
              </a:rPr>
              <a:t>锁定马六甲海峡的战略价值。</a:t>
            </a:r>
          </a:p>
        </p:txBody>
      </p:sp>
      <p:sp>
        <p:nvSpPr>
          <p:cNvPr id="18" name="矩形 17">
            <a:extLst>
              <a:ext uri="{FF2B5EF4-FFF2-40B4-BE49-F238E27FC236}">
                <a16:creationId xmlns:a16="http://schemas.microsoft.com/office/drawing/2014/main" id="{BD74D6B1-F8D6-25E0-65C7-6A5530927CBD}"/>
              </a:ext>
            </a:extLst>
          </p:cNvPr>
          <p:cNvSpPr/>
          <p:nvPr/>
        </p:nvSpPr>
        <p:spPr>
          <a:xfrm>
            <a:off x="6008033" y="2477216"/>
            <a:ext cx="4783494" cy="523220"/>
          </a:xfrm>
          <a:prstGeom prst="rect">
            <a:avLst/>
          </a:prstGeom>
        </p:spPr>
        <p:txBody>
          <a:bodyPr wrap="square">
            <a:spAutoFit/>
          </a:bodyPr>
          <a:lstStyle/>
          <a:p>
            <a:r>
              <a:rPr lang="zh-CN" altLang="en-US" sz="1400" b="1" dirty="0">
                <a:latin typeface="+mj-ea"/>
                <a:ea typeface="+mj-ea"/>
              </a:rPr>
              <a:t>等高线读心术</a:t>
            </a:r>
            <a:r>
              <a:rPr lang="zh-CN" altLang="en-US" sz="1400" dirty="0">
                <a:latin typeface="+mj-ea"/>
                <a:ea typeface="+mj-ea"/>
              </a:rPr>
              <a:t>：</a:t>
            </a:r>
            <a:endParaRPr lang="en-US" altLang="zh-CN" sz="1400" dirty="0">
              <a:latin typeface="+mj-ea"/>
              <a:ea typeface="+mj-ea"/>
            </a:endParaRPr>
          </a:p>
          <a:p>
            <a:r>
              <a:rPr lang="zh-CN" altLang="en-US" sz="1400" dirty="0">
                <a:latin typeface="+mj-ea"/>
                <a:ea typeface="+mj-ea"/>
              </a:rPr>
              <a:t>从等高距判断喜马拉雅山的攀登难度差异。</a:t>
            </a:r>
          </a:p>
        </p:txBody>
      </p:sp>
      <p:sp>
        <p:nvSpPr>
          <p:cNvPr id="19" name="矩形 18">
            <a:extLst>
              <a:ext uri="{FF2B5EF4-FFF2-40B4-BE49-F238E27FC236}">
                <a16:creationId xmlns:a16="http://schemas.microsoft.com/office/drawing/2014/main" id="{492E7507-6209-8929-33BB-AE4BFC8796B7}"/>
              </a:ext>
            </a:extLst>
          </p:cNvPr>
          <p:cNvSpPr/>
          <p:nvPr/>
        </p:nvSpPr>
        <p:spPr>
          <a:xfrm>
            <a:off x="6008033" y="3719520"/>
            <a:ext cx="4783494" cy="523220"/>
          </a:xfrm>
          <a:prstGeom prst="rect">
            <a:avLst/>
          </a:prstGeom>
        </p:spPr>
        <p:txBody>
          <a:bodyPr wrap="square">
            <a:spAutoFit/>
          </a:bodyPr>
          <a:lstStyle/>
          <a:p>
            <a:r>
              <a:rPr lang="zh-CN" altLang="en-US" sz="1400" b="1" dirty="0">
                <a:latin typeface="+mj-ea"/>
                <a:ea typeface="+mj-ea"/>
              </a:rPr>
              <a:t>气候密码本</a:t>
            </a:r>
            <a:r>
              <a:rPr lang="zh-CN" altLang="en-US" sz="1400" dirty="0">
                <a:latin typeface="+mj-ea"/>
                <a:ea typeface="+mj-ea"/>
              </a:rPr>
              <a:t>：</a:t>
            </a:r>
            <a:endParaRPr lang="en-US" altLang="zh-CN" sz="1400" dirty="0">
              <a:latin typeface="+mj-ea"/>
              <a:ea typeface="+mj-ea"/>
            </a:endParaRPr>
          </a:p>
          <a:p>
            <a:r>
              <a:rPr lang="zh-CN" altLang="en-US" sz="1400" dirty="0">
                <a:latin typeface="+mj-ea"/>
                <a:ea typeface="+mj-ea"/>
              </a:rPr>
              <a:t>用等降水量线解码印度旱灾与洪涝交替的真相。</a:t>
            </a:r>
          </a:p>
        </p:txBody>
      </p:sp>
      <p:sp>
        <p:nvSpPr>
          <p:cNvPr id="20" name="矩形 19">
            <a:extLst>
              <a:ext uri="{FF2B5EF4-FFF2-40B4-BE49-F238E27FC236}">
                <a16:creationId xmlns:a16="http://schemas.microsoft.com/office/drawing/2014/main" id="{C38B8712-B5FD-FC80-8E11-3DD9E706B41D}"/>
              </a:ext>
            </a:extLst>
          </p:cNvPr>
          <p:cNvSpPr/>
          <p:nvPr/>
        </p:nvSpPr>
        <p:spPr>
          <a:xfrm>
            <a:off x="5280039" y="4928563"/>
            <a:ext cx="4783494" cy="738664"/>
          </a:xfrm>
          <a:prstGeom prst="rect">
            <a:avLst/>
          </a:prstGeom>
        </p:spPr>
        <p:txBody>
          <a:bodyPr wrap="square">
            <a:spAutoFit/>
          </a:bodyPr>
          <a:lstStyle/>
          <a:p>
            <a:r>
              <a:rPr lang="en" altLang="zh-CN" sz="1400" b="1" dirty="0">
                <a:latin typeface="+mj-ea"/>
                <a:ea typeface="+mj-ea"/>
              </a:rPr>
              <a:t>GIS</a:t>
            </a:r>
            <a:r>
              <a:rPr lang="zh-CN" altLang="en-US" sz="1400" b="1" dirty="0">
                <a:latin typeface="+mj-ea"/>
                <a:ea typeface="+mj-ea"/>
              </a:rPr>
              <a:t>预言术</a:t>
            </a:r>
            <a:r>
              <a:rPr lang="zh-CN" altLang="en-US" sz="1400" dirty="0">
                <a:latin typeface="+mj-ea"/>
                <a:ea typeface="+mj-ea"/>
              </a:rPr>
              <a:t>：</a:t>
            </a:r>
            <a:endParaRPr lang="en-US" altLang="zh-CN" sz="1400" dirty="0">
              <a:latin typeface="+mj-ea"/>
              <a:ea typeface="+mj-ea"/>
            </a:endParaRPr>
          </a:p>
          <a:p>
            <a:r>
              <a:rPr lang="zh-CN" altLang="en-US" sz="1400" dirty="0">
                <a:latin typeface="+mj-ea"/>
                <a:ea typeface="+mj-ea"/>
              </a:rPr>
              <a:t>在腾讯地图上叠加油田分布与地震带，预测中亚资源争夺热点。</a:t>
            </a:r>
          </a:p>
        </p:txBody>
      </p:sp>
      <p:pic>
        <p:nvPicPr>
          <p:cNvPr id="7" name="图片 6" descr="C:/Users/Administrator.SKY-20190626JRR/AppData/Local/Temp/picturecompress_20210422170312/output_39.jpgoutput_39">
            <a:extLst>
              <a:ext uri="{FF2B5EF4-FFF2-40B4-BE49-F238E27FC236}">
                <a16:creationId xmlns:a16="http://schemas.microsoft.com/office/drawing/2014/main" id="{11928261-3F40-A2C6-FA72-4D825818AA1D}"/>
              </a:ext>
            </a:extLst>
          </p:cNvPr>
          <p:cNvPicPr>
            <a:picLocks noChangeAspect="1"/>
          </p:cNvPicPr>
          <p:nvPr/>
        </p:nvPicPr>
        <p:blipFill>
          <a:blip r:embed="rId4"/>
          <a:srcRect l="8535" r="22760"/>
          <a:stretch>
            <a:fillRect/>
          </a:stretch>
        </p:blipFill>
        <p:spPr>
          <a:xfrm>
            <a:off x="697230" y="2015490"/>
            <a:ext cx="3680460" cy="3571875"/>
          </a:xfrm>
          <a:prstGeom prst="ellipse">
            <a:avLst/>
          </a:prstGeom>
        </p:spPr>
      </p:pic>
      <p:pic>
        <p:nvPicPr>
          <p:cNvPr id="33" name="图片 32" descr="未命名作品-4">
            <a:extLst>
              <a:ext uri="{FF2B5EF4-FFF2-40B4-BE49-F238E27FC236}">
                <a16:creationId xmlns:a16="http://schemas.microsoft.com/office/drawing/2014/main" id="{E0771A7B-9FB5-6B69-F3F3-C1A2D7C86E07}"/>
              </a:ext>
            </a:extLst>
          </p:cNvPr>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a:extLst>
              <a:ext uri="{FF2B5EF4-FFF2-40B4-BE49-F238E27FC236}">
                <a16:creationId xmlns:a16="http://schemas.microsoft.com/office/drawing/2014/main" id="{9A9F8AB6-1A58-823D-C011-A023F19699C5}"/>
              </a:ext>
            </a:extLst>
          </p:cNvPr>
          <p:cNvSpPr/>
          <p:nvPr>
            <p:custDataLst>
              <p:tags r:id="rId1"/>
            </p:custDataLst>
          </p:nvPr>
        </p:nvSpPr>
        <p:spPr>
          <a:xfrm>
            <a:off x="990600" y="356870"/>
            <a:ext cx="2230120"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知识与能力</a:t>
            </a:r>
          </a:p>
        </p:txBody>
      </p:sp>
      <p:sp>
        <p:nvSpPr>
          <p:cNvPr id="21" name="矩形 20">
            <a:extLst>
              <a:ext uri="{FF2B5EF4-FFF2-40B4-BE49-F238E27FC236}">
                <a16:creationId xmlns:a16="http://schemas.microsoft.com/office/drawing/2014/main" id="{ED50AA4F-645A-E5A8-EBDA-9B99B8D29D1E}"/>
              </a:ext>
            </a:extLst>
          </p:cNvPr>
          <p:cNvSpPr/>
          <p:nvPr/>
        </p:nvSpPr>
        <p:spPr>
          <a:xfrm>
            <a:off x="3945759" y="6042205"/>
            <a:ext cx="6003783" cy="523220"/>
          </a:xfrm>
          <a:prstGeom prst="rect">
            <a:avLst/>
          </a:prstGeom>
        </p:spPr>
        <p:txBody>
          <a:bodyPr wrap="square">
            <a:spAutoFit/>
          </a:bodyPr>
          <a:lstStyle/>
          <a:p>
            <a:r>
              <a:rPr lang="zh-CN" altLang="en-US" sz="1400" b="1" dirty="0">
                <a:latin typeface="+mj-ea"/>
                <a:ea typeface="+mj-ea"/>
              </a:rPr>
              <a:t>人地交互黑科技</a:t>
            </a:r>
            <a:r>
              <a:rPr lang="zh-CN" altLang="en-US" sz="1400" dirty="0">
                <a:latin typeface="+mj-ea"/>
                <a:ea typeface="+mj-ea"/>
              </a:rPr>
              <a:t>：</a:t>
            </a:r>
            <a:endParaRPr lang="en-US" altLang="zh-CN" sz="1400" dirty="0">
              <a:latin typeface="+mj-ea"/>
              <a:ea typeface="+mj-ea"/>
            </a:endParaRPr>
          </a:p>
          <a:p>
            <a:r>
              <a:rPr lang="zh-CN" altLang="en-US" sz="1400" dirty="0">
                <a:latin typeface="+mj-ea"/>
                <a:ea typeface="+mj-ea"/>
              </a:rPr>
              <a:t>用卫星遥感图追踪咸海萎缩的凶手链（棉花田→河流断流→生态崩溃）。</a:t>
            </a:r>
          </a:p>
        </p:txBody>
      </p:sp>
      <p:grpSp>
        <p:nvGrpSpPr>
          <p:cNvPr id="22" name="组合 21">
            <a:extLst>
              <a:ext uri="{FF2B5EF4-FFF2-40B4-BE49-F238E27FC236}">
                <a16:creationId xmlns:a16="http://schemas.microsoft.com/office/drawing/2014/main" id="{0503B119-9A45-94DE-5CEC-48F8A21ED22F}"/>
              </a:ext>
            </a:extLst>
          </p:cNvPr>
          <p:cNvGrpSpPr/>
          <p:nvPr/>
        </p:nvGrpSpPr>
        <p:grpSpPr>
          <a:xfrm>
            <a:off x="3940963" y="1270635"/>
            <a:ext cx="711057" cy="701793"/>
            <a:chOff x="6217935" y="1158425"/>
            <a:chExt cx="527724" cy="520849"/>
          </a:xfrm>
          <a:effectLst>
            <a:outerShdw blurRad="101600" dist="38100" dir="2700000" algn="tl" rotWithShape="0">
              <a:prstClr val="black">
                <a:alpha val="30000"/>
              </a:prstClr>
            </a:outerShdw>
          </a:effectLst>
        </p:grpSpPr>
        <p:sp>
          <p:nvSpPr>
            <p:cNvPr id="23" name="椭圆 22">
              <a:extLst>
                <a:ext uri="{FF2B5EF4-FFF2-40B4-BE49-F238E27FC236}">
                  <a16:creationId xmlns:a16="http://schemas.microsoft.com/office/drawing/2014/main" id="{2CE1A962-FFD0-B95F-18C3-A936B25AA158}"/>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4" name="TextBox 39">
              <a:extLst>
                <a:ext uri="{FF2B5EF4-FFF2-40B4-BE49-F238E27FC236}">
                  <a16:creationId xmlns:a16="http://schemas.microsoft.com/office/drawing/2014/main" id="{36F2B440-0B6D-09EA-2EB9-0ADBA9761EFA}"/>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5" name="组合 24">
            <a:extLst>
              <a:ext uri="{FF2B5EF4-FFF2-40B4-BE49-F238E27FC236}">
                <a16:creationId xmlns:a16="http://schemas.microsoft.com/office/drawing/2014/main" id="{EF6A5CAD-C2D6-ED9F-5EE8-C6466D72103C}"/>
              </a:ext>
            </a:extLst>
          </p:cNvPr>
          <p:cNvGrpSpPr/>
          <p:nvPr/>
        </p:nvGrpSpPr>
        <p:grpSpPr>
          <a:xfrm>
            <a:off x="4968063" y="2409916"/>
            <a:ext cx="711200" cy="701040"/>
            <a:chOff x="6212280" y="1158896"/>
            <a:chExt cx="527830" cy="520290"/>
          </a:xfrm>
        </p:grpSpPr>
        <p:sp>
          <p:nvSpPr>
            <p:cNvPr id="26" name="椭圆 25">
              <a:extLst>
                <a:ext uri="{FF2B5EF4-FFF2-40B4-BE49-F238E27FC236}">
                  <a16:creationId xmlns:a16="http://schemas.microsoft.com/office/drawing/2014/main" id="{9CE51BCE-0D7A-5837-8ED8-FCBEFBD68A06}"/>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7" name="TextBox 56">
              <a:extLst>
                <a:ext uri="{FF2B5EF4-FFF2-40B4-BE49-F238E27FC236}">
                  <a16:creationId xmlns:a16="http://schemas.microsoft.com/office/drawing/2014/main" id="{EAD1C264-2AA6-D436-43A5-B02C3473168C}"/>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9" name="组合 28">
            <a:extLst>
              <a:ext uri="{FF2B5EF4-FFF2-40B4-BE49-F238E27FC236}">
                <a16:creationId xmlns:a16="http://schemas.microsoft.com/office/drawing/2014/main" id="{A76DA4A2-8AE1-8C73-A301-A8D1B53956AB}"/>
              </a:ext>
            </a:extLst>
          </p:cNvPr>
          <p:cNvGrpSpPr/>
          <p:nvPr/>
        </p:nvGrpSpPr>
        <p:grpSpPr>
          <a:xfrm>
            <a:off x="4977588" y="3644242"/>
            <a:ext cx="711057" cy="701793"/>
            <a:chOff x="6217935" y="1158425"/>
            <a:chExt cx="527724" cy="520849"/>
          </a:xfrm>
          <a:effectLst>
            <a:outerShdw blurRad="101600" dist="38100" dir="2700000" algn="tl" rotWithShape="0">
              <a:prstClr val="black">
                <a:alpha val="30000"/>
              </a:prstClr>
            </a:outerShdw>
          </a:effectLst>
        </p:grpSpPr>
        <p:sp>
          <p:nvSpPr>
            <p:cNvPr id="30" name="椭圆 29">
              <a:extLst>
                <a:ext uri="{FF2B5EF4-FFF2-40B4-BE49-F238E27FC236}">
                  <a16:creationId xmlns:a16="http://schemas.microsoft.com/office/drawing/2014/main" id="{6BD8C6BC-53AD-F7BA-4255-6F54698A9A1F}"/>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TextBox 39">
              <a:extLst>
                <a:ext uri="{FF2B5EF4-FFF2-40B4-BE49-F238E27FC236}">
                  <a16:creationId xmlns:a16="http://schemas.microsoft.com/office/drawing/2014/main" id="{FA12F77A-DE91-B6CE-30AB-CEB149539993}"/>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2" name="组合 31">
            <a:extLst>
              <a:ext uri="{FF2B5EF4-FFF2-40B4-BE49-F238E27FC236}">
                <a16:creationId xmlns:a16="http://schemas.microsoft.com/office/drawing/2014/main" id="{3A3817F6-B73A-A6E1-A68B-C7AE6CC5A31A}"/>
              </a:ext>
            </a:extLst>
          </p:cNvPr>
          <p:cNvGrpSpPr/>
          <p:nvPr/>
        </p:nvGrpSpPr>
        <p:grpSpPr>
          <a:xfrm>
            <a:off x="4394484" y="4844913"/>
            <a:ext cx="711200" cy="701040"/>
            <a:chOff x="6212280" y="1158896"/>
            <a:chExt cx="527830" cy="520290"/>
          </a:xfrm>
        </p:grpSpPr>
        <p:sp>
          <p:nvSpPr>
            <p:cNvPr id="35" name="椭圆 34">
              <a:extLst>
                <a:ext uri="{FF2B5EF4-FFF2-40B4-BE49-F238E27FC236}">
                  <a16:creationId xmlns:a16="http://schemas.microsoft.com/office/drawing/2014/main" id="{501AA886-32EB-8486-3177-D37E555A8A93}"/>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6" name="TextBox 56">
              <a:extLst>
                <a:ext uri="{FF2B5EF4-FFF2-40B4-BE49-F238E27FC236}">
                  <a16:creationId xmlns:a16="http://schemas.microsoft.com/office/drawing/2014/main" id="{32840502-9928-F336-A315-5C321CCAA13F}"/>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7" name="组合 36">
            <a:extLst>
              <a:ext uri="{FF2B5EF4-FFF2-40B4-BE49-F238E27FC236}">
                <a16:creationId xmlns:a16="http://schemas.microsoft.com/office/drawing/2014/main" id="{1C1AB397-7D4D-DA46-3187-90BA68F08B9F}"/>
              </a:ext>
            </a:extLst>
          </p:cNvPr>
          <p:cNvGrpSpPr/>
          <p:nvPr/>
        </p:nvGrpSpPr>
        <p:grpSpPr>
          <a:xfrm>
            <a:off x="3081164" y="5979418"/>
            <a:ext cx="711057" cy="701793"/>
            <a:chOff x="6217935" y="1158425"/>
            <a:chExt cx="527724" cy="520849"/>
          </a:xfrm>
          <a:effectLst>
            <a:outerShdw blurRad="101600" dist="38100" dir="2700000" algn="tl" rotWithShape="0">
              <a:prstClr val="black">
                <a:alpha val="30000"/>
              </a:prstClr>
            </a:outerShdw>
          </a:effectLst>
        </p:grpSpPr>
        <p:sp>
          <p:nvSpPr>
            <p:cNvPr id="38" name="椭圆 37">
              <a:extLst>
                <a:ext uri="{FF2B5EF4-FFF2-40B4-BE49-F238E27FC236}">
                  <a16:creationId xmlns:a16="http://schemas.microsoft.com/office/drawing/2014/main" id="{A65C0131-C609-B71C-0CA1-BA9809BCBF8E}"/>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9" name="TextBox 39">
              <a:extLst>
                <a:ext uri="{FF2B5EF4-FFF2-40B4-BE49-F238E27FC236}">
                  <a16:creationId xmlns:a16="http://schemas.microsoft.com/office/drawing/2014/main" id="{46258E92-457A-5497-B8CC-C8A38483B893}"/>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extLst>
      <p:ext uri="{BB962C8B-B14F-4D97-AF65-F5344CB8AC3E}">
        <p14:creationId xmlns:p14="http://schemas.microsoft.com/office/powerpoint/2010/main" val="271223029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35" presetClass="path" presetSubtype="0" decel="100000" fill="hold" grpId="1" nodeType="withEffect">
                                  <p:stCondLst>
                                    <p:cond delay="1750"/>
                                  </p:stCondLst>
                                  <p:childTnLst>
                                    <p:animMotion origin="layout" path="M -8.33333E-7 -1.48148E-6 L -0.0401 -1.48148E-6 " pathEditMode="relative" rAng="0" ptsTypes="AA">
                                      <p:cBhvr>
                                        <p:cTn id="9" dur="1250" spd="-100000" fill="hold"/>
                                        <p:tgtEl>
                                          <p:spTgt spid="17"/>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18"/>
                                        </p:tgtEl>
                                        <p:attrNameLst>
                                          <p:attrName>ppt_x</p:attrName>
                                          <p:attrName>ppt_y</p:attrName>
                                        </p:attrNameLst>
                                      </p:cBhvr>
                                      <p:rCtr x="-2005" y="0"/>
                                    </p:animMotion>
                                  </p:childTnLst>
                                </p:cTn>
                              </p:par>
                              <p:par>
                                <p:cTn id="15" presetID="10" presetClass="entr" presetSubtype="0"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childTnLst>
                                </p:cTn>
                              </p:par>
                              <p:par>
                                <p:cTn id="18" presetID="35" presetClass="path" presetSubtype="0" decel="100000" fill="hold" grpId="1" nodeType="withEffect">
                                  <p:stCondLst>
                                    <p:cond delay="1750"/>
                                  </p:stCondLst>
                                  <p:childTnLst>
                                    <p:animMotion origin="layout" path="M -2.29167E-6 -2.22222E-6 L -0.0401 -2.22222E-6 " pathEditMode="relative" rAng="0" ptsTypes="AA">
                                      <p:cBhvr>
                                        <p:cTn id="19" dur="1250" spd="-100000" fill="hold"/>
                                        <p:tgtEl>
                                          <p:spTgt spid="19"/>
                                        </p:tgtEl>
                                        <p:attrNameLst>
                                          <p:attrName>ppt_x</p:attrName>
                                          <p:attrName>ppt_y</p:attrName>
                                        </p:attrNameLst>
                                      </p:cBhvr>
                                      <p:rCtr x="-2005" y="0"/>
                                    </p:animMotion>
                                  </p:childTnLst>
                                </p:cTn>
                              </p:par>
                              <p:par>
                                <p:cTn id="20" presetID="10" presetClass="entr" presetSubtype="0" fill="hold" grpId="0" nodeType="withEffect">
                                  <p:stCondLst>
                                    <p:cond delay="1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50"/>
                                        <p:tgtEl>
                                          <p:spTgt spid="20"/>
                                        </p:tgtEl>
                                      </p:cBhvr>
                                    </p:animEffect>
                                  </p:childTnLst>
                                </p:cTn>
                              </p:par>
                              <p:par>
                                <p:cTn id="23" presetID="35" presetClass="path" presetSubtype="0" decel="100000" fill="hold" grpId="1" nodeType="withEffect">
                                  <p:stCondLst>
                                    <p:cond delay="1750"/>
                                  </p:stCondLst>
                                  <p:childTnLst>
                                    <p:animMotion origin="layout" path="M -2.08333E-6 -2.22222E-6 L -0.0401 -2.22222E-6 " pathEditMode="relative" rAng="0" ptsTypes="AA">
                                      <p:cBhvr>
                                        <p:cTn id="24" dur="1250" spd="-100000" fill="hold"/>
                                        <p:tgtEl>
                                          <p:spTgt spid="20"/>
                                        </p:tgtEl>
                                        <p:attrNameLst>
                                          <p:attrName>ppt_x</p:attrName>
                                          <p:attrName>ppt_y</p:attrName>
                                        </p:attrNameLst>
                                      </p:cBhvr>
                                      <p:rCtr x="-2005" y="0"/>
                                    </p:animMotion>
                                  </p:childTnLst>
                                </p:cTn>
                              </p:par>
                              <p:par>
                                <p:cTn id="25" presetID="24"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par>
                                <p:cTn id="28" presetID="10" presetClass="entr" presetSubtype="0" fill="hold" grpId="0" nodeType="withEffect">
                                  <p:stCondLst>
                                    <p:cond delay="17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par>
                                <p:cTn id="31" presetID="35" presetClass="path" presetSubtype="0" decel="100000" fill="hold" grpId="1" nodeType="withEffect">
                                  <p:stCondLst>
                                    <p:cond delay="1750"/>
                                  </p:stCondLst>
                                  <p:childTnLst>
                                    <p:animMotion origin="layout" path="M -1.04167E-6 1.85185E-6 L -0.0401 1.85185E-6 " pathEditMode="relative" rAng="0" ptsTypes="AA">
                                      <p:cBhvr>
                                        <p:cTn id="32" dur="1250" spd="-100000" fill="hold"/>
                                        <p:tgtEl>
                                          <p:spTgt spid="21"/>
                                        </p:tgtEl>
                                        <p:attrNameLst>
                                          <p:attrName>ppt_x</p:attrName>
                                          <p:attrName>ppt_y</p:attrName>
                                        </p:attrNameLst>
                                      </p:cBhvr>
                                      <p:rCtr x="-2005" y="0"/>
                                    </p:animMotion>
                                  </p:childTnLst>
                                </p:cTn>
                              </p:par>
                            </p:childTnLst>
                          </p:cTn>
                        </p:par>
                        <p:par>
                          <p:cTn id="33" fill="hold">
                            <p:stCondLst>
                              <p:cond delay="3000"/>
                            </p:stCondLst>
                            <p:childTnLst>
                              <p:par>
                                <p:cTn id="34" presetID="45"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750"/>
                                        <p:tgtEl>
                                          <p:spTgt spid="22"/>
                                        </p:tgtEl>
                                      </p:cBhvr>
                                    </p:animEffect>
                                    <p:anim calcmode="lin" valueType="num">
                                      <p:cBhvr>
                                        <p:cTn id="37" dur="750" fill="hold"/>
                                        <p:tgtEl>
                                          <p:spTgt spid="22"/>
                                        </p:tgtEl>
                                        <p:attrNameLst>
                                          <p:attrName>ppt_w</p:attrName>
                                        </p:attrNameLst>
                                      </p:cBhvr>
                                      <p:tavLst>
                                        <p:tav tm="0" fmla="#ppt_w*sin(2.5*pi*$)">
                                          <p:val>
                                            <p:fltVal val="0"/>
                                          </p:val>
                                        </p:tav>
                                        <p:tav tm="100000">
                                          <p:val>
                                            <p:fltVal val="1"/>
                                          </p:val>
                                        </p:tav>
                                      </p:tavLst>
                                    </p:anim>
                                    <p:anim calcmode="lin" valueType="num">
                                      <p:cBhvr>
                                        <p:cTn id="38" dur="750" fill="hold"/>
                                        <p:tgtEl>
                                          <p:spTgt spid="22"/>
                                        </p:tgtEl>
                                        <p:attrNameLst>
                                          <p:attrName>ppt_h</p:attrName>
                                        </p:attrNameLst>
                                      </p:cBhvr>
                                      <p:tavLst>
                                        <p:tav tm="0">
                                          <p:val>
                                            <p:strVal val="#ppt_h"/>
                                          </p:val>
                                        </p:tav>
                                        <p:tav tm="100000">
                                          <p:val>
                                            <p:strVal val="#ppt_h"/>
                                          </p:val>
                                        </p:tav>
                                      </p:tavLst>
                                    </p:anim>
                                  </p:childTnLst>
                                </p:cTn>
                              </p:par>
                            </p:childTnLst>
                          </p:cTn>
                        </p:par>
                        <p:par>
                          <p:cTn id="39" fill="hold">
                            <p:stCondLst>
                              <p:cond delay="3750"/>
                            </p:stCondLst>
                            <p:childTnLst>
                              <p:par>
                                <p:cTn id="40" presetID="45"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750"/>
                                        <p:tgtEl>
                                          <p:spTgt spid="25"/>
                                        </p:tgtEl>
                                      </p:cBhvr>
                                    </p:animEffect>
                                    <p:anim calcmode="lin" valueType="num">
                                      <p:cBhvr>
                                        <p:cTn id="43" dur="750" fill="hold"/>
                                        <p:tgtEl>
                                          <p:spTgt spid="25"/>
                                        </p:tgtEl>
                                        <p:attrNameLst>
                                          <p:attrName>ppt_w</p:attrName>
                                        </p:attrNameLst>
                                      </p:cBhvr>
                                      <p:tavLst>
                                        <p:tav tm="0" fmla="#ppt_w*sin(2.5*pi*$)">
                                          <p:val>
                                            <p:fltVal val="0"/>
                                          </p:val>
                                        </p:tav>
                                        <p:tav tm="100000">
                                          <p:val>
                                            <p:fltVal val="1"/>
                                          </p:val>
                                        </p:tav>
                                      </p:tavLst>
                                    </p:anim>
                                    <p:anim calcmode="lin" valueType="num">
                                      <p:cBhvr>
                                        <p:cTn id="44" dur="750" fill="hold"/>
                                        <p:tgtEl>
                                          <p:spTgt spid="25"/>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45"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750"/>
                                        <p:tgtEl>
                                          <p:spTgt spid="29"/>
                                        </p:tgtEl>
                                      </p:cBhvr>
                                    </p:animEffect>
                                    <p:anim calcmode="lin" valueType="num">
                                      <p:cBhvr>
                                        <p:cTn id="49" dur="750" fill="hold"/>
                                        <p:tgtEl>
                                          <p:spTgt spid="29"/>
                                        </p:tgtEl>
                                        <p:attrNameLst>
                                          <p:attrName>ppt_w</p:attrName>
                                        </p:attrNameLst>
                                      </p:cBhvr>
                                      <p:tavLst>
                                        <p:tav tm="0" fmla="#ppt_w*sin(2.5*pi*$)">
                                          <p:val>
                                            <p:fltVal val="0"/>
                                          </p:val>
                                        </p:tav>
                                        <p:tav tm="100000">
                                          <p:val>
                                            <p:fltVal val="1"/>
                                          </p:val>
                                        </p:tav>
                                      </p:tavLst>
                                    </p:anim>
                                    <p:anim calcmode="lin" valueType="num">
                                      <p:cBhvr>
                                        <p:cTn id="50" dur="750" fill="hold"/>
                                        <p:tgtEl>
                                          <p:spTgt spid="29"/>
                                        </p:tgtEl>
                                        <p:attrNameLst>
                                          <p:attrName>ppt_h</p:attrName>
                                        </p:attrNameLst>
                                      </p:cBhvr>
                                      <p:tavLst>
                                        <p:tav tm="0">
                                          <p:val>
                                            <p:strVal val="#ppt_h"/>
                                          </p:val>
                                        </p:tav>
                                        <p:tav tm="100000">
                                          <p:val>
                                            <p:strVal val="#ppt_h"/>
                                          </p:val>
                                        </p:tav>
                                      </p:tavLst>
                                    </p:anim>
                                  </p:childTnLst>
                                </p:cTn>
                              </p:par>
                            </p:childTnLst>
                          </p:cTn>
                        </p:par>
                        <p:par>
                          <p:cTn id="51" fill="hold">
                            <p:stCondLst>
                              <p:cond delay="5250"/>
                            </p:stCondLst>
                            <p:childTnLst>
                              <p:par>
                                <p:cTn id="52" presetID="45"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750"/>
                                        <p:tgtEl>
                                          <p:spTgt spid="32"/>
                                        </p:tgtEl>
                                      </p:cBhvr>
                                    </p:animEffect>
                                    <p:anim calcmode="lin" valueType="num">
                                      <p:cBhvr>
                                        <p:cTn id="55" dur="750" fill="hold"/>
                                        <p:tgtEl>
                                          <p:spTgt spid="32"/>
                                        </p:tgtEl>
                                        <p:attrNameLst>
                                          <p:attrName>ppt_w</p:attrName>
                                        </p:attrNameLst>
                                      </p:cBhvr>
                                      <p:tavLst>
                                        <p:tav tm="0" fmla="#ppt_w*sin(2.5*pi*$)">
                                          <p:val>
                                            <p:fltVal val="0"/>
                                          </p:val>
                                        </p:tav>
                                        <p:tav tm="100000">
                                          <p:val>
                                            <p:fltVal val="1"/>
                                          </p:val>
                                        </p:tav>
                                      </p:tavLst>
                                    </p:anim>
                                    <p:anim calcmode="lin" valueType="num">
                                      <p:cBhvr>
                                        <p:cTn id="56" dur="750" fill="hold"/>
                                        <p:tgtEl>
                                          <p:spTgt spid="32"/>
                                        </p:tgtEl>
                                        <p:attrNameLst>
                                          <p:attrName>ppt_h</p:attrName>
                                        </p:attrNameLst>
                                      </p:cBhvr>
                                      <p:tavLst>
                                        <p:tav tm="0">
                                          <p:val>
                                            <p:strVal val="#ppt_h"/>
                                          </p:val>
                                        </p:tav>
                                        <p:tav tm="100000">
                                          <p:val>
                                            <p:strVal val="#ppt_h"/>
                                          </p:val>
                                        </p:tav>
                                      </p:tavLst>
                                    </p:anim>
                                  </p:childTnLst>
                                </p:cTn>
                              </p:par>
                            </p:childTnLst>
                          </p:cTn>
                        </p:par>
                        <p:par>
                          <p:cTn id="57" fill="hold">
                            <p:stCondLst>
                              <p:cond delay="6000"/>
                            </p:stCondLst>
                            <p:childTnLst>
                              <p:par>
                                <p:cTn id="58" presetID="45"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750"/>
                                        <p:tgtEl>
                                          <p:spTgt spid="37"/>
                                        </p:tgtEl>
                                      </p:cBhvr>
                                    </p:animEffect>
                                    <p:anim calcmode="lin" valueType="num">
                                      <p:cBhvr>
                                        <p:cTn id="61" dur="750" fill="hold"/>
                                        <p:tgtEl>
                                          <p:spTgt spid="37"/>
                                        </p:tgtEl>
                                        <p:attrNameLst>
                                          <p:attrName>ppt_w</p:attrName>
                                        </p:attrNameLst>
                                      </p:cBhvr>
                                      <p:tavLst>
                                        <p:tav tm="0" fmla="#ppt_w*sin(2.5*pi*$)">
                                          <p:val>
                                            <p:fltVal val="0"/>
                                          </p:val>
                                        </p:tav>
                                        <p:tav tm="100000">
                                          <p:val>
                                            <p:fltVal val="1"/>
                                          </p:val>
                                        </p:tav>
                                      </p:tavLst>
                                    </p:anim>
                                    <p:anim calcmode="lin" valueType="num">
                                      <p:cBhvr>
                                        <p:cTn id="62" dur="75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0" grpId="1"/>
      <p:bldP spid="21" grpId="0"/>
      <p:bldP spid="21"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394856" y="3133725"/>
            <a:ext cx="7903029" cy="923330"/>
          </a:xfrm>
          <a:prstGeom prst="rect">
            <a:avLst/>
          </a:prstGeom>
          <a:noFill/>
        </p:spPr>
        <p:txBody>
          <a:bodyPr wrap="square" rtlCol="0">
            <a:spAutoFit/>
          </a:bodyPr>
          <a:lstStyle/>
          <a:p>
            <a:pPr algn="ctr">
              <a:defRPr/>
            </a:pPr>
            <a:r>
              <a:rPr lang="zh-CN" altLang="en-US" sz="5400" dirty="0">
                <a:solidFill>
                  <a:srgbClr val="323232"/>
                </a:solidFill>
                <a:latin typeface="思源宋体 CN Heavy" panose="02020900000000000000" charset="-122"/>
                <a:ea typeface="思源宋体 CN Heavy" panose="02020900000000000000" charset="-122"/>
              </a:rPr>
              <a:t>未来价值与意义导学设计</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Part.03</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05BE1-D67B-5F65-30AC-940F91F76EEE}"/>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D6BC8FCA-EAB8-E8FC-3662-98FABCCC142A}"/>
              </a:ext>
            </a:extLst>
          </p:cNvPr>
          <p:cNvSpPr/>
          <p:nvPr/>
        </p:nvSpPr>
        <p:spPr>
          <a:xfrm>
            <a:off x="1270" y="-4264"/>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738AFF77-AD83-3FE1-47A4-4F1A9836DAC0}"/>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7B7F4EDD-A07E-64AA-2F3E-3792167B2443}"/>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7CC29DA3-5114-0423-98A4-4D0C1EC372A9}"/>
              </a:ext>
            </a:extLst>
          </p:cNvPr>
          <p:cNvSpPr txBox="1"/>
          <p:nvPr/>
        </p:nvSpPr>
        <p:spPr>
          <a:xfrm>
            <a:off x="1703352" y="1443775"/>
            <a:ext cx="8496562" cy="1029193"/>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引导词：广阔天地</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b="1" dirty="0">
                <a:latin typeface="+mj-ea"/>
                <a:ea typeface="+mj-ea"/>
              </a:rPr>
              <a:t>设疑问题</a:t>
            </a:r>
            <a:r>
              <a:rPr lang="zh-CN" altLang="en-US" dirty="0">
                <a:latin typeface="+mj-ea"/>
                <a:ea typeface="+mj-ea"/>
              </a:rPr>
              <a:t>：你设计的防沙林方案，未来能保护敦煌莫高窟壁画不被风蚀吗？</a:t>
            </a: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D571D9BE-F047-7B23-94EE-E116F8F318C8}"/>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C818536E-1A57-C549-B0E8-0568BC38A1BE}"/>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引导问题</a:t>
            </a:r>
          </a:p>
        </p:txBody>
      </p:sp>
      <p:sp>
        <p:nvSpPr>
          <p:cNvPr id="39" name="文本框 38">
            <a:extLst>
              <a:ext uri="{FF2B5EF4-FFF2-40B4-BE49-F238E27FC236}">
                <a16:creationId xmlns:a16="http://schemas.microsoft.com/office/drawing/2014/main" id="{A1390DDB-AEB6-A974-5A4D-9521E1778943}"/>
              </a:ext>
            </a:extLst>
          </p:cNvPr>
          <p:cNvSpPr txBox="1"/>
          <p:nvPr/>
        </p:nvSpPr>
        <p:spPr>
          <a:xfrm>
            <a:off x="1703352" y="3984986"/>
            <a:ext cx="6696428" cy="752194"/>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回答</a:t>
            </a:r>
            <a:r>
              <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（留白）</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69299918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3AF54-4D85-1B3A-661F-395B658CBC6A}"/>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937AB791-9F9B-B483-BB5F-FBD82D454132}"/>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0B8C5772-6493-E74C-B0A2-49C7F456CC76}"/>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8FAED68E-B1C0-3A3B-02A5-DB1656A51438}"/>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47F80AC3-0E01-2EE7-17A6-A151FB0F3731}"/>
              </a:ext>
            </a:extLst>
          </p:cNvPr>
          <p:cNvSpPr txBox="1"/>
          <p:nvPr/>
        </p:nvSpPr>
        <p:spPr>
          <a:xfrm>
            <a:off x="1703352" y="1443775"/>
            <a:ext cx="8496562" cy="1306191"/>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介绍语</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dirty="0">
                <a:latin typeface="+mj-ea"/>
                <a:ea typeface="+mj-ea"/>
              </a:rPr>
              <a:t>当你知道中亚输油管道的选址关系到中欧班列的运费，日本核污水排海轨迹预测需要洋流模型</a:t>
            </a:r>
            <a:r>
              <a:rPr lang="en-US" altLang="zh-CN" dirty="0">
                <a:latin typeface="+mj-ea"/>
                <a:ea typeface="+mj-ea"/>
              </a:rPr>
              <a:t>…</a:t>
            </a:r>
            <a:r>
              <a:rPr lang="zh-CN" altLang="en-US" dirty="0">
                <a:latin typeface="+mj-ea"/>
                <a:ea typeface="+mj-ea"/>
              </a:rPr>
              <a:t>地理技术不是纸上谈兵，而是改写未来的利器！</a:t>
            </a: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A007C01C-764F-49C3-ACDC-D1A81D81E32E}"/>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11D93D5C-8972-C734-AB5E-D915B3B15D49}"/>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价值与意义</a:t>
            </a:r>
          </a:p>
        </p:txBody>
      </p:sp>
    </p:spTree>
    <p:extLst>
      <p:ext uri="{BB962C8B-B14F-4D97-AF65-F5344CB8AC3E}">
        <p14:creationId xmlns:p14="http://schemas.microsoft.com/office/powerpoint/2010/main" val="212109303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BB6A7-610A-F81A-1391-03C987A23C71}"/>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D2538C13-00D1-9337-D49E-B2EE3732C836}"/>
              </a:ext>
            </a:extLst>
          </p:cNvPr>
          <p:cNvSpPr/>
          <p:nvPr/>
        </p:nvSpPr>
        <p:spPr>
          <a:xfrm>
            <a:off x="-17145"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368643AA-B820-61F2-3FE1-D84D69976C1A}"/>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D49E1037-9513-4F19-0036-5B616855D8D9}"/>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38" name="组合 37">
            <a:extLst>
              <a:ext uri="{FF2B5EF4-FFF2-40B4-BE49-F238E27FC236}">
                <a16:creationId xmlns:a16="http://schemas.microsoft.com/office/drawing/2014/main" id="{1B6165A5-97C1-824B-27BB-CE7045B33DEE}"/>
              </a:ext>
            </a:extLst>
          </p:cNvPr>
          <p:cNvGrpSpPr/>
          <p:nvPr/>
        </p:nvGrpSpPr>
        <p:grpSpPr>
          <a:xfrm>
            <a:off x="5023088" y="2157528"/>
            <a:ext cx="711057" cy="701793"/>
            <a:chOff x="6217935" y="1158425"/>
            <a:chExt cx="527724" cy="520849"/>
          </a:xfrm>
          <a:effectLst>
            <a:outerShdw blurRad="101600" dist="38100" dir="2700000" algn="tl" rotWithShape="0">
              <a:prstClr val="black">
                <a:alpha val="30000"/>
              </a:prstClr>
            </a:outerShdw>
          </a:effectLst>
        </p:grpSpPr>
        <p:sp>
          <p:nvSpPr>
            <p:cNvPr id="41" name="椭圆 40">
              <a:extLst>
                <a:ext uri="{FF2B5EF4-FFF2-40B4-BE49-F238E27FC236}">
                  <a16:creationId xmlns:a16="http://schemas.microsoft.com/office/drawing/2014/main" id="{C85F57C4-EF0E-77AF-D510-63C14EFE25A7}"/>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40" name="TextBox 39">
              <a:extLst>
                <a:ext uri="{FF2B5EF4-FFF2-40B4-BE49-F238E27FC236}">
                  <a16:creationId xmlns:a16="http://schemas.microsoft.com/office/drawing/2014/main" id="{1681C146-E790-E1D5-9E45-19C96F8C0537}"/>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01</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55" name="组合 54">
            <a:extLst>
              <a:ext uri="{FF2B5EF4-FFF2-40B4-BE49-F238E27FC236}">
                <a16:creationId xmlns:a16="http://schemas.microsoft.com/office/drawing/2014/main" id="{0705C7C5-C21D-8BC9-4D5C-A0C4B2234E76}"/>
              </a:ext>
            </a:extLst>
          </p:cNvPr>
          <p:cNvGrpSpPr/>
          <p:nvPr/>
        </p:nvGrpSpPr>
        <p:grpSpPr>
          <a:xfrm>
            <a:off x="4221249" y="3453285"/>
            <a:ext cx="711200" cy="701040"/>
            <a:chOff x="6212280" y="1158896"/>
            <a:chExt cx="527830" cy="520290"/>
          </a:xfrm>
        </p:grpSpPr>
        <p:sp>
          <p:nvSpPr>
            <p:cNvPr id="58" name="椭圆 57">
              <a:extLst>
                <a:ext uri="{FF2B5EF4-FFF2-40B4-BE49-F238E27FC236}">
                  <a16:creationId xmlns:a16="http://schemas.microsoft.com/office/drawing/2014/main" id="{A07CEE17-7E0D-0107-359F-A24686A03390}"/>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57" name="TextBox 56">
              <a:extLst>
                <a:ext uri="{FF2B5EF4-FFF2-40B4-BE49-F238E27FC236}">
                  <a16:creationId xmlns:a16="http://schemas.microsoft.com/office/drawing/2014/main" id="{1DA84F63-4360-D1AB-F15A-CC67E6DA7165}"/>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02</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63" name="组合 62">
            <a:extLst>
              <a:ext uri="{FF2B5EF4-FFF2-40B4-BE49-F238E27FC236}">
                <a16:creationId xmlns:a16="http://schemas.microsoft.com/office/drawing/2014/main" id="{E462B1EB-5141-801F-C84E-381BEB5FD8F4}"/>
              </a:ext>
            </a:extLst>
          </p:cNvPr>
          <p:cNvGrpSpPr/>
          <p:nvPr/>
        </p:nvGrpSpPr>
        <p:grpSpPr>
          <a:xfrm>
            <a:off x="4938404" y="4749092"/>
            <a:ext cx="711057" cy="701793"/>
            <a:chOff x="6217935" y="1158425"/>
            <a:chExt cx="527724" cy="520849"/>
          </a:xfrm>
        </p:grpSpPr>
        <p:sp>
          <p:nvSpPr>
            <p:cNvPr id="66" name="椭圆 65">
              <a:extLst>
                <a:ext uri="{FF2B5EF4-FFF2-40B4-BE49-F238E27FC236}">
                  <a16:creationId xmlns:a16="http://schemas.microsoft.com/office/drawing/2014/main" id="{051FD359-590F-50EA-08CD-36A4560EC3AF}"/>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65" name="TextBox 64">
              <a:extLst>
                <a:ext uri="{FF2B5EF4-FFF2-40B4-BE49-F238E27FC236}">
                  <a16:creationId xmlns:a16="http://schemas.microsoft.com/office/drawing/2014/main" id="{507DBFC9-DB75-7509-83E9-16A93FD8FEDF}"/>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03</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 name="组合 2">
            <a:extLst>
              <a:ext uri="{FF2B5EF4-FFF2-40B4-BE49-F238E27FC236}">
                <a16:creationId xmlns:a16="http://schemas.microsoft.com/office/drawing/2014/main" id="{ABF2178B-C34E-44DB-CCA7-62ADDAB24AA7}"/>
              </a:ext>
            </a:extLst>
          </p:cNvPr>
          <p:cNvGrpSpPr/>
          <p:nvPr/>
        </p:nvGrpSpPr>
        <p:grpSpPr>
          <a:xfrm>
            <a:off x="6455948" y="2157528"/>
            <a:ext cx="711057" cy="701793"/>
            <a:chOff x="6217935" y="1158425"/>
            <a:chExt cx="527724" cy="520849"/>
          </a:xfrm>
        </p:grpSpPr>
        <p:sp>
          <p:nvSpPr>
            <p:cNvPr id="6" name="椭圆 5">
              <a:extLst>
                <a:ext uri="{FF2B5EF4-FFF2-40B4-BE49-F238E27FC236}">
                  <a16:creationId xmlns:a16="http://schemas.microsoft.com/office/drawing/2014/main" id="{9FBAAE3B-EA93-4BC1-C0C3-7ECB7B25D19F}"/>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6" name="TextBox 19">
              <a:extLst>
                <a:ext uri="{FF2B5EF4-FFF2-40B4-BE49-F238E27FC236}">
                  <a16:creationId xmlns:a16="http://schemas.microsoft.com/office/drawing/2014/main" id="{F38243D5-30B4-6344-ECE4-1A635B482C8D}"/>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04</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74" name="组合 73">
            <a:extLst>
              <a:ext uri="{FF2B5EF4-FFF2-40B4-BE49-F238E27FC236}">
                <a16:creationId xmlns:a16="http://schemas.microsoft.com/office/drawing/2014/main" id="{74528AFF-2D1E-4B79-ADC1-204E0B9AE38F}"/>
              </a:ext>
            </a:extLst>
          </p:cNvPr>
          <p:cNvGrpSpPr/>
          <p:nvPr/>
        </p:nvGrpSpPr>
        <p:grpSpPr>
          <a:xfrm>
            <a:off x="7243240" y="3453334"/>
            <a:ext cx="711057" cy="701793"/>
            <a:chOff x="6217935" y="1158425"/>
            <a:chExt cx="527724" cy="520849"/>
          </a:xfrm>
        </p:grpSpPr>
        <p:sp>
          <p:nvSpPr>
            <p:cNvPr id="77" name="椭圆 76">
              <a:extLst>
                <a:ext uri="{FF2B5EF4-FFF2-40B4-BE49-F238E27FC236}">
                  <a16:creationId xmlns:a16="http://schemas.microsoft.com/office/drawing/2014/main" id="{A9D6E2C8-FCCC-50B0-283D-0D0572717DDA}"/>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76" name="TextBox 75">
              <a:extLst>
                <a:ext uri="{FF2B5EF4-FFF2-40B4-BE49-F238E27FC236}">
                  <a16:creationId xmlns:a16="http://schemas.microsoft.com/office/drawing/2014/main" id="{39721C03-7F2F-6395-5836-FFE27337707C}"/>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05</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82" name="组合 81">
            <a:extLst>
              <a:ext uri="{FF2B5EF4-FFF2-40B4-BE49-F238E27FC236}">
                <a16:creationId xmlns:a16="http://schemas.microsoft.com/office/drawing/2014/main" id="{1F8B1ADC-393C-99B2-9D53-08D9DD9FFE65}"/>
              </a:ext>
            </a:extLst>
          </p:cNvPr>
          <p:cNvGrpSpPr/>
          <p:nvPr/>
        </p:nvGrpSpPr>
        <p:grpSpPr>
          <a:xfrm>
            <a:off x="6527936" y="4749141"/>
            <a:ext cx="711057" cy="701793"/>
            <a:chOff x="6217935" y="1158425"/>
            <a:chExt cx="527724" cy="520849"/>
          </a:xfrm>
        </p:grpSpPr>
        <p:sp>
          <p:nvSpPr>
            <p:cNvPr id="85" name="椭圆 84">
              <a:extLst>
                <a:ext uri="{FF2B5EF4-FFF2-40B4-BE49-F238E27FC236}">
                  <a16:creationId xmlns:a16="http://schemas.microsoft.com/office/drawing/2014/main" id="{374DE0D3-DDC2-3C7F-D585-7247632C7028}"/>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4" name="TextBox 83">
              <a:extLst>
                <a:ext uri="{FF2B5EF4-FFF2-40B4-BE49-F238E27FC236}">
                  <a16:creationId xmlns:a16="http://schemas.microsoft.com/office/drawing/2014/main" id="{FC576922-4FAC-4806-5572-07B6690332E0}"/>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06</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7" name="文本框 2">
            <a:extLst>
              <a:ext uri="{FF2B5EF4-FFF2-40B4-BE49-F238E27FC236}">
                <a16:creationId xmlns:a16="http://schemas.microsoft.com/office/drawing/2014/main" id="{5FE1C1C5-F4D9-47E1-F486-62548E41A3C1}"/>
              </a:ext>
            </a:extLst>
          </p:cNvPr>
          <p:cNvSpPr txBox="1"/>
          <p:nvPr/>
        </p:nvSpPr>
        <p:spPr>
          <a:xfrm>
            <a:off x="571780" y="3543124"/>
            <a:ext cx="3488690" cy="521361"/>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2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校园篇：</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用</a:t>
            </a:r>
            <a:r>
              <a:rPr lang="en" altLang="zh-CN"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GIS</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给学校设计抗台风应急撤离路线，</a:t>
            </a:r>
            <a:r>
              <a:rPr lang="en" altLang="zh-CN"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C</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位出道被校长点赞！</a:t>
            </a:r>
          </a:p>
        </p:txBody>
      </p:sp>
      <p:sp>
        <p:nvSpPr>
          <p:cNvPr id="29" name="文本框 28">
            <a:extLst>
              <a:ext uri="{FF2B5EF4-FFF2-40B4-BE49-F238E27FC236}">
                <a16:creationId xmlns:a16="http://schemas.microsoft.com/office/drawing/2014/main" id="{86E76C5E-8691-9C71-FEF2-1013000F9AD8}"/>
              </a:ext>
            </a:extLst>
          </p:cNvPr>
          <p:cNvSpPr txBox="1"/>
          <p:nvPr/>
        </p:nvSpPr>
        <p:spPr>
          <a:xfrm>
            <a:off x="7463790" y="5023154"/>
            <a:ext cx="3488690" cy="521361"/>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2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未来篇</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：移民火星前，先用你的月球等高线地图帮</a:t>
            </a:r>
            <a:r>
              <a:rPr lang="en" altLang="zh-CN"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SpaceX</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选基地位置！</a:t>
            </a:r>
          </a:p>
        </p:txBody>
      </p:sp>
      <p:sp>
        <p:nvSpPr>
          <p:cNvPr id="30" name="文本框 29">
            <a:extLst>
              <a:ext uri="{FF2B5EF4-FFF2-40B4-BE49-F238E27FC236}">
                <a16:creationId xmlns:a16="http://schemas.microsoft.com/office/drawing/2014/main" id="{E6E6D07C-7B19-12D4-830B-21A77EB16CC0}"/>
              </a:ext>
            </a:extLst>
          </p:cNvPr>
          <p:cNvSpPr txBox="1"/>
          <p:nvPr/>
        </p:nvSpPr>
        <p:spPr>
          <a:xfrm>
            <a:off x="8197215" y="3523919"/>
            <a:ext cx="3488690" cy="521361"/>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2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全球篇</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：用气候模型破解北极航道开通密码，改写世界贸易版图！</a:t>
            </a:r>
          </a:p>
        </p:txBody>
      </p:sp>
      <p:sp>
        <p:nvSpPr>
          <p:cNvPr id="31" name="文本框 2">
            <a:extLst>
              <a:ext uri="{FF2B5EF4-FFF2-40B4-BE49-F238E27FC236}">
                <a16:creationId xmlns:a16="http://schemas.microsoft.com/office/drawing/2014/main" id="{263D82C5-9011-B35F-9BDA-AEE736C7D06E}"/>
              </a:ext>
            </a:extLst>
          </p:cNvPr>
          <p:cNvSpPr txBox="1"/>
          <p:nvPr/>
        </p:nvSpPr>
        <p:spPr>
          <a:xfrm>
            <a:off x="1308418" y="2066925"/>
            <a:ext cx="3488690" cy="521361"/>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Aft>
                <a:spcPts val="0"/>
              </a:spcAft>
              <a:buNone/>
            </a:pPr>
            <a:r>
              <a:rPr lang="zh-CN" altLang="en-US" sz="1200" b="1" kern="0" dirty="0">
                <a:solidFill>
                  <a:srgbClr val="323232"/>
                </a:solidFill>
                <a:latin typeface="思源黑体 CN Normal" panose="020B0400000000000000" pitchFamily="34" charset="-122"/>
                <a:ea typeface="思源黑体 CN Normal" panose="020B0400000000000000" pitchFamily="34" charset="-122"/>
              </a:rPr>
              <a:t>家庭篇</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：用等高线地图帮爸妈选登山路线，成为家庭旅行首席安全官！</a:t>
            </a:r>
          </a:p>
        </p:txBody>
      </p:sp>
      <p:sp>
        <p:nvSpPr>
          <p:cNvPr id="32" name="文本框 2">
            <a:extLst>
              <a:ext uri="{FF2B5EF4-FFF2-40B4-BE49-F238E27FC236}">
                <a16:creationId xmlns:a16="http://schemas.microsoft.com/office/drawing/2014/main" id="{87BD26CD-DCFF-2609-3EF4-15A60D3DF74B}"/>
              </a:ext>
            </a:extLst>
          </p:cNvPr>
          <p:cNvSpPr txBox="1"/>
          <p:nvPr/>
        </p:nvSpPr>
        <p:spPr>
          <a:xfrm>
            <a:off x="7596045" y="2066925"/>
            <a:ext cx="3488690" cy="521361"/>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2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国家篇</a:t>
            </a:r>
            <a:r>
              <a:rPr lang="zh-CN" altLang="en-US" sz="12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：为川藏铁路绘制地质雷达图谱，避免隧道塌方成全国英雄！</a:t>
            </a:r>
          </a:p>
        </p:txBody>
      </p:sp>
      <p:sp>
        <p:nvSpPr>
          <p:cNvPr id="33" name="文本框 32">
            <a:extLst>
              <a:ext uri="{FF2B5EF4-FFF2-40B4-BE49-F238E27FC236}">
                <a16:creationId xmlns:a16="http://schemas.microsoft.com/office/drawing/2014/main" id="{F4FBE084-6F9E-B95E-02E6-EDA6E8D7446D}"/>
              </a:ext>
            </a:extLst>
          </p:cNvPr>
          <p:cNvSpPr txBox="1"/>
          <p:nvPr/>
        </p:nvSpPr>
        <p:spPr>
          <a:xfrm>
            <a:off x="1237910" y="4853129"/>
            <a:ext cx="3488690" cy="521361"/>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spcAft>
                <a:spcPts val="0"/>
              </a:spcAft>
              <a:buNone/>
            </a:pPr>
            <a:r>
              <a:rPr lang="zh-CN" altLang="en-US" sz="1200" b="1"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省市篇</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：参与浙江“数字孪生流域”项目，用</a:t>
            </a:r>
            <a:r>
              <a:rPr lang="en"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VR</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防洪系统拯救钱塘江村落。</a:t>
            </a:r>
          </a:p>
        </p:txBody>
      </p:sp>
      <p:pic>
        <p:nvPicPr>
          <p:cNvPr id="35" name="图片 34" descr="未命名作品-4">
            <a:extLst>
              <a:ext uri="{FF2B5EF4-FFF2-40B4-BE49-F238E27FC236}">
                <a16:creationId xmlns:a16="http://schemas.microsoft.com/office/drawing/2014/main" id="{BDE1216D-A172-0750-2D7E-955EE4997819}"/>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7" name="PA-矩形 1">
            <a:extLst>
              <a:ext uri="{FF2B5EF4-FFF2-40B4-BE49-F238E27FC236}">
                <a16:creationId xmlns:a16="http://schemas.microsoft.com/office/drawing/2014/main" id="{8D7714AE-034C-5E3F-B3E2-F5582DDE0694}"/>
              </a:ext>
            </a:extLst>
          </p:cNvPr>
          <p:cNvSpPr/>
          <p:nvPr>
            <p:custDataLst>
              <p:tags r:id="rId1"/>
            </p:custDataLst>
          </p:nvPr>
        </p:nvSpPr>
        <p:spPr>
          <a:xfrm>
            <a:off x="990600" y="356870"/>
            <a:ext cx="2230120"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高精尖价值</a:t>
            </a:r>
          </a:p>
        </p:txBody>
      </p:sp>
    </p:spTree>
    <p:extLst>
      <p:ext uri="{BB962C8B-B14F-4D97-AF65-F5344CB8AC3E}">
        <p14:creationId xmlns:p14="http://schemas.microsoft.com/office/powerpoint/2010/main" val="29919950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ppt_w</p:attrName>
                                        </p:attrNameLst>
                                      </p:cBhvr>
                                      <p:tavLst>
                                        <p:tav tm="0" fmla="#ppt_w*sin(2.5*pi*$)">
                                          <p:val>
                                            <p:fltVal val="0"/>
                                          </p:val>
                                        </p:tav>
                                        <p:tav tm="100000">
                                          <p:val>
                                            <p:fltVal val="1"/>
                                          </p:val>
                                        </p:tav>
                                      </p:tavLst>
                                    </p:anim>
                                    <p:anim calcmode="lin" valueType="num">
                                      <p:cBhvr>
                                        <p:cTn id="9" dur="75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750"/>
                                        <p:tgtEl>
                                          <p:spTgt spid="38"/>
                                        </p:tgtEl>
                                      </p:cBhvr>
                                    </p:animEffect>
                                    <p:anim calcmode="lin" valueType="num">
                                      <p:cBhvr>
                                        <p:cTn id="14" dur="750" fill="hold"/>
                                        <p:tgtEl>
                                          <p:spTgt spid="38"/>
                                        </p:tgtEl>
                                        <p:attrNameLst>
                                          <p:attrName>ppt_w</p:attrName>
                                        </p:attrNameLst>
                                      </p:cBhvr>
                                      <p:tavLst>
                                        <p:tav tm="0" fmla="#ppt_w*sin(2.5*pi*$)">
                                          <p:val>
                                            <p:fltVal val="0"/>
                                          </p:val>
                                        </p:tav>
                                        <p:tav tm="100000">
                                          <p:val>
                                            <p:fltVal val="1"/>
                                          </p:val>
                                        </p:tav>
                                      </p:tavLst>
                                    </p:anim>
                                    <p:anim calcmode="lin" valueType="num">
                                      <p:cBhvr>
                                        <p:cTn id="15" dur="750" fill="hold"/>
                                        <p:tgtEl>
                                          <p:spTgt spid="38"/>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45"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750"/>
                                        <p:tgtEl>
                                          <p:spTgt spid="55"/>
                                        </p:tgtEl>
                                      </p:cBhvr>
                                    </p:animEffect>
                                    <p:anim calcmode="lin" valueType="num">
                                      <p:cBhvr>
                                        <p:cTn id="20" dur="750" fill="hold"/>
                                        <p:tgtEl>
                                          <p:spTgt spid="55"/>
                                        </p:tgtEl>
                                        <p:attrNameLst>
                                          <p:attrName>ppt_w</p:attrName>
                                        </p:attrNameLst>
                                      </p:cBhvr>
                                      <p:tavLst>
                                        <p:tav tm="0" fmla="#ppt_w*sin(2.5*pi*$)">
                                          <p:val>
                                            <p:fltVal val="0"/>
                                          </p:val>
                                        </p:tav>
                                        <p:tav tm="100000">
                                          <p:val>
                                            <p:fltVal val="1"/>
                                          </p:val>
                                        </p:tav>
                                      </p:tavLst>
                                    </p:anim>
                                    <p:anim calcmode="lin" valueType="num">
                                      <p:cBhvr>
                                        <p:cTn id="21" dur="750" fill="hold"/>
                                        <p:tgtEl>
                                          <p:spTgt spid="55"/>
                                        </p:tgtEl>
                                        <p:attrNameLst>
                                          <p:attrName>ppt_h</p:attrName>
                                        </p:attrNameLst>
                                      </p:cBhvr>
                                      <p:tavLst>
                                        <p:tav tm="0">
                                          <p:val>
                                            <p:strVal val="#ppt_h"/>
                                          </p:val>
                                        </p:tav>
                                        <p:tav tm="100000">
                                          <p:val>
                                            <p:strVal val="#ppt_h"/>
                                          </p:val>
                                        </p:tav>
                                      </p:tavLst>
                                    </p:anim>
                                  </p:childTnLst>
                                </p:cTn>
                              </p:par>
                            </p:childTnLst>
                          </p:cTn>
                        </p:par>
                        <p:par>
                          <p:cTn id="22" fill="hold">
                            <p:stCondLst>
                              <p:cond delay="2250"/>
                            </p:stCondLst>
                            <p:childTnLst>
                              <p:par>
                                <p:cTn id="23" presetID="45" presetClass="entr" presetSubtype="0"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750"/>
                                        <p:tgtEl>
                                          <p:spTgt spid="63"/>
                                        </p:tgtEl>
                                      </p:cBhvr>
                                    </p:animEffect>
                                    <p:anim calcmode="lin" valueType="num">
                                      <p:cBhvr>
                                        <p:cTn id="26" dur="750" fill="hold"/>
                                        <p:tgtEl>
                                          <p:spTgt spid="63"/>
                                        </p:tgtEl>
                                        <p:attrNameLst>
                                          <p:attrName>ppt_w</p:attrName>
                                        </p:attrNameLst>
                                      </p:cBhvr>
                                      <p:tavLst>
                                        <p:tav tm="0" fmla="#ppt_w*sin(2.5*pi*$)">
                                          <p:val>
                                            <p:fltVal val="0"/>
                                          </p:val>
                                        </p:tav>
                                        <p:tav tm="100000">
                                          <p:val>
                                            <p:fltVal val="1"/>
                                          </p:val>
                                        </p:tav>
                                      </p:tavLst>
                                    </p:anim>
                                    <p:anim calcmode="lin" valueType="num">
                                      <p:cBhvr>
                                        <p:cTn id="27" dur="750" fill="hold"/>
                                        <p:tgtEl>
                                          <p:spTgt spid="63"/>
                                        </p:tgtEl>
                                        <p:attrNameLst>
                                          <p:attrName>ppt_h</p:attrName>
                                        </p:attrNameLst>
                                      </p:cBhvr>
                                      <p:tavLst>
                                        <p:tav tm="0">
                                          <p:val>
                                            <p:strVal val="#ppt_h"/>
                                          </p:val>
                                        </p:tav>
                                        <p:tav tm="100000">
                                          <p:val>
                                            <p:strVal val="#ppt_h"/>
                                          </p:val>
                                        </p:tav>
                                      </p:tavLst>
                                    </p:anim>
                                  </p:childTnLst>
                                </p:cTn>
                              </p:par>
                            </p:childTnLst>
                          </p:cTn>
                        </p:par>
                        <p:par>
                          <p:cTn id="28" fill="hold">
                            <p:stCondLst>
                              <p:cond delay="3000"/>
                            </p:stCondLst>
                            <p:childTnLst>
                              <p:par>
                                <p:cTn id="29" presetID="45" presetClass="entr" presetSubtype="0"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750"/>
                                        <p:tgtEl>
                                          <p:spTgt spid="74"/>
                                        </p:tgtEl>
                                      </p:cBhvr>
                                    </p:animEffect>
                                    <p:anim calcmode="lin" valueType="num">
                                      <p:cBhvr>
                                        <p:cTn id="32" dur="750" fill="hold"/>
                                        <p:tgtEl>
                                          <p:spTgt spid="74"/>
                                        </p:tgtEl>
                                        <p:attrNameLst>
                                          <p:attrName>ppt_w</p:attrName>
                                        </p:attrNameLst>
                                      </p:cBhvr>
                                      <p:tavLst>
                                        <p:tav tm="0" fmla="#ppt_w*sin(2.5*pi*$)">
                                          <p:val>
                                            <p:fltVal val="0"/>
                                          </p:val>
                                        </p:tav>
                                        <p:tav tm="100000">
                                          <p:val>
                                            <p:fltVal val="1"/>
                                          </p:val>
                                        </p:tav>
                                      </p:tavLst>
                                    </p:anim>
                                    <p:anim calcmode="lin" valueType="num">
                                      <p:cBhvr>
                                        <p:cTn id="33" dur="750" fill="hold"/>
                                        <p:tgtEl>
                                          <p:spTgt spid="74"/>
                                        </p:tgtEl>
                                        <p:attrNameLst>
                                          <p:attrName>ppt_h</p:attrName>
                                        </p:attrNameLst>
                                      </p:cBhvr>
                                      <p:tavLst>
                                        <p:tav tm="0">
                                          <p:val>
                                            <p:strVal val="#ppt_h"/>
                                          </p:val>
                                        </p:tav>
                                        <p:tav tm="100000">
                                          <p:val>
                                            <p:strVal val="#ppt_h"/>
                                          </p:val>
                                        </p:tav>
                                      </p:tavLst>
                                    </p:anim>
                                  </p:childTnLst>
                                </p:cTn>
                              </p:par>
                            </p:childTnLst>
                          </p:cTn>
                        </p:par>
                        <p:par>
                          <p:cTn id="34" fill="hold">
                            <p:stCondLst>
                              <p:cond delay="3750"/>
                            </p:stCondLst>
                            <p:childTnLst>
                              <p:par>
                                <p:cTn id="35" presetID="45"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750"/>
                                        <p:tgtEl>
                                          <p:spTgt spid="82"/>
                                        </p:tgtEl>
                                      </p:cBhvr>
                                    </p:animEffect>
                                    <p:anim calcmode="lin" valueType="num">
                                      <p:cBhvr>
                                        <p:cTn id="38" dur="750" fill="hold"/>
                                        <p:tgtEl>
                                          <p:spTgt spid="82"/>
                                        </p:tgtEl>
                                        <p:attrNameLst>
                                          <p:attrName>ppt_w</p:attrName>
                                        </p:attrNameLst>
                                      </p:cBhvr>
                                      <p:tavLst>
                                        <p:tav tm="0" fmla="#ppt_w*sin(2.5*pi*$)">
                                          <p:val>
                                            <p:fltVal val="0"/>
                                          </p:val>
                                        </p:tav>
                                        <p:tav tm="100000">
                                          <p:val>
                                            <p:fltVal val="1"/>
                                          </p:val>
                                        </p:tav>
                                      </p:tavLst>
                                    </p:anim>
                                    <p:anim calcmode="lin" valueType="num">
                                      <p:cBhvr>
                                        <p:cTn id="39" dur="750" fill="hold"/>
                                        <p:tgtEl>
                                          <p:spTgt spid="82"/>
                                        </p:tgtEl>
                                        <p:attrNameLst>
                                          <p:attrName>ppt_h</p:attrName>
                                        </p:attrNameLst>
                                      </p:cBhvr>
                                      <p:tavLst>
                                        <p:tav tm="0">
                                          <p:val>
                                            <p:strVal val="#ppt_h"/>
                                          </p:val>
                                        </p:tav>
                                        <p:tav tm="100000">
                                          <p:val>
                                            <p:strVal val="#ppt_h"/>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C877A-0752-A36D-DE8B-34540C08EBBB}"/>
            </a:ext>
          </a:extLst>
        </p:cNvPr>
        <p:cNvGrpSpPr/>
        <p:nvPr/>
      </p:nvGrpSpPr>
      <p:grpSpPr>
        <a:xfrm>
          <a:off x="0" y="0"/>
          <a:ext cx="0" cy="0"/>
          <a:chOff x="0" y="0"/>
          <a:chExt cx="0" cy="0"/>
        </a:xfrm>
      </p:grpSpPr>
      <p:pic>
        <p:nvPicPr>
          <p:cNvPr id="14" name="图片 13" descr="未命名作品-4">
            <a:extLst>
              <a:ext uri="{FF2B5EF4-FFF2-40B4-BE49-F238E27FC236}">
                <a16:creationId xmlns:a16="http://schemas.microsoft.com/office/drawing/2014/main" id="{49EC7673-0BBC-72F2-7BD9-9E743F54D393}"/>
              </a:ext>
            </a:extLst>
          </p:cNvPr>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a:extLst>
              <a:ext uri="{FF2B5EF4-FFF2-40B4-BE49-F238E27FC236}">
                <a16:creationId xmlns:a16="http://schemas.microsoft.com/office/drawing/2014/main" id="{1B25BA88-A8FA-8EAA-B0F9-6AA8D6941C36}"/>
              </a:ext>
            </a:extLst>
          </p:cNvPr>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a:extLst>
              <a:ext uri="{FF2B5EF4-FFF2-40B4-BE49-F238E27FC236}">
                <a16:creationId xmlns:a16="http://schemas.microsoft.com/office/drawing/2014/main" id="{E5799F09-DB7D-3D30-B5F2-3FA38E27EB6E}"/>
              </a:ext>
            </a:extLst>
          </p:cNvPr>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04CCCF28-9A0A-A898-E2EF-7EF19DCB9C14}"/>
              </a:ext>
            </a:extLst>
          </p:cNvPr>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A599C5DF-AE07-6D97-D560-91644093A596}"/>
              </a:ext>
            </a:extLst>
          </p:cNvPr>
          <p:cNvSpPr txBox="1"/>
          <p:nvPr/>
        </p:nvSpPr>
        <p:spPr>
          <a:xfrm>
            <a:off x="2783268" y="3133725"/>
            <a:ext cx="7623475" cy="830997"/>
          </a:xfrm>
          <a:prstGeom prst="rect">
            <a:avLst/>
          </a:prstGeom>
          <a:noFill/>
        </p:spPr>
        <p:txBody>
          <a:bodyPr wrap="square" rtlCol="0">
            <a:spAutoFit/>
          </a:bodyPr>
          <a:lstStyle/>
          <a:p>
            <a:pPr algn="dist">
              <a:defRPr/>
            </a:pPr>
            <a:r>
              <a:rPr lang="zh-CN" altLang="en-US" sz="4800" dirty="0">
                <a:solidFill>
                  <a:srgbClr val="323232"/>
                </a:solidFill>
                <a:latin typeface="思源宋体 CN Heavy" panose="02020900000000000000" charset="-122"/>
                <a:ea typeface="思源宋体 CN Heavy" panose="02020900000000000000" charset="-122"/>
              </a:rPr>
              <a:t>重要人物与案例导学设计</a:t>
            </a:r>
          </a:p>
        </p:txBody>
      </p:sp>
      <p:sp>
        <p:nvSpPr>
          <p:cNvPr id="10" name="文本框 9">
            <a:extLst>
              <a:ext uri="{FF2B5EF4-FFF2-40B4-BE49-F238E27FC236}">
                <a16:creationId xmlns:a16="http://schemas.microsoft.com/office/drawing/2014/main" id="{0AE12CE1-7A5E-3953-0BBC-753431F98BE5}"/>
              </a:ext>
            </a:extLst>
          </p:cNvPr>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Part.04</a:t>
            </a:r>
          </a:p>
        </p:txBody>
      </p:sp>
      <p:pic>
        <p:nvPicPr>
          <p:cNvPr id="21" name="图片 20" descr="未命名作品-4">
            <a:extLst>
              <a:ext uri="{FF2B5EF4-FFF2-40B4-BE49-F238E27FC236}">
                <a16:creationId xmlns:a16="http://schemas.microsoft.com/office/drawing/2014/main" id="{8EB0CF09-C895-6181-46B5-28F714084699}"/>
              </a:ext>
            </a:extLst>
          </p:cNvPr>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a:extLst>
              <a:ext uri="{FF2B5EF4-FFF2-40B4-BE49-F238E27FC236}">
                <a16:creationId xmlns:a16="http://schemas.microsoft.com/office/drawing/2014/main" id="{F6AC7A34-BE48-637F-D1FD-019C1A2D7BB2}"/>
              </a:ext>
            </a:extLst>
          </p:cNvPr>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a:extLst>
              <a:ext uri="{FF2B5EF4-FFF2-40B4-BE49-F238E27FC236}">
                <a16:creationId xmlns:a16="http://schemas.microsoft.com/office/drawing/2014/main" id="{A7E9D8E5-6DD7-5D6A-F69A-5FA0203CA173}"/>
              </a:ext>
            </a:extLst>
          </p:cNvPr>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a:extLst>
              <a:ext uri="{FF2B5EF4-FFF2-40B4-BE49-F238E27FC236}">
                <a16:creationId xmlns:a16="http://schemas.microsoft.com/office/drawing/2014/main" id="{937C5AED-CEFD-D7CF-4700-80D3B0BB562A}"/>
              </a:ext>
            </a:extLst>
          </p:cNvPr>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a:extLst>
              <a:ext uri="{FF2B5EF4-FFF2-40B4-BE49-F238E27FC236}">
                <a16:creationId xmlns:a16="http://schemas.microsoft.com/office/drawing/2014/main" id="{F53E81E3-E4F8-307B-26D4-84B9FC1FF918}"/>
              </a:ext>
            </a:extLst>
          </p:cNvPr>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a:extLst>
              <a:ext uri="{FF2B5EF4-FFF2-40B4-BE49-F238E27FC236}">
                <a16:creationId xmlns:a16="http://schemas.microsoft.com/office/drawing/2014/main" id="{DD7F257E-23DC-A831-0E7F-09E65C23E0D6}"/>
              </a:ext>
            </a:extLst>
          </p:cNvPr>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a:extLst>
              <a:ext uri="{FF2B5EF4-FFF2-40B4-BE49-F238E27FC236}">
                <a16:creationId xmlns:a16="http://schemas.microsoft.com/office/drawing/2014/main" id="{B8E567F7-F2FF-6C86-EA09-37B57F33B250}"/>
              </a:ext>
            </a:extLst>
          </p:cNvPr>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extLst>
      <p:ext uri="{BB962C8B-B14F-4D97-AF65-F5344CB8AC3E}">
        <p14:creationId xmlns:p14="http://schemas.microsoft.com/office/powerpoint/2010/main" val="61611331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AB881-E36F-4E5A-3AD8-D5EA31F634E1}"/>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CC057B33-1C72-BC05-6982-A0B8A3B022DD}"/>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286B2FFD-2055-7066-C7F3-CAA6639D4806}"/>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D9FD8B12-EF45-BB8A-1336-C99620EF501E}"/>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C7624CE4-DB39-C90B-62A4-D244060067F0}"/>
              </a:ext>
            </a:extLst>
          </p:cNvPr>
          <p:cNvSpPr txBox="1"/>
          <p:nvPr/>
        </p:nvSpPr>
        <p:spPr>
          <a:xfrm>
            <a:off x="1703352" y="1443775"/>
            <a:ext cx="8496562" cy="106182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引导词：鉴往如来</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b="1" dirty="0"/>
              <a:t>设疑问题</a:t>
            </a:r>
            <a:r>
              <a:rPr lang="zh-CN" altLang="en-US" dirty="0"/>
              <a:t>：</a:t>
            </a:r>
            <a:r>
              <a:rPr lang="zh-CN" altLang="en-US" dirty="0">
                <a:latin typeface="+mj-ea"/>
                <a:ea typeface="+mj-ea"/>
              </a:rPr>
              <a:t>青藏铁路冻土区为什么能架起“天路”？日本关东大地震的防灾系统隐藏着多少黑科技？</a:t>
            </a:r>
          </a:p>
        </p:txBody>
      </p:sp>
      <p:pic>
        <p:nvPicPr>
          <p:cNvPr id="14" name="图片 13" descr="未命名作品-4">
            <a:extLst>
              <a:ext uri="{FF2B5EF4-FFF2-40B4-BE49-F238E27FC236}">
                <a16:creationId xmlns:a16="http://schemas.microsoft.com/office/drawing/2014/main" id="{86465FF8-F1EE-A268-8052-BC364F4B8C17}"/>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9D89308A-D38B-EA3F-E75D-309ED8995499}"/>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引导问题</a:t>
            </a:r>
          </a:p>
        </p:txBody>
      </p:sp>
      <p:sp>
        <p:nvSpPr>
          <p:cNvPr id="39" name="文本框 38">
            <a:extLst>
              <a:ext uri="{FF2B5EF4-FFF2-40B4-BE49-F238E27FC236}">
                <a16:creationId xmlns:a16="http://schemas.microsoft.com/office/drawing/2014/main" id="{589459C8-1785-1257-83F3-983035E922B3}"/>
              </a:ext>
            </a:extLst>
          </p:cNvPr>
          <p:cNvSpPr txBox="1"/>
          <p:nvPr/>
        </p:nvSpPr>
        <p:spPr>
          <a:xfrm>
            <a:off x="1703352" y="3984986"/>
            <a:ext cx="6696428" cy="752194"/>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回答</a:t>
            </a:r>
            <a:r>
              <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（留白）</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241030552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9C103-747F-32C0-3E99-85FFB6BC4157}"/>
            </a:ext>
          </a:extLst>
        </p:cNvPr>
        <p:cNvGrpSpPr/>
        <p:nvPr/>
      </p:nvGrpSpPr>
      <p:grpSpPr>
        <a:xfrm>
          <a:off x="0" y="0"/>
          <a:ext cx="0" cy="0"/>
          <a:chOff x="0" y="0"/>
          <a:chExt cx="0" cy="0"/>
        </a:xfrm>
      </p:grpSpPr>
      <p:sp>
        <p:nvSpPr>
          <p:cNvPr id="3" name="Rounded Rectangle 16">
            <a:extLst>
              <a:ext uri="{FF2B5EF4-FFF2-40B4-BE49-F238E27FC236}">
                <a16:creationId xmlns:a16="http://schemas.microsoft.com/office/drawing/2014/main" id="{4BA029DA-661A-79B7-1E29-F8A1C4B33E61}"/>
              </a:ext>
            </a:extLst>
          </p:cNvPr>
          <p:cNvSpPr/>
          <p:nvPr/>
        </p:nvSpPr>
        <p:spPr>
          <a:xfrm>
            <a:off x="6195332" y="2689620"/>
            <a:ext cx="4911496" cy="36240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 name="Rounded Rectangle 7">
            <a:extLst>
              <a:ext uri="{FF2B5EF4-FFF2-40B4-BE49-F238E27FC236}">
                <a16:creationId xmlns:a16="http://schemas.microsoft.com/office/drawing/2014/main" id="{965F1CC2-B608-C069-F640-0F37A0601B10}"/>
              </a:ext>
            </a:extLst>
          </p:cNvPr>
          <p:cNvSpPr/>
          <p:nvPr/>
        </p:nvSpPr>
        <p:spPr>
          <a:xfrm>
            <a:off x="819149" y="2689620"/>
            <a:ext cx="4493079" cy="3624093"/>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8" name="矩形 7">
            <a:extLst>
              <a:ext uri="{FF2B5EF4-FFF2-40B4-BE49-F238E27FC236}">
                <a16:creationId xmlns:a16="http://schemas.microsoft.com/office/drawing/2014/main" id="{D1FA894D-6FC9-6D2F-B897-376F1EF75839}"/>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A2124BB3-E113-29CA-948A-C7ACEE9C53CA}"/>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DAF73C67-2AD2-35CE-09E1-DF81155331E9}"/>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F8821E98-B9CE-FED4-1F4C-82254BDAF3F5}"/>
              </a:ext>
            </a:extLst>
          </p:cNvPr>
          <p:cNvSpPr txBox="1"/>
          <p:nvPr/>
        </p:nvSpPr>
        <p:spPr>
          <a:xfrm>
            <a:off x="819150" y="1087244"/>
            <a:ext cx="10752364" cy="106182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en-US" altLang="zh-CN" dirty="0"/>
              <a:t>2015</a:t>
            </a:r>
            <a:r>
              <a:rPr lang="zh-CN" altLang="en-US" dirty="0"/>
              <a:t>年尼泊尔地震时，中国科学家用无人机测绘</a:t>
            </a:r>
            <a:r>
              <a:rPr lang="en-US" altLang="zh-CN" dirty="0"/>
              <a:t>5</a:t>
            </a:r>
            <a:r>
              <a:rPr lang="zh-CN" altLang="en-US" dirty="0"/>
              <a:t>小时生成加德满都废墟</a:t>
            </a:r>
            <a:r>
              <a:rPr lang="en-US" altLang="zh-CN" dirty="0"/>
              <a:t>3</a:t>
            </a:r>
            <a:r>
              <a:rPr lang="en" altLang="zh-CN" dirty="0"/>
              <a:t>D</a:t>
            </a:r>
            <a:r>
              <a:rPr lang="zh-CN" altLang="en-US" dirty="0"/>
              <a:t>模型！当传统测绘还在爬山时，地理信息技术已让救援效率提升</a:t>
            </a:r>
            <a:r>
              <a:rPr lang="en-US" altLang="zh-CN" dirty="0"/>
              <a:t>300%</a:t>
            </a:r>
            <a:r>
              <a:rPr lang="zh-CN" altLang="en-US" dirty="0"/>
              <a:t>。</a:t>
            </a:r>
          </a:p>
        </p:txBody>
      </p:sp>
      <p:pic>
        <p:nvPicPr>
          <p:cNvPr id="14" name="图片 13" descr="未命名作品-4">
            <a:extLst>
              <a:ext uri="{FF2B5EF4-FFF2-40B4-BE49-F238E27FC236}">
                <a16:creationId xmlns:a16="http://schemas.microsoft.com/office/drawing/2014/main" id="{AFCCD6B3-55E6-FC72-07F9-C40A0DDB1C7C}"/>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4BACB8F7-BE47-B177-0BF1-D3399E8C1F11}"/>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名人与案例</a:t>
            </a:r>
          </a:p>
        </p:txBody>
      </p:sp>
      <p:sp>
        <p:nvSpPr>
          <p:cNvPr id="39" name="文本框 38">
            <a:extLst>
              <a:ext uri="{FF2B5EF4-FFF2-40B4-BE49-F238E27FC236}">
                <a16:creationId xmlns:a16="http://schemas.microsoft.com/office/drawing/2014/main" id="{FEFC0BBF-126A-CED4-65FF-5D9AC925C0CE}"/>
              </a:ext>
            </a:extLst>
          </p:cNvPr>
          <p:cNvSpPr txBox="1"/>
          <p:nvPr/>
        </p:nvSpPr>
        <p:spPr>
          <a:xfrm>
            <a:off x="990600" y="2837521"/>
            <a:ext cx="3469821" cy="3275961"/>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mj-ea"/>
                <a:ea typeface="+mj-ea"/>
              </a:rPr>
              <a:t>成功案例</a:t>
            </a:r>
            <a:endParaRPr lang="en-US" altLang="zh-CN" b="1" dirty="0">
              <a:solidFill>
                <a:schemeClr val="tx1">
                  <a:lumMod val="75000"/>
                  <a:lumOff val="25000"/>
                </a:schemeClr>
              </a:solidFill>
              <a:latin typeface="+mj-ea"/>
              <a:ea typeface="+mj-ea"/>
            </a:endParaRPr>
          </a:p>
          <a:p>
            <a:pPr marL="285750" indent="-285750">
              <a:buFont typeface="Arial" panose="020B0604020202020204" pitchFamily="34" charset="0"/>
              <a:buChar char="•"/>
            </a:pPr>
            <a:r>
              <a:rPr lang="zh-CN" altLang="en-US" sz="1600" b="1" dirty="0">
                <a:latin typeface="+mj-ea"/>
                <a:ea typeface="+mj-ea"/>
              </a:rPr>
              <a:t>青藏铁路</a:t>
            </a:r>
            <a:r>
              <a:rPr lang="zh-CN" altLang="en-US" sz="1600" dirty="0">
                <a:latin typeface="+mj-ea"/>
                <a:ea typeface="+mj-ea"/>
              </a:rPr>
              <a:t>：工程师用热棒技术冻结冻土层，成为世界铁路建筑奇迹！</a:t>
            </a:r>
          </a:p>
          <a:p>
            <a:pPr marL="285750" indent="-285750">
              <a:buFont typeface="Arial" panose="020B0604020202020204" pitchFamily="34" charset="0"/>
              <a:buChar char="•"/>
            </a:pPr>
            <a:r>
              <a:rPr lang="zh-CN" altLang="en-US" sz="1600" b="1" dirty="0">
                <a:latin typeface="+mj-ea"/>
                <a:ea typeface="+mj-ea"/>
              </a:rPr>
              <a:t>日本海啸预警</a:t>
            </a:r>
            <a:r>
              <a:rPr lang="zh-CN" altLang="en-US" sz="1600" dirty="0">
                <a:latin typeface="+mj-ea"/>
                <a:ea typeface="+mj-ea"/>
              </a:rPr>
              <a:t>：通过海底地震仪网络，让仙台居民提前</a:t>
            </a:r>
            <a:r>
              <a:rPr lang="en-US" altLang="zh-CN" sz="1600" dirty="0">
                <a:latin typeface="+mj-ea"/>
                <a:ea typeface="+mj-ea"/>
              </a:rPr>
              <a:t>20</a:t>
            </a:r>
            <a:r>
              <a:rPr lang="zh-CN" altLang="en-US" sz="1600" dirty="0">
                <a:latin typeface="+mj-ea"/>
                <a:ea typeface="+mj-ea"/>
              </a:rPr>
              <a:t>分钟逃生！</a:t>
            </a:r>
            <a:endParaRPr lang="en-US" altLang="zh-CN" sz="1600" dirty="0">
              <a:latin typeface="+mj-ea"/>
              <a:ea typeface="+mj-ea"/>
            </a:endParaRPr>
          </a:p>
          <a:p>
            <a:pPr marL="285750" indent="-285750">
              <a:buFont typeface="Arial" panose="020B0604020202020204" pitchFamily="34" charset="0"/>
              <a:buChar char="•"/>
            </a:pPr>
            <a:endParaRPr lang="en-US" altLang="zh-CN" sz="1600" dirty="0">
              <a:latin typeface="+mj-ea"/>
              <a:ea typeface="+mj-ea"/>
            </a:endParaRPr>
          </a:p>
          <a:p>
            <a:r>
              <a:rPr lang="zh-CN" altLang="en-US" sz="1600" b="1" dirty="0">
                <a:latin typeface="+mj-ea"/>
                <a:ea typeface="+mj-ea"/>
              </a:rPr>
              <a:t>总结</a:t>
            </a:r>
            <a:r>
              <a:rPr lang="zh-CN" altLang="en-US" sz="1600" dirty="0">
                <a:latin typeface="+mj-ea"/>
                <a:ea typeface="+mj-ea"/>
              </a:rPr>
              <a:t>：如果让你升级南亚海啸预警系统，会加入哪些地理黑科技？</a:t>
            </a:r>
          </a:p>
          <a:p>
            <a:endParaRPr lang="zh-CN" altLang="en-US" sz="1600" dirty="0">
              <a:latin typeface="+mj-ea"/>
              <a:ea typeface="+mj-ea"/>
            </a:endParaRPr>
          </a:p>
          <a:p>
            <a:pPr lvl="0" algn="l">
              <a:lnSpc>
                <a:spcPct val="150000"/>
              </a:lnSpc>
              <a:defRPr/>
            </a:pPr>
            <a:endParaRPr lang="zh-CN" altLang="en-US" sz="1200" kern="0" dirty="0">
              <a:solidFill>
                <a:schemeClr val="tx1">
                  <a:lumMod val="75000"/>
                  <a:lumOff val="25000"/>
                </a:schemeClr>
              </a:solidFill>
              <a:latin typeface="+mj-ea"/>
              <a:ea typeface="+mj-ea"/>
            </a:endParaRPr>
          </a:p>
        </p:txBody>
      </p:sp>
      <p:sp>
        <p:nvSpPr>
          <p:cNvPr id="4" name="文本框 3">
            <a:extLst>
              <a:ext uri="{FF2B5EF4-FFF2-40B4-BE49-F238E27FC236}">
                <a16:creationId xmlns:a16="http://schemas.microsoft.com/office/drawing/2014/main" id="{23640954-E5F6-1A12-7D89-85CA749B15CD}"/>
              </a:ext>
            </a:extLst>
          </p:cNvPr>
          <p:cNvSpPr txBox="1"/>
          <p:nvPr/>
        </p:nvSpPr>
        <p:spPr>
          <a:xfrm>
            <a:off x="6664869" y="2837521"/>
            <a:ext cx="3469821" cy="3214406"/>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mj-ea"/>
                <a:ea typeface="+mj-ea"/>
              </a:rPr>
              <a:t>失败案例</a:t>
            </a:r>
            <a:endParaRPr lang="en-US" altLang="zh-CN" b="1" dirty="0">
              <a:solidFill>
                <a:schemeClr val="tx1">
                  <a:lumMod val="75000"/>
                  <a:lumOff val="25000"/>
                </a:schemeClr>
              </a:solidFill>
              <a:latin typeface="+mj-ea"/>
              <a:ea typeface="+mj-ea"/>
            </a:endParaRPr>
          </a:p>
          <a:p>
            <a:pPr marL="285750" indent="-285750">
              <a:buFont typeface="Arial" panose="020B0604020202020204" pitchFamily="34" charset="0"/>
              <a:buChar char="•"/>
            </a:pPr>
            <a:r>
              <a:rPr lang="zh-CN" altLang="en-US" sz="1600" b="1" dirty="0">
                <a:latin typeface="+mj-ea"/>
                <a:ea typeface="+mj-ea"/>
              </a:rPr>
              <a:t>咸海消失事件</a:t>
            </a:r>
            <a:r>
              <a:rPr lang="zh-CN" altLang="en-US" sz="1600" dirty="0">
                <a:latin typeface="+mj-ea"/>
                <a:ea typeface="+mj-ea"/>
              </a:rPr>
              <a:t>：苏联盲目引水种棉，卫星显示咸海面积缩小</a:t>
            </a:r>
            <a:r>
              <a:rPr lang="en-US" altLang="zh-CN" sz="1600" dirty="0">
                <a:latin typeface="+mj-ea"/>
                <a:ea typeface="+mj-ea"/>
              </a:rPr>
              <a:t>90%</a:t>
            </a:r>
            <a:r>
              <a:rPr lang="zh-CN" altLang="en-US" sz="1600" dirty="0">
                <a:latin typeface="+mj-ea"/>
                <a:ea typeface="+mj-ea"/>
              </a:rPr>
              <a:t>！</a:t>
            </a:r>
          </a:p>
          <a:p>
            <a:pPr marL="285750" indent="-285750">
              <a:buFont typeface="Arial" panose="020B0604020202020204" pitchFamily="34" charset="0"/>
              <a:buChar char="•"/>
            </a:pPr>
            <a:r>
              <a:rPr lang="zh-CN" altLang="en-US" sz="1600" b="1" dirty="0">
                <a:latin typeface="+mj-ea"/>
                <a:ea typeface="+mj-ea"/>
              </a:rPr>
              <a:t>湄公河大坝争议</a:t>
            </a:r>
            <a:r>
              <a:rPr lang="zh-CN" altLang="en-US" sz="1600" dirty="0">
                <a:latin typeface="+mj-ea"/>
                <a:ea typeface="+mj-ea"/>
              </a:rPr>
              <a:t>：未考虑鱼类洄游路线，东南亚四国渔民集体抗议。</a:t>
            </a:r>
            <a:endParaRPr lang="en-US" altLang="zh-CN" sz="1600" dirty="0">
              <a:latin typeface="+mj-ea"/>
              <a:ea typeface="+mj-ea"/>
            </a:endParaRPr>
          </a:p>
          <a:p>
            <a:pPr marL="285750" indent="-285750">
              <a:buFont typeface="Arial" panose="020B0604020202020204" pitchFamily="34" charset="0"/>
              <a:buChar char="•"/>
            </a:pPr>
            <a:endParaRPr lang="en-US" altLang="zh-CN" sz="1600" dirty="0">
              <a:latin typeface="+mj-ea"/>
              <a:ea typeface="+mj-ea"/>
            </a:endParaRPr>
          </a:p>
          <a:p>
            <a:endParaRPr lang="en-US" altLang="zh-CN" sz="1600" dirty="0">
              <a:latin typeface="+mj-ea"/>
              <a:ea typeface="+mj-ea"/>
            </a:endParaRPr>
          </a:p>
          <a:p>
            <a:r>
              <a:rPr lang="zh-CN" altLang="en-US" sz="1600" b="1" dirty="0">
                <a:latin typeface="+mj-ea"/>
                <a:ea typeface="+mj-ea"/>
              </a:rPr>
              <a:t>总结：</a:t>
            </a:r>
            <a:r>
              <a:rPr lang="zh-CN" altLang="en-US" sz="1600" dirty="0">
                <a:latin typeface="+mj-ea"/>
                <a:ea typeface="+mj-ea"/>
              </a:rPr>
              <a:t>你若成为湄公河开发顾问，如何在谷歌地球画出生态与经济双赢线？</a:t>
            </a:r>
          </a:p>
          <a:p>
            <a:pPr marL="285750" indent="-285750">
              <a:buFont typeface="Arial" panose="020B0604020202020204" pitchFamily="34" charset="0"/>
              <a:buChar char="•"/>
            </a:pPr>
            <a:endParaRPr lang="zh-CN" altLang="en-US" sz="1600" dirty="0">
              <a:latin typeface="+mj-ea"/>
              <a:ea typeface="+mj-ea"/>
            </a:endParaRPr>
          </a:p>
          <a:p>
            <a:pPr lvl="0" algn="l">
              <a:lnSpc>
                <a:spcPct val="150000"/>
              </a:lnSpc>
              <a:defRPr/>
            </a:pPr>
            <a:endParaRPr lang="zh-CN" altLang="en-US" sz="1200" kern="0" dirty="0">
              <a:solidFill>
                <a:schemeClr val="tx1">
                  <a:lumMod val="75000"/>
                  <a:lumOff val="25000"/>
                </a:schemeClr>
              </a:solidFill>
              <a:latin typeface="+mj-ea"/>
              <a:ea typeface="+mj-ea"/>
            </a:endParaRPr>
          </a:p>
        </p:txBody>
      </p:sp>
    </p:spTree>
    <p:extLst>
      <p:ext uri="{BB962C8B-B14F-4D97-AF65-F5344CB8AC3E}">
        <p14:creationId xmlns:p14="http://schemas.microsoft.com/office/powerpoint/2010/main" val="250214687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4" y="-1997"/>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8510" y="4842418"/>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3" name="Rounded Rectangle 3"/>
          <p:cNvSpPr/>
          <p:nvPr/>
        </p:nvSpPr>
        <p:spPr>
          <a:xfrm>
            <a:off x="1041448" y="3447869"/>
            <a:ext cx="10169579" cy="241202"/>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4"/>
          <p:cNvSpPr/>
          <p:nvPr/>
        </p:nvSpPr>
        <p:spPr>
          <a:xfrm>
            <a:off x="1708773" y="3341871"/>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Oval 5"/>
          <p:cNvSpPr/>
          <p:nvPr/>
        </p:nvSpPr>
        <p:spPr>
          <a:xfrm>
            <a:off x="1781523" y="3435576"/>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ounded Rectangle 7"/>
          <p:cNvSpPr/>
          <p:nvPr/>
        </p:nvSpPr>
        <p:spPr>
          <a:xfrm>
            <a:off x="1042718" y="2044610"/>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 name="Right Arrow 10"/>
          <p:cNvSpPr/>
          <p:nvPr/>
        </p:nvSpPr>
        <p:spPr>
          <a:xfrm>
            <a:off x="2921902" y="2292855"/>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 name="Oval 18"/>
          <p:cNvSpPr/>
          <p:nvPr/>
        </p:nvSpPr>
        <p:spPr>
          <a:xfrm>
            <a:off x="4520824" y="3341871"/>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Oval 19"/>
          <p:cNvSpPr/>
          <p:nvPr/>
        </p:nvSpPr>
        <p:spPr>
          <a:xfrm>
            <a:off x="4602464" y="3423511"/>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Rounded Rectangle 16"/>
          <p:cNvSpPr/>
          <p:nvPr/>
        </p:nvSpPr>
        <p:spPr>
          <a:xfrm>
            <a:off x="3862389"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8" name="Right Arrow 15"/>
          <p:cNvSpPr/>
          <p:nvPr/>
        </p:nvSpPr>
        <p:spPr>
          <a:xfrm>
            <a:off x="5732683"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Oval 26"/>
          <p:cNvSpPr/>
          <p:nvPr/>
        </p:nvSpPr>
        <p:spPr>
          <a:xfrm>
            <a:off x="7331605" y="3354479"/>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 name="Oval 27"/>
          <p:cNvSpPr/>
          <p:nvPr/>
        </p:nvSpPr>
        <p:spPr>
          <a:xfrm>
            <a:off x="741324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24"/>
          <p:cNvSpPr/>
          <p:nvPr/>
        </p:nvSpPr>
        <p:spPr>
          <a:xfrm>
            <a:off x="6665550" y="2066091"/>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5" name="Right Arrow 23"/>
          <p:cNvSpPr/>
          <p:nvPr/>
        </p:nvSpPr>
        <p:spPr>
          <a:xfrm>
            <a:off x="8544734"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7" name="Oval 34"/>
          <p:cNvSpPr/>
          <p:nvPr/>
        </p:nvSpPr>
        <p:spPr>
          <a:xfrm>
            <a:off x="10143655" y="3354479"/>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9" name="Oval 35"/>
          <p:cNvSpPr/>
          <p:nvPr/>
        </p:nvSpPr>
        <p:spPr>
          <a:xfrm>
            <a:off x="1022529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1" name="Rounded Rectangle 32"/>
          <p:cNvSpPr/>
          <p:nvPr/>
        </p:nvSpPr>
        <p:spPr>
          <a:xfrm>
            <a:off x="9477600"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50" name="矩形 49"/>
          <p:cNvSpPr>
            <a:spLocks noChangeArrowheads="1"/>
          </p:cNvSpPr>
          <p:nvPr/>
        </p:nvSpPr>
        <p:spPr bwMode="auto">
          <a:xfrm>
            <a:off x="662940" y="4229735"/>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1" name="矩形 50"/>
          <p:cNvSpPr>
            <a:spLocks noChangeArrowheads="1"/>
          </p:cNvSpPr>
          <p:nvPr/>
        </p:nvSpPr>
        <p:spPr bwMode="auto">
          <a:xfrm>
            <a:off x="3482340"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2" name="矩形 51"/>
          <p:cNvSpPr>
            <a:spLocks noChangeArrowheads="1"/>
          </p:cNvSpPr>
          <p:nvPr/>
        </p:nvSpPr>
        <p:spPr bwMode="auto">
          <a:xfrm>
            <a:off x="627697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3" name="矩形 52"/>
          <p:cNvSpPr>
            <a:spLocks noChangeArrowheads="1"/>
          </p:cNvSpPr>
          <p:nvPr/>
        </p:nvSpPr>
        <p:spPr bwMode="auto">
          <a:xfrm>
            <a:off x="909764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55" name="图片 54" descr="未命名作品-4"/>
          <p:cNvPicPr>
            <a:picLocks noChangeAspect="1"/>
          </p:cNvPicPr>
          <p:nvPr/>
        </p:nvPicPr>
        <p:blipFill>
          <a:blip r:embed="rId4"/>
          <a:srcRect l="18917" t="33831" r="72589" b="52243"/>
          <a:stretch>
            <a:fillRect/>
          </a:stretch>
        </p:blipFill>
        <p:spPr>
          <a:xfrm flipH="1" flipV="1">
            <a:off x="176530" y="369478"/>
            <a:ext cx="641350" cy="701040"/>
          </a:xfrm>
          <a:prstGeom prst="rect">
            <a:avLst/>
          </a:prstGeom>
        </p:spPr>
      </p:pic>
      <p:sp>
        <p:nvSpPr>
          <p:cNvPr id="56" name="PA-矩形 1"/>
          <p:cNvSpPr/>
          <p:nvPr>
            <p:custDataLst>
              <p:tags r:id="rId1"/>
            </p:custDataLst>
          </p:nvPr>
        </p:nvSpPr>
        <p:spPr>
          <a:xfrm>
            <a:off x="989330" y="369478"/>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p:tgtEl>
                                          <p:spTgt spid="25"/>
                                        </p:tgtEl>
                                        <p:attrNameLst>
                                          <p:attrName>ppt_x</p:attrName>
                                        </p:attrNameLst>
                                      </p:cBhvr>
                                      <p:tavLst>
                                        <p:tav tm="0">
                                          <p:val>
                                            <p:strVal val="#ppt_x-#ppt_w*1.125000"/>
                                          </p:val>
                                        </p:tav>
                                        <p:tav tm="100000">
                                          <p:val>
                                            <p:strVal val="#ppt_x"/>
                                          </p:val>
                                        </p:tav>
                                      </p:tavLst>
                                    </p:anim>
                                    <p:animEffect transition="in" filter="wipe(right)">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 grpId="0" bldLvl="0" animBg="1"/>
      <p:bldP spid="2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flipH="1">
            <a:off x="-13335" y="4149725"/>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flipH="1">
            <a:off x="2423160" y="-635"/>
            <a:ext cx="9786620" cy="1985645"/>
          </a:xfrm>
          <a:prstGeom prst="rect">
            <a:avLst/>
          </a:prstGeom>
        </p:spPr>
      </p:pic>
      <p:sp>
        <p:nvSpPr>
          <p:cNvPr id="4" name="矩形 3"/>
          <p:cNvSpPr/>
          <p:nvPr/>
        </p:nvSpPr>
        <p:spPr>
          <a:xfrm>
            <a:off x="-17145" y="-29069"/>
            <a:ext cx="12209145" cy="689800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未命名作品-4"/>
          <p:cNvPicPr>
            <a:picLocks noChangeAspect="1"/>
          </p:cNvPicPr>
          <p:nvPr/>
        </p:nvPicPr>
        <p:blipFill>
          <a:blip r:embed="rId3"/>
          <a:srcRect l="40518" t="21912" r="39675" b="23667"/>
          <a:stretch>
            <a:fillRect/>
          </a:stretch>
        </p:blipFill>
        <p:spPr>
          <a:xfrm flipH="1" flipV="1">
            <a:off x="652145" y="5217795"/>
            <a:ext cx="1635125" cy="2995930"/>
          </a:xfrm>
          <a:prstGeom prst="rect">
            <a:avLst/>
          </a:prstGeom>
        </p:spPr>
      </p:pic>
      <p:pic>
        <p:nvPicPr>
          <p:cNvPr id="30" name="图片 29"/>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35" name="图片 34" descr="未命名作品-4"/>
          <p:cNvPicPr>
            <a:picLocks noChangeAspect="1"/>
          </p:cNvPicPr>
          <p:nvPr/>
        </p:nvPicPr>
        <p:blipFill>
          <a:blip r:embed="rId5"/>
          <a:srcRect l="45086" t="56111" r="17261"/>
          <a:stretch>
            <a:fillRect/>
          </a:stretch>
        </p:blipFill>
        <p:spPr>
          <a:xfrm>
            <a:off x="9272270" y="4399280"/>
            <a:ext cx="3213735" cy="2497455"/>
          </a:xfrm>
          <a:prstGeom prst="rect">
            <a:avLst/>
          </a:prstGeom>
        </p:spPr>
      </p:pic>
      <p:pic>
        <p:nvPicPr>
          <p:cNvPr id="37" name="图片 36" descr="未命名作品-4"/>
          <p:cNvPicPr>
            <a:picLocks noChangeAspect="1"/>
          </p:cNvPicPr>
          <p:nvPr/>
        </p:nvPicPr>
        <p:blipFill>
          <a:blip r:embed="rId3"/>
          <a:srcRect t="21912" r="39675"/>
          <a:stretch>
            <a:fillRect/>
          </a:stretch>
        </p:blipFill>
        <p:spPr>
          <a:xfrm flipV="1">
            <a:off x="-34925" y="-635"/>
            <a:ext cx="3976370" cy="3432810"/>
          </a:xfrm>
          <a:prstGeom prst="rect">
            <a:avLst/>
          </a:prstGeom>
        </p:spPr>
      </p:pic>
      <p:sp>
        <p:nvSpPr>
          <p:cNvPr id="43" name="椭圆 42"/>
          <p:cNvSpPr/>
          <p:nvPr/>
        </p:nvSpPr>
        <p:spPr>
          <a:xfrm rot="1440000">
            <a:off x="10918825" y="5012690"/>
            <a:ext cx="249555" cy="332105"/>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118232" y="560552"/>
            <a:ext cx="1849225" cy="101473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zh-CN" altLang="en-US" sz="6000" dirty="0">
                <a:solidFill>
                  <a:schemeClr val="tx1">
                    <a:lumMod val="85000"/>
                    <a:lumOff val="15000"/>
                  </a:schemeClr>
                </a:solidFill>
                <a:latin typeface="思源黑体 CN Bold" panose="020B0800000000000000" charset="-122"/>
                <a:ea typeface="思源黑体 CN Bold" panose="020B0800000000000000" charset="-122"/>
                <a:cs typeface="思源宋体 CN Heavy" panose="02020900000000000000" charset="-122"/>
              </a:rPr>
              <a:t>目录</a:t>
            </a:r>
          </a:p>
        </p:txBody>
      </p:sp>
      <p:sp>
        <p:nvSpPr>
          <p:cNvPr id="57" name="文本框 56"/>
          <p:cNvSpPr txBox="1"/>
          <p:nvPr/>
        </p:nvSpPr>
        <p:spPr>
          <a:xfrm>
            <a:off x="4903115" y="1575314"/>
            <a:ext cx="2279607" cy="52322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en-US" altLang="zh-CN" sz="2800" dirty="0">
                <a:solidFill>
                  <a:schemeClr val="bg1">
                    <a:lumMod val="65000"/>
                  </a:schemeClr>
                </a:solidFill>
                <a:effectLst>
                  <a:outerShdw blurRad="330200" sx="102000" sy="102000" algn="ctr" rotWithShape="0">
                    <a:prstClr val="black">
                      <a:alpha val="10000"/>
                    </a:prstClr>
                  </a:outerShdw>
                </a:effectLst>
                <a:latin typeface="思源黑体 CN Bold" panose="020B0800000000000000" charset="-122"/>
                <a:ea typeface="思源黑体 CN Bold" panose="020B0800000000000000" charset="-122"/>
              </a:rPr>
              <a:t>Contents</a:t>
            </a:r>
          </a:p>
        </p:txBody>
      </p:sp>
      <p:sp>
        <p:nvSpPr>
          <p:cNvPr id="3" name="矩形 2">
            <a:extLst>
              <a:ext uri="{FF2B5EF4-FFF2-40B4-BE49-F238E27FC236}">
                <a16:creationId xmlns:a16="http://schemas.microsoft.com/office/drawing/2014/main" id="{DCFF53EB-124C-3B2D-42B9-100CD482DC9F}"/>
              </a:ext>
            </a:extLst>
          </p:cNvPr>
          <p:cNvSpPr/>
          <p:nvPr/>
        </p:nvSpPr>
        <p:spPr>
          <a:xfrm>
            <a:off x="4143787" y="225995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01</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6" name="组合 5">
            <a:extLst>
              <a:ext uri="{FF2B5EF4-FFF2-40B4-BE49-F238E27FC236}">
                <a16:creationId xmlns:a16="http://schemas.microsoft.com/office/drawing/2014/main" id="{0AF9E17F-3555-7B98-D727-A348CEAC4B6A}"/>
              </a:ext>
            </a:extLst>
          </p:cNvPr>
          <p:cNvGrpSpPr/>
          <p:nvPr/>
        </p:nvGrpSpPr>
        <p:grpSpPr>
          <a:xfrm>
            <a:off x="3238653" y="2255407"/>
            <a:ext cx="468000" cy="468000"/>
            <a:chOff x="6217936" y="1158425"/>
            <a:chExt cx="527724" cy="520849"/>
          </a:xfrm>
          <a:effectLst>
            <a:outerShdw blurRad="101600" dist="38100" dir="2700000" algn="tl" rotWithShape="0">
              <a:prstClr val="black">
                <a:alpha val="30000"/>
              </a:prstClr>
            </a:outerShdw>
          </a:effectLst>
        </p:grpSpPr>
        <p:sp>
          <p:nvSpPr>
            <p:cNvPr id="7" name="椭圆 6">
              <a:extLst>
                <a:ext uri="{FF2B5EF4-FFF2-40B4-BE49-F238E27FC236}">
                  <a16:creationId xmlns:a16="http://schemas.microsoft.com/office/drawing/2014/main" id="{47557A46-16F3-D470-C5C4-D0F451CA9507}"/>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 name="TextBox 39">
              <a:extLst>
                <a:ext uri="{FF2B5EF4-FFF2-40B4-BE49-F238E27FC236}">
                  <a16:creationId xmlns:a16="http://schemas.microsoft.com/office/drawing/2014/main" id="{D345C844-BB0F-004E-1631-0A60508C98B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1" name="矩形 10">
            <a:extLst>
              <a:ext uri="{FF2B5EF4-FFF2-40B4-BE49-F238E27FC236}">
                <a16:creationId xmlns:a16="http://schemas.microsoft.com/office/drawing/2014/main" id="{D723E54D-1A20-DCA6-AA98-F08A922C79CE}"/>
              </a:ext>
            </a:extLst>
          </p:cNvPr>
          <p:cNvSpPr/>
          <p:nvPr/>
        </p:nvSpPr>
        <p:spPr>
          <a:xfrm>
            <a:off x="4143787" y="311668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02</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2" name="组合 11">
            <a:extLst>
              <a:ext uri="{FF2B5EF4-FFF2-40B4-BE49-F238E27FC236}">
                <a16:creationId xmlns:a16="http://schemas.microsoft.com/office/drawing/2014/main" id="{CAC2B98B-1AB4-B122-7665-F7A8DC74C27E}"/>
              </a:ext>
            </a:extLst>
          </p:cNvPr>
          <p:cNvGrpSpPr/>
          <p:nvPr/>
        </p:nvGrpSpPr>
        <p:grpSpPr>
          <a:xfrm>
            <a:off x="3238653" y="3112137"/>
            <a:ext cx="468000" cy="468000"/>
            <a:chOff x="6217935" y="1158425"/>
            <a:chExt cx="527724" cy="520849"/>
          </a:xfrm>
        </p:grpSpPr>
        <p:sp>
          <p:nvSpPr>
            <p:cNvPr id="13" name="椭圆 12">
              <a:extLst>
                <a:ext uri="{FF2B5EF4-FFF2-40B4-BE49-F238E27FC236}">
                  <a16:creationId xmlns:a16="http://schemas.microsoft.com/office/drawing/2014/main" id="{4008CD7A-9275-1D9C-3B79-252FFF281534}"/>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5" name="TextBox 19">
              <a:extLst>
                <a:ext uri="{FF2B5EF4-FFF2-40B4-BE49-F238E27FC236}">
                  <a16:creationId xmlns:a16="http://schemas.microsoft.com/office/drawing/2014/main" id="{754B8545-F905-9DA2-5564-80E3F87B7212}"/>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6" name="矩形 15">
            <a:extLst>
              <a:ext uri="{FF2B5EF4-FFF2-40B4-BE49-F238E27FC236}">
                <a16:creationId xmlns:a16="http://schemas.microsoft.com/office/drawing/2014/main" id="{3B75BD32-4011-03C3-39A2-26D69751532E}"/>
              </a:ext>
            </a:extLst>
          </p:cNvPr>
          <p:cNvSpPr/>
          <p:nvPr/>
        </p:nvSpPr>
        <p:spPr>
          <a:xfrm>
            <a:off x="4156499" y="397341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03</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7" name="组合 16">
            <a:extLst>
              <a:ext uri="{FF2B5EF4-FFF2-40B4-BE49-F238E27FC236}">
                <a16:creationId xmlns:a16="http://schemas.microsoft.com/office/drawing/2014/main" id="{44AB7F12-E7A4-DED0-DAD1-921C831488C2}"/>
              </a:ext>
            </a:extLst>
          </p:cNvPr>
          <p:cNvGrpSpPr/>
          <p:nvPr/>
        </p:nvGrpSpPr>
        <p:grpSpPr>
          <a:xfrm>
            <a:off x="3238653" y="3968867"/>
            <a:ext cx="468000" cy="468000"/>
            <a:chOff x="6217936" y="1158425"/>
            <a:chExt cx="527724" cy="520849"/>
          </a:xfrm>
          <a:effectLst>
            <a:outerShdw blurRad="101600" dist="38100" dir="2700000" algn="tl" rotWithShape="0">
              <a:prstClr val="black">
                <a:alpha val="30000"/>
              </a:prstClr>
            </a:outerShdw>
          </a:effectLst>
        </p:grpSpPr>
        <p:sp>
          <p:nvSpPr>
            <p:cNvPr id="18" name="椭圆 17">
              <a:extLst>
                <a:ext uri="{FF2B5EF4-FFF2-40B4-BE49-F238E27FC236}">
                  <a16:creationId xmlns:a16="http://schemas.microsoft.com/office/drawing/2014/main" id="{A0935BEB-9473-0809-DFC7-879B9C8B38F1}"/>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9" name="TextBox 39">
              <a:extLst>
                <a:ext uri="{FF2B5EF4-FFF2-40B4-BE49-F238E27FC236}">
                  <a16:creationId xmlns:a16="http://schemas.microsoft.com/office/drawing/2014/main" id="{312598C7-B531-A552-5A3E-5B1C3961EBC5}"/>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0" name="矩形 19">
            <a:extLst>
              <a:ext uri="{FF2B5EF4-FFF2-40B4-BE49-F238E27FC236}">
                <a16:creationId xmlns:a16="http://schemas.microsoft.com/office/drawing/2014/main" id="{977575E6-D358-4442-F716-E02F029582CB}"/>
              </a:ext>
            </a:extLst>
          </p:cNvPr>
          <p:cNvSpPr/>
          <p:nvPr/>
        </p:nvSpPr>
        <p:spPr>
          <a:xfrm>
            <a:off x="4156499" y="483014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04</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1" name="组合 20">
            <a:extLst>
              <a:ext uri="{FF2B5EF4-FFF2-40B4-BE49-F238E27FC236}">
                <a16:creationId xmlns:a16="http://schemas.microsoft.com/office/drawing/2014/main" id="{AB856FF0-AB6A-1779-48CF-8C3FE0A7E5A8}"/>
              </a:ext>
            </a:extLst>
          </p:cNvPr>
          <p:cNvGrpSpPr/>
          <p:nvPr/>
        </p:nvGrpSpPr>
        <p:grpSpPr>
          <a:xfrm>
            <a:off x="3238653" y="4825597"/>
            <a:ext cx="468000" cy="468000"/>
            <a:chOff x="6217935" y="1158425"/>
            <a:chExt cx="527724" cy="520849"/>
          </a:xfrm>
        </p:grpSpPr>
        <p:sp>
          <p:nvSpPr>
            <p:cNvPr id="22" name="椭圆 21">
              <a:extLst>
                <a:ext uri="{FF2B5EF4-FFF2-40B4-BE49-F238E27FC236}">
                  <a16:creationId xmlns:a16="http://schemas.microsoft.com/office/drawing/2014/main" id="{F1CFC147-B038-1EDA-9C7A-057235CB0F8C}"/>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3" name="TextBox 19">
              <a:extLst>
                <a:ext uri="{FF2B5EF4-FFF2-40B4-BE49-F238E27FC236}">
                  <a16:creationId xmlns:a16="http://schemas.microsoft.com/office/drawing/2014/main" id="{182F2611-EB90-380B-E027-2D3098AAA036}"/>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5" name="矩形 24">
            <a:extLst>
              <a:ext uri="{FF2B5EF4-FFF2-40B4-BE49-F238E27FC236}">
                <a16:creationId xmlns:a16="http://schemas.microsoft.com/office/drawing/2014/main" id="{C4B161C2-95E6-BC5E-3D27-0DCF02FC9C5B}"/>
              </a:ext>
            </a:extLst>
          </p:cNvPr>
          <p:cNvSpPr/>
          <p:nvPr/>
        </p:nvSpPr>
        <p:spPr>
          <a:xfrm>
            <a:off x="4134104" y="568687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05</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6" name="组合 25">
            <a:extLst>
              <a:ext uri="{FF2B5EF4-FFF2-40B4-BE49-F238E27FC236}">
                <a16:creationId xmlns:a16="http://schemas.microsoft.com/office/drawing/2014/main" id="{D4FF8195-0793-2301-A23D-16978DF84E63}"/>
              </a:ext>
            </a:extLst>
          </p:cNvPr>
          <p:cNvGrpSpPr/>
          <p:nvPr/>
        </p:nvGrpSpPr>
        <p:grpSpPr>
          <a:xfrm>
            <a:off x="3238653" y="5682327"/>
            <a:ext cx="468000" cy="468000"/>
            <a:chOff x="6217936" y="1158425"/>
            <a:chExt cx="527724" cy="520849"/>
          </a:xfrm>
          <a:effectLst>
            <a:outerShdw blurRad="101600" dist="38100" dir="2700000" algn="tl" rotWithShape="0">
              <a:prstClr val="black">
                <a:alpha val="30000"/>
              </a:prstClr>
            </a:outerShdw>
          </a:effectLst>
        </p:grpSpPr>
        <p:sp>
          <p:nvSpPr>
            <p:cNvPr id="27" name="椭圆 26">
              <a:extLst>
                <a:ext uri="{FF2B5EF4-FFF2-40B4-BE49-F238E27FC236}">
                  <a16:creationId xmlns:a16="http://schemas.microsoft.com/office/drawing/2014/main" id="{0B7A549B-CFE5-46DB-BDDB-FB22EFB4ADDB}"/>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8" name="TextBox 39">
              <a:extLst>
                <a:ext uri="{FF2B5EF4-FFF2-40B4-BE49-F238E27FC236}">
                  <a16:creationId xmlns:a16="http://schemas.microsoft.com/office/drawing/2014/main" id="{A29DCBB6-6B4D-FD22-5C8D-5BA66DDAFF5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50" fill="hold"/>
                                        <p:tgtEl>
                                          <p:spTgt spid="57"/>
                                        </p:tgtEl>
                                        <p:attrNameLst>
                                          <p:attrName>ppt_x</p:attrName>
                                        </p:attrNameLst>
                                      </p:cBhvr>
                                      <p:tavLst>
                                        <p:tav tm="0">
                                          <p:val>
                                            <p:strVal val="1+#ppt_w/2"/>
                                          </p:val>
                                        </p:tav>
                                        <p:tav tm="100000">
                                          <p:val>
                                            <p:strVal val="#ppt_x"/>
                                          </p:val>
                                        </p:tav>
                                      </p:tavLst>
                                    </p:anim>
                                    <p:anim calcmode="lin" valueType="num">
                                      <p:cBhvr additive="base">
                                        <p:cTn id="8" dur="75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750" fill="hold"/>
                                        <p:tgtEl>
                                          <p:spTgt spid="56"/>
                                        </p:tgtEl>
                                        <p:attrNameLst>
                                          <p:attrName>ppt_x</p:attrName>
                                        </p:attrNameLst>
                                      </p:cBhvr>
                                      <p:tavLst>
                                        <p:tav tm="0">
                                          <p:val>
                                            <p:strVal val="1+#ppt_w/2"/>
                                          </p:val>
                                        </p:tav>
                                        <p:tav tm="100000">
                                          <p:val>
                                            <p:strVal val="#ppt_x"/>
                                          </p:val>
                                        </p:tav>
                                      </p:tavLst>
                                    </p:anim>
                                    <p:anim calcmode="lin" valueType="num">
                                      <p:cBhvr additive="base">
                                        <p:cTn id="12"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492829" y="3133725"/>
            <a:ext cx="7826828" cy="923330"/>
          </a:xfrm>
          <a:prstGeom prst="rect">
            <a:avLst/>
          </a:prstGeom>
          <a:noFill/>
        </p:spPr>
        <p:txBody>
          <a:bodyPr wrap="square" rtlCol="0">
            <a:spAutoFit/>
          </a:bodyPr>
          <a:lstStyle/>
          <a:p>
            <a:pPr algn="ctr">
              <a:defRPr/>
            </a:pPr>
            <a:r>
              <a:rPr lang="zh-CN" altLang="en-US" sz="5400" dirty="0">
                <a:solidFill>
                  <a:srgbClr val="323232"/>
                </a:solidFill>
                <a:latin typeface="思源宋体 CN Heavy" panose="02020900000000000000" charset="-122"/>
                <a:ea typeface="思源宋体 CN Heavy" panose="02020900000000000000" charset="-122"/>
              </a:rPr>
              <a:t>过程与方法导学设计</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Part.05</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D6E13-7B02-2A53-C155-88E3BB617514}"/>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8B13A96C-C220-090A-7367-0E3B243680BA}"/>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B4D16A2F-4452-EC0D-78E8-9ED022A13FD1}"/>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C6FE669F-A3F6-5826-3731-470B8C889D2E}"/>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E1DD5B69-FF6A-B667-D204-E89D9246A900}"/>
              </a:ext>
            </a:extLst>
          </p:cNvPr>
          <p:cNvSpPr txBox="1"/>
          <p:nvPr/>
        </p:nvSpPr>
        <p:spPr>
          <a:xfrm>
            <a:off x="1703352" y="1443775"/>
            <a:ext cx="8496562" cy="1306191"/>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引导语</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dirty="0"/>
              <a:t>今天你就是亚洲地理实验室的“</a:t>
            </a:r>
            <a:r>
              <a:rPr lang="en-US" altLang="zh-CN" dirty="0"/>
              <a:t>00</a:t>
            </a:r>
            <a:r>
              <a:rPr lang="zh-CN" altLang="en-US" dirty="0"/>
              <a:t>后主理人”！跟着这七步黑科技通关攻略，让地理思维从青铜升王者！</a:t>
            </a: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830D9D71-B0B9-4C26-FE7F-0BA67B4325DF}"/>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0D07B8BA-D011-7C79-7EB4-AB0C8D30FA22}"/>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过程与方法</a:t>
            </a:r>
          </a:p>
        </p:txBody>
      </p:sp>
    </p:spTree>
    <p:extLst>
      <p:ext uri="{BB962C8B-B14F-4D97-AF65-F5344CB8AC3E}">
        <p14:creationId xmlns:p14="http://schemas.microsoft.com/office/powerpoint/2010/main" val="158300674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A9CB2-2A2E-2982-0E66-CB3847EE2F5B}"/>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3FE8337B-65E2-F653-7825-D827D1D6B605}"/>
              </a:ext>
            </a:extLst>
          </p:cNvPr>
          <p:cNvSpPr/>
          <p:nvPr/>
        </p:nvSpPr>
        <p:spPr>
          <a:xfrm>
            <a:off x="-18097" y="-14239"/>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38D7A5A5-CEDD-3568-F73B-DA6D6C544167}"/>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3B135163-52D1-5D11-968E-E2074978DDDC}"/>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3718147C-9133-6A0A-E073-4EC96CDB046C}"/>
              </a:ext>
            </a:extLst>
          </p:cNvPr>
          <p:cNvSpPr txBox="1"/>
          <p:nvPr/>
        </p:nvSpPr>
        <p:spPr>
          <a:xfrm>
            <a:off x="1594494" y="2321883"/>
            <a:ext cx="7930505" cy="2674899"/>
          </a:xfrm>
          <a:prstGeom prst="rect">
            <a:avLst/>
          </a:prstGeom>
          <a:noFill/>
        </p:spPr>
        <p:txBody>
          <a:bodyPr wrap="square" rtlCol="0">
            <a:spAutoFit/>
          </a:bodyPr>
          <a:lstStyle/>
          <a:p>
            <a:pPr marL="342900" indent="-342900">
              <a:buFont typeface="+mj-lt"/>
              <a:buAutoNum type="arabicPeriod"/>
            </a:pPr>
            <a:r>
              <a:rPr lang="zh-CN" altLang="en-US" dirty="0">
                <a:latin typeface="+mj-ea"/>
                <a:ea typeface="+mj-ea"/>
              </a:rPr>
              <a:t>场景定位：用地图</a:t>
            </a:r>
            <a:r>
              <a:rPr lang="en" altLang="zh-CN" dirty="0">
                <a:latin typeface="+mj-ea"/>
                <a:ea typeface="+mj-ea"/>
              </a:rPr>
              <a:t>APP</a:t>
            </a:r>
            <a:r>
              <a:rPr lang="zh-CN" altLang="en-US" dirty="0">
                <a:latin typeface="+mj-ea"/>
                <a:ea typeface="+mj-ea"/>
              </a:rPr>
              <a:t>标出东南亚台风高发区→调用微信位置共享。</a:t>
            </a:r>
          </a:p>
          <a:p>
            <a:pPr marL="342900" indent="-342900">
              <a:buFont typeface="+mj-lt"/>
              <a:buAutoNum type="arabicPeriod"/>
            </a:pPr>
            <a:r>
              <a:rPr lang="zh-CN" altLang="en-US" dirty="0">
                <a:latin typeface="+mj-ea"/>
                <a:ea typeface="+mj-ea"/>
              </a:rPr>
              <a:t>经验破壁：对比你校暴雨内涝和曼谷水灾差异→发抖音话题</a:t>
            </a:r>
            <a:r>
              <a:rPr lang="en-US" altLang="zh-CN" dirty="0">
                <a:latin typeface="+mj-ea"/>
                <a:ea typeface="+mj-ea"/>
              </a:rPr>
              <a:t>#</a:t>
            </a:r>
            <a:r>
              <a:rPr lang="zh-CN" altLang="en-US" dirty="0">
                <a:latin typeface="+mj-ea"/>
                <a:ea typeface="+mj-ea"/>
              </a:rPr>
              <a:t>我的抗洪日记。</a:t>
            </a:r>
          </a:p>
          <a:p>
            <a:pPr marL="342900" indent="-342900">
              <a:buFont typeface="+mj-lt"/>
              <a:buAutoNum type="arabicPeriod"/>
            </a:pPr>
            <a:r>
              <a:rPr lang="zh-CN" altLang="en-US" dirty="0">
                <a:latin typeface="+mj-ea"/>
                <a:ea typeface="+mj-ea"/>
              </a:rPr>
              <a:t>教材解密：用课本季风图反向推演郑州暴雨成因→在</a:t>
            </a:r>
            <a:r>
              <a:rPr lang="en" altLang="zh-CN" dirty="0">
                <a:latin typeface="+mj-ea"/>
                <a:ea typeface="+mj-ea"/>
              </a:rPr>
              <a:t>B</a:t>
            </a:r>
            <a:r>
              <a:rPr lang="zh-CN" altLang="en-US" dirty="0">
                <a:latin typeface="+mj-ea"/>
                <a:ea typeface="+mj-ea"/>
              </a:rPr>
              <a:t>站开直播解题。</a:t>
            </a:r>
          </a:p>
          <a:p>
            <a:pPr marL="342900" indent="-342900">
              <a:buFont typeface="+mj-lt"/>
              <a:buAutoNum type="arabicPeriod"/>
            </a:pPr>
            <a:r>
              <a:rPr lang="zh-CN" altLang="en-US" dirty="0">
                <a:latin typeface="+mj-ea"/>
                <a:ea typeface="+mj-ea"/>
              </a:rPr>
              <a:t>方案设计：给印度农民设计抗旱作物种植地图→用卫星影像在线标绘。</a:t>
            </a:r>
          </a:p>
          <a:p>
            <a:pPr marL="342900" indent="-342900">
              <a:buFont typeface="+mj-lt"/>
              <a:buAutoNum type="arabicPeriod"/>
            </a:pPr>
            <a:r>
              <a:rPr lang="zh-CN" altLang="en-US" dirty="0">
                <a:latin typeface="+mj-ea"/>
                <a:ea typeface="+mj-ea"/>
              </a:rPr>
              <a:t>技术</a:t>
            </a:r>
            <a:r>
              <a:rPr lang="en" altLang="zh-CN" dirty="0">
                <a:latin typeface="+mj-ea"/>
                <a:ea typeface="+mj-ea"/>
              </a:rPr>
              <a:t>PK</a:t>
            </a:r>
            <a:r>
              <a:rPr lang="zh-CN" altLang="en" dirty="0">
                <a:latin typeface="+mj-ea"/>
                <a:ea typeface="+mj-ea"/>
              </a:rPr>
              <a:t>：</a:t>
            </a:r>
            <a:r>
              <a:rPr lang="zh-CN" altLang="en-US" dirty="0">
                <a:latin typeface="+mj-ea"/>
                <a:ea typeface="+mj-ea"/>
              </a:rPr>
              <a:t>对比国产北斗和谷歌地球在湄公河测速的精度→发起班级投票。</a:t>
            </a:r>
          </a:p>
          <a:p>
            <a:pPr marL="342900" indent="-342900">
              <a:buFont typeface="+mj-lt"/>
              <a:buAutoNum type="arabicPeriod"/>
            </a:pPr>
            <a:r>
              <a:rPr lang="zh-CN" altLang="en-US" dirty="0">
                <a:latin typeface="+mj-ea"/>
                <a:ea typeface="+mj-ea"/>
              </a:rPr>
              <a:t>实战演习：用</a:t>
            </a:r>
            <a:r>
              <a:rPr lang="en" altLang="zh-CN" dirty="0">
                <a:latin typeface="+mj-ea"/>
                <a:ea typeface="+mj-ea"/>
              </a:rPr>
              <a:t>AR</a:t>
            </a:r>
            <a:r>
              <a:rPr lang="zh-CN" altLang="en-US" dirty="0">
                <a:latin typeface="+mj-ea"/>
                <a:ea typeface="+mj-ea"/>
              </a:rPr>
              <a:t>沙盘模拟朝鲜半岛山地作战的地形利弊→组队攻防战。</a:t>
            </a:r>
          </a:p>
          <a:p>
            <a:pPr marL="342900" indent="-342900">
              <a:buFont typeface="+mj-lt"/>
              <a:buAutoNum type="arabicPeriod"/>
            </a:pPr>
            <a:r>
              <a:rPr lang="zh-CN" altLang="en-US" dirty="0">
                <a:latin typeface="+mj-ea"/>
                <a:ea typeface="+mj-ea"/>
              </a:rPr>
              <a:t>成果引爆：把青藏铁路冻土解决方案做成动感</a:t>
            </a:r>
            <a:r>
              <a:rPr lang="en" altLang="zh-CN" dirty="0">
                <a:latin typeface="+mj-ea"/>
                <a:ea typeface="+mj-ea"/>
              </a:rPr>
              <a:t>PPT→@</a:t>
            </a:r>
            <a:r>
              <a:rPr lang="zh-CN" altLang="en-US" dirty="0">
                <a:latin typeface="+mj-ea"/>
                <a:ea typeface="+mj-ea"/>
              </a:rPr>
              <a:t>人民日报投稿。</a:t>
            </a:r>
            <a:endParaRPr lang="en-US" altLang="zh-CN" kern="0" dirty="0">
              <a:solidFill>
                <a:schemeClr val="tx1">
                  <a:lumMod val="75000"/>
                  <a:lumOff val="25000"/>
                </a:schemeClr>
              </a:solidFill>
              <a:latin typeface="+mj-ea"/>
              <a:ea typeface="+mj-ea"/>
            </a:endParaRPr>
          </a:p>
          <a:p>
            <a:pPr marL="171450" lvl="0" indent="-171450" algn="l">
              <a:lnSpc>
                <a:spcPct val="150000"/>
              </a:lnSpc>
              <a:buFont typeface="Arial" panose="020B0604020202020204" pitchFamily="34" charset="0"/>
              <a:buChar char="•"/>
              <a:defRPr/>
            </a:pPr>
            <a:endParaRPr lang="zh-CN" altLang="en-US" kern="0" dirty="0">
              <a:solidFill>
                <a:schemeClr val="tx1">
                  <a:lumMod val="75000"/>
                  <a:lumOff val="25000"/>
                </a:schemeClr>
              </a:solidFill>
              <a:latin typeface="+mj-ea"/>
              <a:ea typeface="+mj-ea"/>
            </a:endParaRPr>
          </a:p>
        </p:txBody>
      </p:sp>
      <p:pic>
        <p:nvPicPr>
          <p:cNvPr id="14" name="图片 13" descr="未命名作品-4">
            <a:extLst>
              <a:ext uri="{FF2B5EF4-FFF2-40B4-BE49-F238E27FC236}">
                <a16:creationId xmlns:a16="http://schemas.microsoft.com/office/drawing/2014/main" id="{769F23DA-15A3-297A-B687-886F5E1AC574}"/>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CA88946F-B76F-059F-069A-DC81D4733A76}"/>
              </a:ext>
            </a:extLst>
          </p:cNvPr>
          <p:cNvSpPr/>
          <p:nvPr>
            <p:custDataLst>
              <p:tags r:id="rId1"/>
            </p:custDataLst>
          </p:nvPr>
        </p:nvSpPr>
        <p:spPr>
          <a:xfrm>
            <a:off x="990599" y="356870"/>
            <a:ext cx="3842657"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构建思维七步法</a:t>
            </a:r>
          </a:p>
        </p:txBody>
      </p:sp>
    </p:spTree>
    <p:extLst>
      <p:ext uri="{BB962C8B-B14F-4D97-AF65-F5344CB8AC3E}">
        <p14:creationId xmlns:p14="http://schemas.microsoft.com/office/powerpoint/2010/main" val="361467249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AEBBF-E27C-6883-8D73-2460BF751A52}"/>
            </a:ext>
          </a:extLst>
        </p:cNvPr>
        <p:cNvGrpSpPr/>
        <p:nvPr/>
      </p:nvGrpSpPr>
      <p:grpSpPr>
        <a:xfrm>
          <a:off x="0" y="0"/>
          <a:ext cx="0" cy="0"/>
          <a:chOff x="0" y="0"/>
          <a:chExt cx="0" cy="0"/>
        </a:xfrm>
      </p:grpSpPr>
      <p:pic>
        <p:nvPicPr>
          <p:cNvPr id="14" name="图片 13" descr="未命名作品-4">
            <a:extLst>
              <a:ext uri="{FF2B5EF4-FFF2-40B4-BE49-F238E27FC236}">
                <a16:creationId xmlns:a16="http://schemas.microsoft.com/office/drawing/2014/main" id="{94B75C38-B407-04D2-4D5C-141A7BE5B8C3}"/>
              </a:ext>
            </a:extLst>
          </p:cNvPr>
          <p:cNvPicPr>
            <a:picLocks noChangeAspect="1"/>
          </p:cNvPicPr>
          <p:nvPr/>
        </p:nvPicPr>
        <p:blipFill>
          <a:blip r:embed="rId5">
            <a:alphaModFix amt="93000"/>
          </a:blip>
          <a:srcRect l="38073" t="62047" b="180"/>
          <a:stretch>
            <a:fillRect/>
          </a:stretch>
        </p:blipFill>
        <p:spPr>
          <a:xfrm>
            <a:off x="4481830" y="4113530"/>
            <a:ext cx="7710170" cy="2747010"/>
          </a:xfrm>
          <a:prstGeom prst="rect">
            <a:avLst/>
          </a:prstGeom>
        </p:spPr>
      </p:pic>
      <p:pic>
        <p:nvPicPr>
          <p:cNvPr id="5" name="图片 4" descr="未命名作品-4">
            <a:extLst>
              <a:ext uri="{FF2B5EF4-FFF2-40B4-BE49-F238E27FC236}">
                <a16:creationId xmlns:a16="http://schemas.microsoft.com/office/drawing/2014/main" id="{F28367ED-8A66-A3E7-3478-6D5556013AC5}"/>
              </a:ext>
            </a:extLst>
          </p:cNvPr>
          <p:cNvPicPr>
            <a:picLocks noChangeAspect="1"/>
          </p:cNvPicPr>
          <p:nvPr/>
        </p:nvPicPr>
        <p:blipFill>
          <a:blip r:embed="rId5">
            <a:alphaModFix amt="93000"/>
          </a:blip>
          <a:srcRect b="67343"/>
          <a:stretch>
            <a:fillRect/>
          </a:stretch>
        </p:blipFill>
        <p:spPr>
          <a:xfrm>
            <a:off x="635" y="-14605"/>
            <a:ext cx="9786620" cy="1985645"/>
          </a:xfrm>
          <a:prstGeom prst="rect">
            <a:avLst/>
          </a:prstGeom>
        </p:spPr>
      </p:pic>
      <p:sp>
        <p:nvSpPr>
          <p:cNvPr id="4" name="矩形 3">
            <a:extLst>
              <a:ext uri="{FF2B5EF4-FFF2-40B4-BE49-F238E27FC236}">
                <a16:creationId xmlns:a16="http://schemas.microsoft.com/office/drawing/2014/main" id="{CC3D01B5-DF45-998D-B5D5-8FC34C769CA5}"/>
              </a:ext>
            </a:extLst>
          </p:cNvPr>
          <p:cNvSpPr/>
          <p:nvPr/>
        </p:nvSpPr>
        <p:spPr>
          <a:xfrm>
            <a:off x="1904"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a:extLst>
              <a:ext uri="{FF2B5EF4-FFF2-40B4-BE49-F238E27FC236}">
                <a16:creationId xmlns:a16="http://schemas.microsoft.com/office/drawing/2014/main" id="{95D25097-8D6A-ADDF-5452-465A08463593}"/>
              </a:ext>
            </a:extLst>
          </p:cNvPr>
          <p:cNvPicPr>
            <a:picLocks noChangeAspect="1"/>
          </p:cNvPicPr>
          <p:nvPr/>
        </p:nvPicPr>
        <p:blipFill>
          <a:blip r:embed="rId6"/>
          <a:srcRect l="45086" t="56111"/>
          <a:stretch>
            <a:fillRect/>
          </a:stretch>
        </p:blipFill>
        <p:spPr>
          <a:xfrm>
            <a:off x="7523480" y="4398645"/>
            <a:ext cx="4686935" cy="2497455"/>
          </a:xfrm>
          <a:prstGeom prst="rect">
            <a:avLst/>
          </a:prstGeom>
        </p:spPr>
      </p:pic>
      <p:sp>
        <p:nvSpPr>
          <p:cNvPr id="36" name="PA_矩形 29">
            <a:extLst>
              <a:ext uri="{FF2B5EF4-FFF2-40B4-BE49-F238E27FC236}">
                <a16:creationId xmlns:a16="http://schemas.microsoft.com/office/drawing/2014/main" id="{9C82DCD9-DBE1-DC2A-C034-80770088F711}"/>
              </a:ext>
            </a:extLst>
          </p:cNvPr>
          <p:cNvSpPr/>
          <p:nvPr>
            <p:custDataLst>
              <p:tags r:id="rId1"/>
            </p:custDataLst>
          </p:nvPr>
        </p:nvSpPr>
        <p:spPr>
          <a:xfrm>
            <a:off x="2282507" y="1463208"/>
            <a:ext cx="7584440" cy="1015663"/>
          </a:xfrm>
          <a:prstGeom prst="rect">
            <a:avLst/>
          </a:prstGeom>
          <a:ln>
            <a:noFill/>
          </a:ln>
          <a:effectLst/>
        </p:spPr>
        <p:txBody>
          <a:bodyPr wrap="square">
            <a:spAutoFit/>
          </a:bodyPr>
          <a:lstStyle/>
          <a:p>
            <a:pPr algn="dist"/>
            <a:r>
              <a:rPr lang="zh-CN" altLang="en-US" sz="6000" b="1" dirty="0">
                <a:solidFill>
                  <a:srgbClr val="FFD777"/>
                </a:solidFill>
                <a:latin typeface="思源宋体 CN Heavy" panose="02020900000000000000" charset="-122"/>
                <a:ea typeface="思源宋体 CN Heavy" panose="02020900000000000000" charset="-122"/>
                <a:cs typeface="Open Sans" panose="020B0606030504020204" pitchFamily="34" charset="0"/>
              </a:rPr>
              <a:t>五维导学案结束语</a:t>
            </a:r>
          </a:p>
        </p:txBody>
      </p:sp>
      <p:sp>
        <p:nvSpPr>
          <p:cNvPr id="40" name="PA_圆角矩形 31">
            <a:extLst>
              <a:ext uri="{FF2B5EF4-FFF2-40B4-BE49-F238E27FC236}">
                <a16:creationId xmlns:a16="http://schemas.microsoft.com/office/drawing/2014/main" id="{4F8A533A-72C4-EE58-406F-6B288B90F6FE}"/>
              </a:ext>
            </a:extLst>
          </p:cNvPr>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a:extLst>
              <a:ext uri="{FF2B5EF4-FFF2-40B4-BE49-F238E27FC236}">
                <a16:creationId xmlns:a16="http://schemas.microsoft.com/office/drawing/2014/main" id="{035AFF66-9113-8AAC-F545-435B408A1006}"/>
              </a:ext>
            </a:extLst>
          </p:cNvPr>
          <p:cNvSpPr txBox="1"/>
          <p:nvPr/>
        </p:nvSpPr>
        <p:spPr>
          <a:xfrm>
            <a:off x="1545771" y="2656328"/>
            <a:ext cx="9786620" cy="1077218"/>
          </a:xfrm>
          <a:prstGeom prst="rect">
            <a:avLst/>
          </a:prstGeom>
          <a:noFill/>
        </p:spPr>
        <p:txBody>
          <a:bodyPr wrap="square" rtlCol="0">
            <a:spAutoFit/>
          </a:bodyPr>
          <a:lstStyle/>
          <a:p>
            <a:r>
              <a:rPr lang="zh-CN" altLang="en-US" sz="1600" dirty="0">
                <a:latin typeface="+mj-ea"/>
                <a:ea typeface="+mj-ea"/>
              </a:rPr>
              <a:t>当你在抖音刷到喜马拉雅山雪线后退的视频，在</a:t>
            </a:r>
            <a:r>
              <a:rPr lang="en-US" altLang="zh-CN" sz="1600" dirty="0">
                <a:latin typeface="+mj-ea"/>
                <a:ea typeface="+mj-ea"/>
              </a:rPr>
              <a:t>《</a:t>
            </a:r>
            <a:r>
              <a:rPr lang="zh-CN" altLang="en-US" sz="1600" dirty="0">
                <a:latin typeface="+mj-ea"/>
                <a:ea typeface="+mj-ea"/>
              </a:rPr>
              <a:t>王者荣耀</a:t>
            </a:r>
            <a:r>
              <a:rPr lang="en-US" altLang="zh-CN" sz="1600" dirty="0">
                <a:latin typeface="+mj-ea"/>
                <a:ea typeface="+mj-ea"/>
              </a:rPr>
              <a:t>》</a:t>
            </a:r>
            <a:r>
              <a:rPr lang="zh-CN" altLang="en-US" sz="1600" dirty="0">
                <a:latin typeface="+mj-ea"/>
                <a:ea typeface="+mj-ea"/>
              </a:rPr>
              <a:t>用韩信跨越安第斯山脉时</a:t>
            </a:r>
            <a:r>
              <a:rPr lang="en-US" altLang="zh-CN" sz="1600" dirty="0">
                <a:latin typeface="+mj-ea"/>
                <a:ea typeface="+mj-ea"/>
              </a:rPr>
              <a:t>——</a:t>
            </a:r>
            <a:r>
              <a:rPr lang="zh-CN" altLang="en-US" sz="1600" dirty="0">
                <a:latin typeface="+mj-ea"/>
                <a:ea typeface="+mj-ea"/>
              </a:rPr>
              <a:t>这就是地理技术的主场！拿起你的遥感地图、</a:t>
            </a:r>
            <a:r>
              <a:rPr lang="en" altLang="zh-CN" sz="1600" dirty="0">
                <a:latin typeface="+mj-ea"/>
                <a:ea typeface="+mj-ea"/>
              </a:rPr>
              <a:t>AR</a:t>
            </a:r>
            <a:r>
              <a:rPr lang="zh-CN" altLang="en-US" sz="1600" dirty="0">
                <a:latin typeface="+mj-ea"/>
                <a:ea typeface="+mj-ea"/>
              </a:rPr>
              <a:t>沙盘和</a:t>
            </a:r>
            <a:r>
              <a:rPr lang="en" altLang="zh-CN" sz="1600" dirty="0">
                <a:latin typeface="+mj-ea"/>
                <a:ea typeface="+mj-ea"/>
              </a:rPr>
              <a:t>GIS</a:t>
            </a:r>
            <a:r>
              <a:rPr lang="zh-CN" altLang="en-US" sz="1600" dirty="0">
                <a:latin typeface="+mj-ea"/>
                <a:ea typeface="+mj-ea"/>
              </a:rPr>
              <a:t>神器，去破解东京湾区核辐射扩散模型，去设计让印度农民免于旱灾的种植地图</a:t>
            </a:r>
            <a:r>
              <a:rPr lang="en-US" altLang="zh-CN" sz="1600" dirty="0">
                <a:latin typeface="+mj-ea"/>
                <a:ea typeface="+mj-ea"/>
              </a:rPr>
              <a:t>…</a:t>
            </a:r>
            <a:r>
              <a:rPr lang="zh-CN" altLang="en-US" sz="1600" dirty="0">
                <a:latin typeface="+mj-ea"/>
                <a:ea typeface="+mj-ea"/>
              </a:rPr>
              <a:t>现在点击教材第</a:t>
            </a:r>
            <a:r>
              <a:rPr lang="en-US" altLang="zh-CN" sz="1600" dirty="0">
                <a:latin typeface="+mj-ea"/>
                <a:ea typeface="+mj-ea"/>
              </a:rPr>
              <a:t>24</a:t>
            </a:r>
            <a:r>
              <a:rPr lang="zh-CN" altLang="en-US" sz="1600" dirty="0">
                <a:latin typeface="+mj-ea"/>
                <a:ea typeface="+mj-ea"/>
              </a:rPr>
              <a:t>页的二维码，开启你的第一个“亚洲地理盲盒任务”</a:t>
            </a:r>
            <a:r>
              <a:rPr lang="en-US" altLang="zh-CN" sz="1600" dirty="0">
                <a:latin typeface="+mj-ea"/>
                <a:ea typeface="+mj-ea"/>
              </a:rPr>
              <a:t>——</a:t>
            </a:r>
            <a:r>
              <a:rPr lang="zh-CN" altLang="en-US" sz="1600" dirty="0">
                <a:latin typeface="+mj-ea"/>
                <a:ea typeface="+mj-ea"/>
              </a:rPr>
              <a:t>谁将是班级第一个用等高线拯救敦煌莫高窟的超级英雄？</a:t>
            </a:r>
          </a:p>
        </p:txBody>
      </p:sp>
      <p:pic>
        <p:nvPicPr>
          <p:cNvPr id="6" name="图片 5" descr="未命名作品-4">
            <a:extLst>
              <a:ext uri="{FF2B5EF4-FFF2-40B4-BE49-F238E27FC236}">
                <a16:creationId xmlns:a16="http://schemas.microsoft.com/office/drawing/2014/main" id="{3A98A439-06CF-C886-A18E-618FD55518D7}"/>
              </a:ext>
            </a:extLst>
          </p:cNvPr>
          <p:cNvPicPr>
            <a:picLocks noChangeAspect="1"/>
          </p:cNvPicPr>
          <p:nvPr/>
        </p:nvPicPr>
        <p:blipFill>
          <a:blip r:embed="rId7"/>
          <a:srcRect t="21912" r="39675"/>
          <a:stretch>
            <a:fillRect/>
          </a:stretch>
        </p:blipFill>
        <p:spPr>
          <a:xfrm>
            <a:off x="1270" y="3258820"/>
            <a:ext cx="4173220" cy="3601720"/>
          </a:xfrm>
          <a:prstGeom prst="rect">
            <a:avLst/>
          </a:prstGeom>
        </p:spPr>
      </p:pic>
      <p:sp>
        <p:nvSpPr>
          <p:cNvPr id="39" name="PA_圆角矩形 31">
            <a:extLst>
              <a:ext uri="{FF2B5EF4-FFF2-40B4-BE49-F238E27FC236}">
                <a16:creationId xmlns:a16="http://schemas.microsoft.com/office/drawing/2014/main" id="{890DB232-11EB-A1E6-F198-429AAEB56972}"/>
              </a:ext>
            </a:extLst>
          </p:cNvPr>
          <p:cNvSpPr/>
          <p:nvPr>
            <p:custDataLst>
              <p:tags r:id="rId3"/>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a:extLst>
              <a:ext uri="{FF2B5EF4-FFF2-40B4-BE49-F238E27FC236}">
                <a16:creationId xmlns:a16="http://schemas.microsoft.com/office/drawing/2014/main" id="{23F71071-A9BB-8FCD-A67F-325A8B7B45CF}"/>
              </a:ext>
            </a:extLst>
          </p:cNvPr>
          <p:cNvPicPr>
            <a:picLocks noChangeAspect="1"/>
          </p:cNvPicPr>
          <p:nvPr/>
        </p:nvPicPr>
        <p:blipFill>
          <a:blip r:embed="rId7"/>
          <a:srcRect t="21912" r="39675"/>
          <a:stretch>
            <a:fillRect/>
          </a:stretch>
        </p:blipFill>
        <p:spPr>
          <a:xfrm flipH="1" flipV="1">
            <a:off x="8600440" y="-14605"/>
            <a:ext cx="3605530" cy="3112135"/>
          </a:xfrm>
          <a:prstGeom prst="rect">
            <a:avLst/>
          </a:prstGeom>
        </p:spPr>
      </p:pic>
      <p:pic>
        <p:nvPicPr>
          <p:cNvPr id="23" name="图片 22">
            <a:extLst>
              <a:ext uri="{FF2B5EF4-FFF2-40B4-BE49-F238E27FC236}">
                <a16:creationId xmlns:a16="http://schemas.microsoft.com/office/drawing/2014/main" id="{D81785B8-ABE4-8B2C-309F-BE9727141756}"/>
              </a:ext>
            </a:extLst>
          </p:cNvPr>
          <p:cNvPicPr>
            <a:picLocks noChangeAspect="1"/>
          </p:cNvPicPr>
          <p:nvPr/>
        </p:nvPicPr>
        <p:blipFill>
          <a:blip r:embed="rId8"/>
          <a:srcRect l="84238" t="42030" r="86" b="41977"/>
          <a:stretch>
            <a:fillRect/>
          </a:stretch>
        </p:blipFill>
        <p:spPr>
          <a:xfrm rot="3720000" flipH="1">
            <a:off x="855980" y="2115820"/>
            <a:ext cx="769620" cy="803275"/>
          </a:xfrm>
          <a:prstGeom prst="rect">
            <a:avLst/>
          </a:prstGeom>
        </p:spPr>
      </p:pic>
      <p:pic>
        <p:nvPicPr>
          <p:cNvPr id="11" name="图片 10" descr="未命名作品-4">
            <a:extLst>
              <a:ext uri="{FF2B5EF4-FFF2-40B4-BE49-F238E27FC236}">
                <a16:creationId xmlns:a16="http://schemas.microsoft.com/office/drawing/2014/main" id="{65A0A6E7-C9EA-4D68-4FDC-75E466C19B65}"/>
              </a:ext>
            </a:extLst>
          </p:cNvPr>
          <p:cNvPicPr>
            <a:picLocks noChangeAspect="1"/>
          </p:cNvPicPr>
          <p:nvPr/>
        </p:nvPicPr>
        <p:blipFill>
          <a:blip r:embed="rId6"/>
          <a:srcRect t="555" r="45198" b="57306"/>
          <a:stretch>
            <a:fillRect/>
          </a:stretch>
        </p:blipFill>
        <p:spPr>
          <a:xfrm>
            <a:off x="0" y="0"/>
            <a:ext cx="2903220" cy="1488440"/>
          </a:xfrm>
          <a:prstGeom prst="rect">
            <a:avLst/>
          </a:prstGeom>
        </p:spPr>
      </p:pic>
      <p:pic>
        <p:nvPicPr>
          <p:cNvPr id="16" name="图片 15">
            <a:extLst>
              <a:ext uri="{FF2B5EF4-FFF2-40B4-BE49-F238E27FC236}">
                <a16:creationId xmlns:a16="http://schemas.microsoft.com/office/drawing/2014/main" id="{F8F915C2-1C18-D1AC-37C1-66644708661D}"/>
              </a:ext>
            </a:extLst>
          </p:cNvPr>
          <p:cNvPicPr>
            <a:picLocks noChangeAspect="1"/>
          </p:cNvPicPr>
          <p:nvPr/>
        </p:nvPicPr>
        <p:blipFill rotWithShape="1">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extLst>
      <p:ext uri="{BB962C8B-B14F-4D97-AF65-F5344CB8AC3E}">
        <p14:creationId xmlns:p14="http://schemas.microsoft.com/office/powerpoint/2010/main" val="16680308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190"/>
                            </p:stCondLst>
                            <p:childTnLst>
                              <p:par>
                                <p:cTn id="11" presetID="22" presetClass="entr" presetSubtype="8"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par>
                          <p:cTn id="14" fill="hold">
                            <p:stCondLst>
                              <p:cond delay="1690"/>
                            </p:stCondLst>
                            <p:childTnLst>
                              <p:par>
                                <p:cTn id="15" presetID="42" presetClass="entr" presetSubtype="0" fill="hold" grpId="0" nodeType="after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3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工作提升建议</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Part.04</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4D16D-EC21-82D7-2BF1-F714718AD2D2}"/>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20328BA8-0BE7-0061-FBDB-2828366D547C}"/>
              </a:ext>
            </a:extLst>
          </p:cNvPr>
          <p:cNvSpPr/>
          <p:nvPr/>
        </p:nvSpPr>
        <p:spPr>
          <a:xfrm>
            <a:off x="-18097" y="-14239"/>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3FFD281B-2308-D665-473B-1929B993AF22}"/>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8DB89D11-38CF-10FA-9B22-DDA7429AAD7D}"/>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E6601F8E-D506-74D8-2D6F-7917AA46EBD7}"/>
              </a:ext>
            </a:extLst>
          </p:cNvPr>
          <p:cNvSpPr txBox="1"/>
          <p:nvPr/>
        </p:nvSpPr>
        <p:spPr>
          <a:xfrm>
            <a:off x="2247050" y="1617115"/>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2D98C23E-2DC0-27C1-B1FA-204696F5E26F}"/>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A3EBD9D1-2239-540C-8F45-04C8C2C0832F}"/>
              </a:ext>
            </a:extLst>
          </p:cNvPr>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工作成果展示</a:t>
            </a:r>
          </a:p>
        </p:txBody>
      </p:sp>
      <p:sp>
        <p:nvSpPr>
          <p:cNvPr id="39" name="文本框 38">
            <a:extLst>
              <a:ext uri="{FF2B5EF4-FFF2-40B4-BE49-F238E27FC236}">
                <a16:creationId xmlns:a16="http://schemas.microsoft.com/office/drawing/2014/main" id="{E98FED10-9DD7-3431-1D84-F6F9037EE546}"/>
              </a:ext>
            </a:extLst>
          </p:cNvPr>
          <p:cNvSpPr txBox="1"/>
          <p:nvPr/>
        </p:nvSpPr>
        <p:spPr>
          <a:xfrm>
            <a:off x="2247050" y="3984986"/>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255221459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6" name="í$ḷíḑè"/>
          <p:cNvSpPr/>
          <p:nvPr/>
        </p:nvSpPr>
        <p:spPr>
          <a:xfrm>
            <a:off x="8091002" y="2028190"/>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7" name="íṩḷíde"/>
          <p:cNvSpPr/>
          <p:nvPr/>
        </p:nvSpPr>
        <p:spPr>
          <a:xfrm>
            <a:off x="6310965" y="3060075"/>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 name="íśľîḓè"/>
          <p:cNvSpPr/>
          <p:nvPr/>
        </p:nvSpPr>
        <p:spPr>
          <a:xfrm>
            <a:off x="3325523" y="2550299"/>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17" name="ïŝḷïḑé"/>
          <p:cNvSpPr/>
          <p:nvPr/>
        </p:nvSpPr>
        <p:spPr>
          <a:xfrm rot="3294419">
            <a:off x="4326819" y="3300167"/>
            <a:ext cx="704502" cy="305446"/>
          </a:xfrm>
          <a:prstGeom prst="rightArrow">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75000"/>
                  <a:lumOff val="25000"/>
                </a:schemeClr>
              </a:solidFill>
            </a:endParaRPr>
          </a:p>
        </p:txBody>
      </p:sp>
      <p:sp>
        <p:nvSpPr>
          <p:cNvPr id="18" name="ïšlïḓè"/>
          <p:cNvSpPr/>
          <p:nvPr/>
        </p:nvSpPr>
        <p:spPr>
          <a:xfrm rot="19571809">
            <a:off x="5419918" y="2673579"/>
            <a:ext cx="1803901" cy="305446"/>
          </a:xfrm>
          <a:prstGeom prst="rightArrow">
            <a:avLst/>
          </a:prstGeom>
          <a:solidFill>
            <a:srgbClr val="FFD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19" name="îSḻídé"/>
          <p:cNvSpPr/>
          <p:nvPr/>
        </p:nvSpPr>
        <p:spPr>
          <a:xfrm>
            <a:off x="4560796" y="3828911"/>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6" name="矩形 35"/>
          <p:cNvSpPr>
            <a:spLocks noChangeArrowheads="1"/>
          </p:cNvSpPr>
          <p:nvPr/>
        </p:nvSpPr>
        <p:spPr bwMode="auto">
          <a:xfrm>
            <a:off x="452755" y="229933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7" name="矩形 36"/>
          <p:cNvSpPr>
            <a:spLocks noChangeArrowheads="1"/>
          </p:cNvSpPr>
          <p:nvPr/>
        </p:nvSpPr>
        <p:spPr bwMode="auto">
          <a:xfrm>
            <a:off x="1743075" y="445452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8" name="矩形 37"/>
          <p:cNvSpPr>
            <a:spLocks noChangeArrowheads="1"/>
          </p:cNvSpPr>
          <p:nvPr/>
        </p:nvSpPr>
        <p:spPr bwMode="auto">
          <a:xfrm>
            <a:off x="6833235" y="3995420"/>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9" name="矩形 38"/>
          <p:cNvSpPr>
            <a:spLocks noChangeArrowheads="1"/>
          </p:cNvSpPr>
          <p:nvPr/>
        </p:nvSpPr>
        <p:spPr bwMode="auto">
          <a:xfrm>
            <a:off x="9139555" y="192087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3" name="图片 3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46" y="33252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7" name="矩形 16"/>
          <p:cNvSpPr/>
          <p:nvPr/>
        </p:nvSpPr>
        <p:spPr>
          <a:xfrm>
            <a:off x="4854362" y="105791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8" name="矩形 17"/>
          <p:cNvSpPr/>
          <p:nvPr/>
        </p:nvSpPr>
        <p:spPr>
          <a:xfrm>
            <a:off x="6008033" y="2262231"/>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9" name="矩形 18"/>
          <p:cNvSpPr/>
          <p:nvPr/>
        </p:nvSpPr>
        <p:spPr>
          <a:xfrm>
            <a:off x="6008033" y="3479632"/>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20" name="矩形 19"/>
          <p:cNvSpPr/>
          <p:nvPr/>
        </p:nvSpPr>
        <p:spPr>
          <a:xfrm>
            <a:off x="5320800" y="4722166"/>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pic>
        <p:nvPicPr>
          <p:cNvPr id="7" name="图片 6" descr="C:/Users/Administrator.SKY-20190626JRR/AppData/Local/Temp/picturecompress_20210422170312/output_39.jpgoutput_39"/>
          <p:cNvPicPr>
            <a:picLocks noChangeAspect="1"/>
          </p:cNvPicPr>
          <p:nvPr/>
        </p:nvPicPr>
        <p:blipFill>
          <a:blip r:embed="rId4"/>
          <a:srcRect l="8535" r="22760"/>
          <a:stretch>
            <a:fillRect/>
          </a:stretch>
        </p:blipFill>
        <p:spPr>
          <a:xfrm>
            <a:off x="697230" y="2015490"/>
            <a:ext cx="3680460" cy="3571875"/>
          </a:xfrm>
          <a:prstGeom prst="ellipse">
            <a:avLst/>
          </a:prstGeom>
        </p:spPr>
      </p:pic>
      <p:pic>
        <p:nvPicPr>
          <p:cNvPr id="33" name="图片 32"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
        <p:nvSpPr>
          <p:cNvPr id="21" name="矩形 20">
            <a:extLst>
              <a:ext uri="{FF2B5EF4-FFF2-40B4-BE49-F238E27FC236}">
                <a16:creationId xmlns:a16="http://schemas.microsoft.com/office/drawing/2014/main" id="{E391337F-C750-528A-1871-39E10DAA0DAD}"/>
              </a:ext>
            </a:extLst>
          </p:cNvPr>
          <p:cNvSpPr/>
          <p:nvPr/>
        </p:nvSpPr>
        <p:spPr>
          <a:xfrm>
            <a:off x="3940963" y="580009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grpSp>
        <p:nvGrpSpPr>
          <p:cNvPr id="22" name="组合 21">
            <a:extLst>
              <a:ext uri="{FF2B5EF4-FFF2-40B4-BE49-F238E27FC236}">
                <a16:creationId xmlns:a16="http://schemas.microsoft.com/office/drawing/2014/main" id="{B4752D8F-1696-C0C8-24CD-F94FF394320F}"/>
              </a:ext>
            </a:extLst>
          </p:cNvPr>
          <p:cNvGrpSpPr/>
          <p:nvPr/>
        </p:nvGrpSpPr>
        <p:grpSpPr>
          <a:xfrm>
            <a:off x="3940963" y="1270635"/>
            <a:ext cx="711057" cy="701793"/>
            <a:chOff x="6217935" y="1158425"/>
            <a:chExt cx="527724" cy="520849"/>
          </a:xfrm>
          <a:effectLst>
            <a:outerShdw blurRad="101600" dist="38100" dir="2700000" algn="tl" rotWithShape="0">
              <a:prstClr val="black">
                <a:alpha val="30000"/>
              </a:prstClr>
            </a:outerShdw>
          </a:effectLst>
        </p:grpSpPr>
        <p:sp>
          <p:nvSpPr>
            <p:cNvPr id="23" name="椭圆 22">
              <a:extLst>
                <a:ext uri="{FF2B5EF4-FFF2-40B4-BE49-F238E27FC236}">
                  <a16:creationId xmlns:a16="http://schemas.microsoft.com/office/drawing/2014/main" id="{5A3500DF-F0C6-1A70-3A8E-2197FF4270C8}"/>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4" name="TextBox 39">
              <a:extLst>
                <a:ext uri="{FF2B5EF4-FFF2-40B4-BE49-F238E27FC236}">
                  <a16:creationId xmlns:a16="http://schemas.microsoft.com/office/drawing/2014/main" id="{84180746-AEBC-759B-DF53-A04AD9D80047}"/>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5" name="组合 24">
            <a:extLst>
              <a:ext uri="{FF2B5EF4-FFF2-40B4-BE49-F238E27FC236}">
                <a16:creationId xmlns:a16="http://schemas.microsoft.com/office/drawing/2014/main" id="{4F69BA0D-6680-2CE9-6213-19AAE3288D07}"/>
              </a:ext>
            </a:extLst>
          </p:cNvPr>
          <p:cNvGrpSpPr/>
          <p:nvPr/>
        </p:nvGrpSpPr>
        <p:grpSpPr>
          <a:xfrm>
            <a:off x="4968063" y="2409916"/>
            <a:ext cx="711200" cy="701040"/>
            <a:chOff x="6212280" y="1158896"/>
            <a:chExt cx="527830" cy="520290"/>
          </a:xfrm>
        </p:grpSpPr>
        <p:sp>
          <p:nvSpPr>
            <p:cNvPr id="26" name="椭圆 25">
              <a:extLst>
                <a:ext uri="{FF2B5EF4-FFF2-40B4-BE49-F238E27FC236}">
                  <a16:creationId xmlns:a16="http://schemas.microsoft.com/office/drawing/2014/main" id="{4F25CDA2-C017-7066-3F9C-C69D122A3891}"/>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7" name="TextBox 56">
              <a:extLst>
                <a:ext uri="{FF2B5EF4-FFF2-40B4-BE49-F238E27FC236}">
                  <a16:creationId xmlns:a16="http://schemas.microsoft.com/office/drawing/2014/main" id="{46179AF6-361A-DC5F-BDAB-41E9F109631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9" name="组合 28">
            <a:extLst>
              <a:ext uri="{FF2B5EF4-FFF2-40B4-BE49-F238E27FC236}">
                <a16:creationId xmlns:a16="http://schemas.microsoft.com/office/drawing/2014/main" id="{60DD8999-3E06-7B1B-54F2-2B66E737D623}"/>
              </a:ext>
            </a:extLst>
          </p:cNvPr>
          <p:cNvGrpSpPr/>
          <p:nvPr/>
        </p:nvGrpSpPr>
        <p:grpSpPr>
          <a:xfrm>
            <a:off x="4977588" y="3644242"/>
            <a:ext cx="711057" cy="701793"/>
            <a:chOff x="6217935" y="1158425"/>
            <a:chExt cx="527724" cy="520849"/>
          </a:xfrm>
          <a:effectLst>
            <a:outerShdw blurRad="101600" dist="38100" dir="2700000" algn="tl" rotWithShape="0">
              <a:prstClr val="black">
                <a:alpha val="30000"/>
              </a:prstClr>
            </a:outerShdw>
          </a:effectLst>
        </p:grpSpPr>
        <p:sp>
          <p:nvSpPr>
            <p:cNvPr id="30" name="椭圆 29">
              <a:extLst>
                <a:ext uri="{FF2B5EF4-FFF2-40B4-BE49-F238E27FC236}">
                  <a16:creationId xmlns:a16="http://schemas.microsoft.com/office/drawing/2014/main" id="{3A7093C7-2F11-78AA-8FF2-EFB32EFB1535}"/>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TextBox 39">
              <a:extLst>
                <a:ext uri="{FF2B5EF4-FFF2-40B4-BE49-F238E27FC236}">
                  <a16:creationId xmlns:a16="http://schemas.microsoft.com/office/drawing/2014/main" id="{08F003AA-DEEB-99C9-1D0B-F64B512D949F}"/>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2" name="组合 31">
            <a:extLst>
              <a:ext uri="{FF2B5EF4-FFF2-40B4-BE49-F238E27FC236}">
                <a16:creationId xmlns:a16="http://schemas.microsoft.com/office/drawing/2014/main" id="{A0A4F4AF-D44D-F8C3-9F69-119CB00EF524}"/>
              </a:ext>
            </a:extLst>
          </p:cNvPr>
          <p:cNvGrpSpPr/>
          <p:nvPr/>
        </p:nvGrpSpPr>
        <p:grpSpPr>
          <a:xfrm>
            <a:off x="4394484" y="4844913"/>
            <a:ext cx="711200" cy="701040"/>
            <a:chOff x="6212280" y="1158896"/>
            <a:chExt cx="527830" cy="520290"/>
          </a:xfrm>
        </p:grpSpPr>
        <p:sp>
          <p:nvSpPr>
            <p:cNvPr id="35" name="椭圆 34">
              <a:extLst>
                <a:ext uri="{FF2B5EF4-FFF2-40B4-BE49-F238E27FC236}">
                  <a16:creationId xmlns:a16="http://schemas.microsoft.com/office/drawing/2014/main" id="{82C13BC4-9FDE-6C44-8086-9963F38D133C}"/>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6" name="TextBox 56">
              <a:extLst>
                <a:ext uri="{FF2B5EF4-FFF2-40B4-BE49-F238E27FC236}">
                  <a16:creationId xmlns:a16="http://schemas.microsoft.com/office/drawing/2014/main" id="{8B872D91-7956-6D49-88EC-9B0B511AC46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7" name="组合 36">
            <a:extLst>
              <a:ext uri="{FF2B5EF4-FFF2-40B4-BE49-F238E27FC236}">
                <a16:creationId xmlns:a16="http://schemas.microsoft.com/office/drawing/2014/main" id="{10616497-40DC-07CF-6348-9923C82C3381}"/>
              </a:ext>
            </a:extLst>
          </p:cNvPr>
          <p:cNvGrpSpPr/>
          <p:nvPr/>
        </p:nvGrpSpPr>
        <p:grpSpPr>
          <a:xfrm>
            <a:off x="3081164" y="5979418"/>
            <a:ext cx="711057" cy="701793"/>
            <a:chOff x="6217935" y="1158425"/>
            <a:chExt cx="527724" cy="520849"/>
          </a:xfrm>
          <a:effectLst>
            <a:outerShdw blurRad="101600" dist="38100" dir="2700000" algn="tl" rotWithShape="0">
              <a:prstClr val="black">
                <a:alpha val="30000"/>
              </a:prstClr>
            </a:outerShdw>
          </a:effectLst>
        </p:grpSpPr>
        <p:sp>
          <p:nvSpPr>
            <p:cNvPr id="38" name="椭圆 37">
              <a:extLst>
                <a:ext uri="{FF2B5EF4-FFF2-40B4-BE49-F238E27FC236}">
                  <a16:creationId xmlns:a16="http://schemas.microsoft.com/office/drawing/2014/main" id="{FD9C29C1-BBAE-5188-5431-3C91BA23587C}"/>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9" name="TextBox 39">
              <a:extLst>
                <a:ext uri="{FF2B5EF4-FFF2-40B4-BE49-F238E27FC236}">
                  <a16:creationId xmlns:a16="http://schemas.microsoft.com/office/drawing/2014/main" id="{1F0E269E-FCF5-1EF7-943C-A45A85CBF028}"/>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35" presetClass="path" presetSubtype="0" decel="100000" fill="hold" grpId="1" nodeType="withEffect">
                                  <p:stCondLst>
                                    <p:cond delay="1750"/>
                                  </p:stCondLst>
                                  <p:childTnLst>
                                    <p:animMotion origin="layout" path="M -8.33333E-7 -1.48148E-6 L -0.0401 -1.48148E-6 " pathEditMode="relative" rAng="0" ptsTypes="AA">
                                      <p:cBhvr>
                                        <p:cTn id="9" dur="1250" spd="-100000" fill="hold"/>
                                        <p:tgtEl>
                                          <p:spTgt spid="17"/>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18"/>
                                        </p:tgtEl>
                                        <p:attrNameLst>
                                          <p:attrName>ppt_x</p:attrName>
                                          <p:attrName>ppt_y</p:attrName>
                                        </p:attrNameLst>
                                      </p:cBhvr>
                                      <p:rCtr x="-2005" y="0"/>
                                    </p:animMotion>
                                  </p:childTnLst>
                                </p:cTn>
                              </p:par>
                              <p:par>
                                <p:cTn id="15" presetID="10" presetClass="entr" presetSubtype="0"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childTnLst>
                                </p:cTn>
                              </p:par>
                              <p:par>
                                <p:cTn id="18" presetID="35" presetClass="path" presetSubtype="0" decel="100000" fill="hold" grpId="1" nodeType="withEffect">
                                  <p:stCondLst>
                                    <p:cond delay="1750"/>
                                  </p:stCondLst>
                                  <p:childTnLst>
                                    <p:animMotion origin="layout" path="M -2.29167E-6 -2.22222E-6 L -0.0401 -2.22222E-6 " pathEditMode="relative" rAng="0" ptsTypes="AA">
                                      <p:cBhvr>
                                        <p:cTn id="19" dur="1250" spd="-100000" fill="hold"/>
                                        <p:tgtEl>
                                          <p:spTgt spid="19"/>
                                        </p:tgtEl>
                                        <p:attrNameLst>
                                          <p:attrName>ppt_x</p:attrName>
                                          <p:attrName>ppt_y</p:attrName>
                                        </p:attrNameLst>
                                      </p:cBhvr>
                                      <p:rCtr x="-2005" y="0"/>
                                    </p:animMotion>
                                  </p:childTnLst>
                                </p:cTn>
                              </p:par>
                              <p:par>
                                <p:cTn id="20" presetID="10" presetClass="entr" presetSubtype="0" fill="hold" grpId="0" nodeType="withEffect">
                                  <p:stCondLst>
                                    <p:cond delay="1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50"/>
                                        <p:tgtEl>
                                          <p:spTgt spid="20"/>
                                        </p:tgtEl>
                                      </p:cBhvr>
                                    </p:animEffect>
                                  </p:childTnLst>
                                </p:cTn>
                              </p:par>
                              <p:par>
                                <p:cTn id="23" presetID="35" presetClass="path" presetSubtype="0" decel="100000" fill="hold" grpId="1" nodeType="withEffect">
                                  <p:stCondLst>
                                    <p:cond delay="1750"/>
                                  </p:stCondLst>
                                  <p:childTnLst>
                                    <p:animMotion origin="layout" path="M -2.08333E-6 -2.22222E-6 L -0.0401 -2.22222E-6 " pathEditMode="relative" rAng="0" ptsTypes="AA">
                                      <p:cBhvr>
                                        <p:cTn id="24" dur="1250" spd="-100000" fill="hold"/>
                                        <p:tgtEl>
                                          <p:spTgt spid="20"/>
                                        </p:tgtEl>
                                        <p:attrNameLst>
                                          <p:attrName>ppt_x</p:attrName>
                                          <p:attrName>ppt_y</p:attrName>
                                        </p:attrNameLst>
                                      </p:cBhvr>
                                      <p:rCtr x="-2005" y="0"/>
                                    </p:animMotion>
                                  </p:childTnLst>
                                </p:cTn>
                              </p:par>
                              <p:par>
                                <p:cTn id="25" presetID="24"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par>
                                <p:cTn id="28" presetID="10" presetClass="entr" presetSubtype="0" fill="hold" grpId="0" nodeType="withEffect">
                                  <p:stCondLst>
                                    <p:cond delay="17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par>
                                <p:cTn id="31" presetID="35" presetClass="path" presetSubtype="0" decel="100000" fill="hold" grpId="1" nodeType="withEffect">
                                  <p:stCondLst>
                                    <p:cond delay="1750"/>
                                  </p:stCondLst>
                                  <p:childTnLst>
                                    <p:animMotion origin="layout" path="M -1.04167E-6 1.85185E-6 L -0.0401 1.85185E-6 " pathEditMode="relative" rAng="0" ptsTypes="AA">
                                      <p:cBhvr>
                                        <p:cTn id="32" dur="1250" spd="-100000" fill="hold"/>
                                        <p:tgtEl>
                                          <p:spTgt spid="21"/>
                                        </p:tgtEl>
                                        <p:attrNameLst>
                                          <p:attrName>ppt_x</p:attrName>
                                          <p:attrName>ppt_y</p:attrName>
                                        </p:attrNameLst>
                                      </p:cBhvr>
                                      <p:rCtr x="-2005" y="0"/>
                                    </p:animMotion>
                                  </p:childTnLst>
                                </p:cTn>
                              </p:par>
                            </p:childTnLst>
                          </p:cTn>
                        </p:par>
                        <p:par>
                          <p:cTn id="33" fill="hold">
                            <p:stCondLst>
                              <p:cond delay="3000"/>
                            </p:stCondLst>
                            <p:childTnLst>
                              <p:par>
                                <p:cTn id="34" presetID="45"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750"/>
                                        <p:tgtEl>
                                          <p:spTgt spid="22"/>
                                        </p:tgtEl>
                                      </p:cBhvr>
                                    </p:animEffect>
                                    <p:anim calcmode="lin" valueType="num">
                                      <p:cBhvr>
                                        <p:cTn id="37" dur="750" fill="hold"/>
                                        <p:tgtEl>
                                          <p:spTgt spid="22"/>
                                        </p:tgtEl>
                                        <p:attrNameLst>
                                          <p:attrName>ppt_w</p:attrName>
                                        </p:attrNameLst>
                                      </p:cBhvr>
                                      <p:tavLst>
                                        <p:tav tm="0" fmla="#ppt_w*sin(2.5*pi*$)">
                                          <p:val>
                                            <p:fltVal val="0"/>
                                          </p:val>
                                        </p:tav>
                                        <p:tav tm="100000">
                                          <p:val>
                                            <p:fltVal val="1"/>
                                          </p:val>
                                        </p:tav>
                                      </p:tavLst>
                                    </p:anim>
                                    <p:anim calcmode="lin" valueType="num">
                                      <p:cBhvr>
                                        <p:cTn id="38" dur="750" fill="hold"/>
                                        <p:tgtEl>
                                          <p:spTgt spid="22"/>
                                        </p:tgtEl>
                                        <p:attrNameLst>
                                          <p:attrName>ppt_h</p:attrName>
                                        </p:attrNameLst>
                                      </p:cBhvr>
                                      <p:tavLst>
                                        <p:tav tm="0">
                                          <p:val>
                                            <p:strVal val="#ppt_h"/>
                                          </p:val>
                                        </p:tav>
                                        <p:tav tm="100000">
                                          <p:val>
                                            <p:strVal val="#ppt_h"/>
                                          </p:val>
                                        </p:tav>
                                      </p:tavLst>
                                    </p:anim>
                                  </p:childTnLst>
                                </p:cTn>
                              </p:par>
                            </p:childTnLst>
                          </p:cTn>
                        </p:par>
                        <p:par>
                          <p:cTn id="39" fill="hold">
                            <p:stCondLst>
                              <p:cond delay="3750"/>
                            </p:stCondLst>
                            <p:childTnLst>
                              <p:par>
                                <p:cTn id="40" presetID="45"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750"/>
                                        <p:tgtEl>
                                          <p:spTgt spid="25"/>
                                        </p:tgtEl>
                                      </p:cBhvr>
                                    </p:animEffect>
                                    <p:anim calcmode="lin" valueType="num">
                                      <p:cBhvr>
                                        <p:cTn id="43" dur="750" fill="hold"/>
                                        <p:tgtEl>
                                          <p:spTgt spid="25"/>
                                        </p:tgtEl>
                                        <p:attrNameLst>
                                          <p:attrName>ppt_w</p:attrName>
                                        </p:attrNameLst>
                                      </p:cBhvr>
                                      <p:tavLst>
                                        <p:tav tm="0" fmla="#ppt_w*sin(2.5*pi*$)">
                                          <p:val>
                                            <p:fltVal val="0"/>
                                          </p:val>
                                        </p:tav>
                                        <p:tav tm="100000">
                                          <p:val>
                                            <p:fltVal val="1"/>
                                          </p:val>
                                        </p:tav>
                                      </p:tavLst>
                                    </p:anim>
                                    <p:anim calcmode="lin" valueType="num">
                                      <p:cBhvr>
                                        <p:cTn id="44" dur="750" fill="hold"/>
                                        <p:tgtEl>
                                          <p:spTgt spid="25"/>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45"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750"/>
                                        <p:tgtEl>
                                          <p:spTgt spid="29"/>
                                        </p:tgtEl>
                                      </p:cBhvr>
                                    </p:animEffect>
                                    <p:anim calcmode="lin" valueType="num">
                                      <p:cBhvr>
                                        <p:cTn id="49" dur="750" fill="hold"/>
                                        <p:tgtEl>
                                          <p:spTgt spid="29"/>
                                        </p:tgtEl>
                                        <p:attrNameLst>
                                          <p:attrName>ppt_w</p:attrName>
                                        </p:attrNameLst>
                                      </p:cBhvr>
                                      <p:tavLst>
                                        <p:tav tm="0" fmla="#ppt_w*sin(2.5*pi*$)">
                                          <p:val>
                                            <p:fltVal val="0"/>
                                          </p:val>
                                        </p:tav>
                                        <p:tav tm="100000">
                                          <p:val>
                                            <p:fltVal val="1"/>
                                          </p:val>
                                        </p:tav>
                                      </p:tavLst>
                                    </p:anim>
                                    <p:anim calcmode="lin" valueType="num">
                                      <p:cBhvr>
                                        <p:cTn id="50" dur="750" fill="hold"/>
                                        <p:tgtEl>
                                          <p:spTgt spid="29"/>
                                        </p:tgtEl>
                                        <p:attrNameLst>
                                          <p:attrName>ppt_h</p:attrName>
                                        </p:attrNameLst>
                                      </p:cBhvr>
                                      <p:tavLst>
                                        <p:tav tm="0">
                                          <p:val>
                                            <p:strVal val="#ppt_h"/>
                                          </p:val>
                                        </p:tav>
                                        <p:tav tm="100000">
                                          <p:val>
                                            <p:strVal val="#ppt_h"/>
                                          </p:val>
                                        </p:tav>
                                      </p:tavLst>
                                    </p:anim>
                                  </p:childTnLst>
                                </p:cTn>
                              </p:par>
                            </p:childTnLst>
                          </p:cTn>
                        </p:par>
                        <p:par>
                          <p:cTn id="51" fill="hold">
                            <p:stCondLst>
                              <p:cond delay="5250"/>
                            </p:stCondLst>
                            <p:childTnLst>
                              <p:par>
                                <p:cTn id="52" presetID="45"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750"/>
                                        <p:tgtEl>
                                          <p:spTgt spid="32"/>
                                        </p:tgtEl>
                                      </p:cBhvr>
                                    </p:animEffect>
                                    <p:anim calcmode="lin" valueType="num">
                                      <p:cBhvr>
                                        <p:cTn id="55" dur="750" fill="hold"/>
                                        <p:tgtEl>
                                          <p:spTgt spid="32"/>
                                        </p:tgtEl>
                                        <p:attrNameLst>
                                          <p:attrName>ppt_w</p:attrName>
                                        </p:attrNameLst>
                                      </p:cBhvr>
                                      <p:tavLst>
                                        <p:tav tm="0" fmla="#ppt_w*sin(2.5*pi*$)">
                                          <p:val>
                                            <p:fltVal val="0"/>
                                          </p:val>
                                        </p:tav>
                                        <p:tav tm="100000">
                                          <p:val>
                                            <p:fltVal val="1"/>
                                          </p:val>
                                        </p:tav>
                                      </p:tavLst>
                                    </p:anim>
                                    <p:anim calcmode="lin" valueType="num">
                                      <p:cBhvr>
                                        <p:cTn id="56" dur="750" fill="hold"/>
                                        <p:tgtEl>
                                          <p:spTgt spid="32"/>
                                        </p:tgtEl>
                                        <p:attrNameLst>
                                          <p:attrName>ppt_h</p:attrName>
                                        </p:attrNameLst>
                                      </p:cBhvr>
                                      <p:tavLst>
                                        <p:tav tm="0">
                                          <p:val>
                                            <p:strVal val="#ppt_h"/>
                                          </p:val>
                                        </p:tav>
                                        <p:tav tm="100000">
                                          <p:val>
                                            <p:strVal val="#ppt_h"/>
                                          </p:val>
                                        </p:tav>
                                      </p:tavLst>
                                    </p:anim>
                                  </p:childTnLst>
                                </p:cTn>
                              </p:par>
                            </p:childTnLst>
                          </p:cTn>
                        </p:par>
                        <p:par>
                          <p:cTn id="57" fill="hold">
                            <p:stCondLst>
                              <p:cond delay="6000"/>
                            </p:stCondLst>
                            <p:childTnLst>
                              <p:par>
                                <p:cTn id="58" presetID="45"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750"/>
                                        <p:tgtEl>
                                          <p:spTgt spid="37"/>
                                        </p:tgtEl>
                                      </p:cBhvr>
                                    </p:animEffect>
                                    <p:anim calcmode="lin" valueType="num">
                                      <p:cBhvr>
                                        <p:cTn id="61" dur="750" fill="hold"/>
                                        <p:tgtEl>
                                          <p:spTgt spid="37"/>
                                        </p:tgtEl>
                                        <p:attrNameLst>
                                          <p:attrName>ppt_w</p:attrName>
                                        </p:attrNameLst>
                                      </p:cBhvr>
                                      <p:tavLst>
                                        <p:tav tm="0" fmla="#ppt_w*sin(2.5*pi*$)">
                                          <p:val>
                                            <p:fltVal val="0"/>
                                          </p:val>
                                        </p:tav>
                                        <p:tav tm="100000">
                                          <p:val>
                                            <p:fltVal val="1"/>
                                          </p:val>
                                        </p:tav>
                                      </p:tavLst>
                                    </p:anim>
                                    <p:anim calcmode="lin" valueType="num">
                                      <p:cBhvr>
                                        <p:cTn id="62" dur="75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0" grpId="1"/>
      <p:bldP spid="21" grpId="0"/>
      <p:bldP spid="21"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4" name="Group 34"/>
          <p:cNvGrpSpPr/>
          <p:nvPr/>
        </p:nvGrpSpPr>
        <p:grpSpPr>
          <a:xfrm>
            <a:off x="1684223" y="3184909"/>
            <a:ext cx="2131578" cy="1384632"/>
            <a:chOff x="1523660" y="2898529"/>
            <a:chExt cx="2831186" cy="1839084"/>
          </a:xfrm>
          <a:gradFill>
            <a:gsLst>
              <a:gs pos="0">
                <a:srgbClr val="FC926D"/>
              </a:gs>
              <a:gs pos="88000">
                <a:srgbClr val="ED4C44"/>
              </a:gs>
            </a:gsLst>
            <a:lin ang="7200000" scaled="0"/>
          </a:gradFill>
        </p:grpSpPr>
        <p:sp>
          <p:nvSpPr>
            <p:cNvPr id="7" name="Arrow: Right 33"/>
            <p:cNvSpPr/>
            <p:nvPr/>
          </p:nvSpPr>
          <p:spPr>
            <a:xfrm rot="18900000">
              <a:off x="2760061"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5" name="Oval 32"/>
            <p:cNvSpPr/>
            <p:nvPr/>
          </p:nvSpPr>
          <p:spPr>
            <a:xfrm>
              <a:off x="1523660"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9" name="Oval 31"/>
            <p:cNvSpPr/>
            <p:nvPr/>
          </p:nvSpPr>
          <p:spPr>
            <a:xfrm>
              <a:off x="1757408"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dirty="0">
                <a:ln>
                  <a:noFill/>
                </a:ln>
                <a:solidFill>
                  <a:srgbClr val="FFFFFF"/>
                </a:solidFill>
                <a:effectLst/>
                <a:uLnTx/>
                <a:uFillTx/>
                <a:latin typeface="+mn-ea"/>
                <a:cs typeface="+mn-cs"/>
              </a:endParaRPr>
            </a:p>
          </p:txBody>
        </p:sp>
      </p:grpSp>
      <p:grpSp>
        <p:nvGrpSpPr>
          <p:cNvPr id="10" name="Group 35"/>
          <p:cNvGrpSpPr/>
          <p:nvPr/>
        </p:nvGrpSpPr>
        <p:grpSpPr>
          <a:xfrm>
            <a:off x="4138700" y="3172209"/>
            <a:ext cx="2131580" cy="1384632"/>
            <a:chOff x="3802102" y="2898529"/>
            <a:chExt cx="2831187" cy="1839084"/>
          </a:xfrm>
          <a:gradFill>
            <a:gsLst>
              <a:gs pos="0">
                <a:srgbClr val="FC926D"/>
              </a:gs>
              <a:gs pos="88000">
                <a:srgbClr val="ED4C44"/>
              </a:gs>
            </a:gsLst>
            <a:lin ang="7200000" scaled="0"/>
          </a:gradFill>
        </p:grpSpPr>
        <p:sp>
          <p:nvSpPr>
            <p:cNvPr id="11" name="Arrow: Right 28"/>
            <p:cNvSpPr/>
            <p:nvPr/>
          </p:nvSpPr>
          <p:spPr>
            <a:xfrm rot="18900000">
              <a:off x="5038504"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2" name="Oval 27"/>
            <p:cNvSpPr/>
            <p:nvPr/>
          </p:nvSpPr>
          <p:spPr>
            <a:xfrm>
              <a:off x="3802102"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3" name="Oval 26"/>
            <p:cNvSpPr/>
            <p:nvPr/>
          </p:nvSpPr>
          <p:spPr>
            <a:xfrm>
              <a:off x="4035850"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4" name="Group 36"/>
          <p:cNvGrpSpPr/>
          <p:nvPr/>
        </p:nvGrpSpPr>
        <p:grpSpPr>
          <a:xfrm>
            <a:off x="6641411" y="3184909"/>
            <a:ext cx="2131580" cy="1384632"/>
            <a:chOff x="6080544" y="2898529"/>
            <a:chExt cx="2831187" cy="1839084"/>
          </a:xfrm>
          <a:gradFill>
            <a:gsLst>
              <a:gs pos="0">
                <a:srgbClr val="FC926D"/>
              </a:gs>
              <a:gs pos="88000">
                <a:srgbClr val="ED4C44"/>
              </a:gs>
            </a:gsLst>
            <a:lin ang="7200000" scaled="0"/>
          </a:gradFill>
        </p:grpSpPr>
        <p:sp>
          <p:nvSpPr>
            <p:cNvPr id="15" name="Arrow: Right 18"/>
            <p:cNvSpPr/>
            <p:nvPr/>
          </p:nvSpPr>
          <p:spPr>
            <a:xfrm rot="18900000">
              <a:off x="7316946"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6" name="Oval 17"/>
            <p:cNvSpPr/>
            <p:nvPr/>
          </p:nvSpPr>
          <p:spPr>
            <a:xfrm>
              <a:off x="6080544"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7" name="Oval 16"/>
            <p:cNvSpPr/>
            <p:nvPr/>
          </p:nvSpPr>
          <p:spPr>
            <a:xfrm>
              <a:off x="6314292"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8" name="Group 37"/>
          <p:cNvGrpSpPr/>
          <p:nvPr/>
        </p:nvGrpSpPr>
        <p:grpSpPr>
          <a:xfrm>
            <a:off x="9237795" y="3184909"/>
            <a:ext cx="2131580" cy="1384632"/>
            <a:chOff x="8358987" y="2898529"/>
            <a:chExt cx="2831187" cy="1839084"/>
          </a:xfrm>
          <a:gradFill>
            <a:gsLst>
              <a:gs pos="0">
                <a:srgbClr val="FC926D"/>
              </a:gs>
              <a:gs pos="88000">
                <a:srgbClr val="ED4C44"/>
              </a:gs>
            </a:gsLst>
            <a:lin ang="7200000" scaled="0"/>
          </a:gradFill>
        </p:grpSpPr>
        <p:sp>
          <p:nvSpPr>
            <p:cNvPr id="19" name="Arrow: Right 11"/>
            <p:cNvSpPr/>
            <p:nvPr/>
          </p:nvSpPr>
          <p:spPr>
            <a:xfrm rot="18900000">
              <a:off x="9595389"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0" name="Oval 10"/>
            <p:cNvSpPr/>
            <p:nvPr/>
          </p:nvSpPr>
          <p:spPr>
            <a:xfrm>
              <a:off x="8358987"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1" name="Oval 9"/>
            <p:cNvSpPr/>
            <p:nvPr/>
          </p:nvSpPr>
          <p:spPr>
            <a:xfrm>
              <a:off x="8592735"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sp>
        <p:nvSpPr>
          <p:cNvPr id="35" name="文本框 34"/>
          <p:cNvSpPr txBox="1"/>
          <p:nvPr/>
        </p:nvSpPr>
        <p:spPr>
          <a:xfrm>
            <a:off x="114109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7" name="文本框 36"/>
          <p:cNvSpPr txBox="1"/>
          <p:nvPr/>
        </p:nvSpPr>
        <p:spPr>
          <a:xfrm>
            <a:off x="601027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9" name="文本框 38"/>
          <p:cNvSpPr txBox="1"/>
          <p:nvPr/>
        </p:nvSpPr>
        <p:spPr>
          <a:xfrm>
            <a:off x="360680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42" name="文本框 41"/>
          <p:cNvSpPr txBox="1"/>
          <p:nvPr/>
        </p:nvSpPr>
        <p:spPr>
          <a:xfrm>
            <a:off x="847598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pic>
        <p:nvPicPr>
          <p:cNvPr id="43" name="图片 4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4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500" fill="hold"/>
                                        <p:tgtEl>
                                          <p:spTgt spid="18"/>
                                        </p:tgtEl>
                                        <p:attrNameLst>
                                          <p:attrName>ppt_x</p:attrName>
                                        </p:attrNameLst>
                                      </p:cBhvr>
                                      <p:tavLst>
                                        <p:tav tm="0">
                                          <p:val>
                                            <p:strVal val="0-#ppt_w/2"/>
                                          </p:val>
                                        </p:tav>
                                        <p:tav tm="100000">
                                          <p:val>
                                            <p:strVal val="#ppt_x"/>
                                          </p:val>
                                        </p:tav>
                                      </p:tavLst>
                                    </p:anim>
                                    <p:anim calcmode="lin" valueType="num">
                                      <p:cBhvr additive="base">
                                        <p:cTn id="8" dur="1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500" fill="hold"/>
                                        <p:tgtEl>
                                          <p:spTgt spid="4"/>
                                        </p:tgtEl>
                                        <p:attrNameLst>
                                          <p:attrName>ppt_x</p:attrName>
                                        </p:attrNameLst>
                                      </p:cBhvr>
                                      <p:tavLst>
                                        <p:tav tm="0">
                                          <p:val>
                                            <p:strVal val="0-#ppt_w/2"/>
                                          </p:val>
                                        </p:tav>
                                        <p:tav tm="100000">
                                          <p:val>
                                            <p:strVal val="#ppt_x"/>
                                          </p:val>
                                        </p:tav>
                                      </p:tavLst>
                                    </p:anim>
                                    <p:anim calcmode="lin" valueType="num">
                                      <p:cBhvr additive="base">
                                        <p:cTn id="20" dur="1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randombar(horizontal)">
                                      <p:cBhvr>
                                        <p:cTn id="32" dur="500"/>
                                        <p:tgtEl>
                                          <p:spTgt spid="39"/>
                                        </p:tgtEl>
                                      </p:cBhvr>
                                    </p:animEffect>
                                  </p:childTnLst>
                                </p:cTn>
                              </p:par>
                            </p:childTnLst>
                          </p:cTn>
                        </p:par>
                        <p:par>
                          <p:cTn id="33" fill="hold">
                            <p:stCondLst>
                              <p:cond delay="3000"/>
                            </p:stCondLst>
                            <p:childTnLst>
                              <p:par>
                                <p:cTn id="34" presetID="14" presetClass="entr" presetSubtype="1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randombar(horizontal)">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0" y="32064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38" name="组合 37"/>
          <p:cNvGrpSpPr/>
          <p:nvPr/>
        </p:nvGrpSpPr>
        <p:grpSpPr>
          <a:xfrm>
            <a:off x="5023088" y="2157528"/>
            <a:ext cx="711057" cy="701793"/>
            <a:chOff x="6217935" y="1158425"/>
            <a:chExt cx="527724" cy="520849"/>
          </a:xfrm>
          <a:effectLst>
            <a:outerShdw blurRad="101600" dist="38100" dir="2700000" algn="tl" rotWithShape="0">
              <a:prstClr val="black">
                <a:alpha val="30000"/>
              </a:prstClr>
            </a:outerShdw>
          </a:effectLst>
        </p:grpSpPr>
        <p:sp>
          <p:nvSpPr>
            <p:cNvPr id="41" name="椭圆 40"/>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40" name="TextBox 3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01</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55" name="组合 54"/>
          <p:cNvGrpSpPr/>
          <p:nvPr/>
        </p:nvGrpSpPr>
        <p:grpSpPr>
          <a:xfrm>
            <a:off x="4221249" y="3453285"/>
            <a:ext cx="711200" cy="701040"/>
            <a:chOff x="6212280" y="1158896"/>
            <a:chExt cx="527830" cy="520290"/>
          </a:xfrm>
        </p:grpSpPr>
        <p:sp>
          <p:nvSpPr>
            <p:cNvPr id="58" name="椭圆 57"/>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57" name="TextBox 56"/>
            <p:cNvSpPr txBox="1"/>
            <p:nvPr/>
          </p:nvSpPr>
          <p:spPr>
            <a:xfrm>
              <a:off x="6212280" y="1272576"/>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02</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63" name="组合 62"/>
          <p:cNvGrpSpPr/>
          <p:nvPr/>
        </p:nvGrpSpPr>
        <p:grpSpPr>
          <a:xfrm>
            <a:off x="4938404" y="4749092"/>
            <a:ext cx="711057" cy="701793"/>
            <a:chOff x="6217935" y="1158425"/>
            <a:chExt cx="527724" cy="520849"/>
          </a:xfrm>
        </p:grpSpPr>
        <p:sp>
          <p:nvSpPr>
            <p:cNvPr id="66" name="椭圆 65"/>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65" name="TextBox 64"/>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03</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 name="组合 2"/>
          <p:cNvGrpSpPr/>
          <p:nvPr/>
        </p:nvGrpSpPr>
        <p:grpSpPr>
          <a:xfrm>
            <a:off x="6455948" y="2157528"/>
            <a:ext cx="711057" cy="701793"/>
            <a:chOff x="6217935" y="1158425"/>
            <a:chExt cx="527724" cy="520849"/>
          </a:xfrm>
        </p:grpSpPr>
        <p:sp>
          <p:nvSpPr>
            <p:cNvPr id="6" name="椭圆 5"/>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6" name="TextBox 1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04</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74" name="组合 73"/>
          <p:cNvGrpSpPr/>
          <p:nvPr/>
        </p:nvGrpSpPr>
        <p:grpSpPr>
          <a:xfrm>
            <a:off x="7243240" y="3453334"/>
            <a:ext cx="711057" cy="701793"/>
            <a:chOff x="6217935" y="1158425"/>
            <a:chExt cx="527724" cy="520849"/>
          </a:xfrm>
        </p:grpSpPr>
        <p:sp>
          <p:nvSpPr>
            <p:cNvPr id="77" name="椭圆 76"/>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76" name="TextBox 75"/>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05</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82" name="组合 81"/>
          <p:cNvGrpSpPr/>
          <p:nvPr/>
        </p:nvGrpSpPr>
        <p:grpSpPr>
          <a:xfrm>
            <a:off x="6527936" y="4749141"/>
            <a:ext cx="711057" cy="701793"/>
            <a:chOff x="6217935" y="1158425"/>
            <a:chExt cx="527724" cy="520849"/>
          </a:xfrm>
        </p:grpSpPr>
        <p:sp>
          <p:nvSpPr>
            <p:cNvPr id="85" name="椭圆 84"/>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4" name="TextBox 83"/>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06</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7" name="文本框 2"/>
          <p:cNvSpPr txBox="1"/>
          <p:nvPr/>
        </p:nvSpPr>
        <p:spPr>
          <a:xfrm>
            <a:off x="7463790" y="159639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29" name="文本框 28"/>
          <p:cNvSpPr txBox="1"/>
          <p:nvPr/>
        </p:nvSpPr>
        <p:spPr>
          <a:xfrm>
            <a:off x="7463790" y="479933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0" name="文本框 29"/>
          <p:cNvSpPr txBox="1"/>
          <p:nvPr/>
        </p:nvSpPr>
        <p:spPr>
          <a:xfrm>
            <a:off x="8197215" y="330009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1" name="文本框 2"/>
          <p:cNvSpPr txBox="1"/>
          <p:nvPr/>
        </p:nvSpPr>
        <p:spPr>
          <a:xfrm>
            <a:off x="1167765" y="158242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2" name="文本框 2"/>
          <p:cNvSpPr txBox="1"/>
          <p:nvPr/>
        </p:nvSpPr>
        <p:spPr>
          <a:xfrm>
            <a:off x="1167765" y="475615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3" name="文本框 32"/>
          <p:cNvSpPr txBox="1"/>
          <p:nvPr/>
        </p:nvSpPr>
        <p:spPr>
          <a:xfrm>
            <a:off x="559435" y="324294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5" name="图片 34"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7"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ppt_w</p:attrName>
                                        </p:attrNameLst>
                                      </p:cBhvr>
                                      <p:tavLst>
                                        <p:tav tm="0" fmla="#ppt_w*sin(2.5*pi*$)">
                                          <p:val>
                                            <p:fltVal val="0"/>
                                          </p:val>
                                        </p:tav>
                                        <p:tav tm="100000">
                                          <p:val>
                                            <p:fltVal val="1"/>
                                          </p:val>
                                        </p:tav>
                                      </p:tavLst>
                                    </p:anim>
                                    <p:anim calcmode="lin" valueType="num">
                                      <p:cBhvr>
                                        <p:cTn id="9" dur="75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750"/>
                                        <p:tgtEl>
                                          <p:spTgt spid="38"/>
                                        </p:tgtEl>
                                      </p:cBhvr>
                                    </p:animEffect>
                                    <p:anim calcmode="lin" valueType="num">
                                      <p:cBhvr>
                                        <p:cTn id="14" dur="750" fill="hold"/>
                                        <p:tgtEl>
                                          <p:spTgt spid="38"/>
                                        </p:tgtEl>
                                        <p:attrNameLst>
                                          <p:attrName>ppt_w</p:attrName>
                                        </p:attrNameLst>
                                      </p:cBhvr>
                                      <p:tavLst>
                                        <p:tav tm="0" fmla="#ppt_w*sin(2.5*pi*$)">
                                          <p:val>
                                            <p:fltVal val="0"/>
                                          </p:val>
                                        </p:tav>
                                        <p:tav tm="100000">
                                          <p:val>
                                            <p:fltVal val="1"/>
                                          </p:val>
                                        </p:tav>
                                      </p:tavLst>
                                    </p:anim>
                                    <p:anim calcmode="lin" valueType="num">
                                      <p:cBhvr>
                                        <p:cTn id="15" dur="750" fill="hold"/>
                                        <p:tgtEl>
                                          <p:spTgt spid="38"/>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45"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750"/>
                                        <p:tgtEl>
                                          <p:spTgt spid="55"/>
                                        </p:tgtEl>
                                      </p:cBhvr>
                                    </p:animEffect>
                                    <p:anim calcmode="lin" valueType="num">
                                      <p:cBhvr>
                                        <p:cTn id="20" dur="750" fill="hold"/>
                                        <p:tgtEl>
                                          <p:spTgt spid="55"/>
                                        </p:tgtEl>
                                        <p:attrNameLst>
                                          <p:attrName>ppt_w</p:attrName>
                                        </p:attrNameLst>
                                      </p:cBhvr>
                                      <p:tavLst>
                                        <p:tav tm="0" fmla="#ppt_w*sin(2.5*pi*$)">
                                          <p:val>
                                            <p:fltVal val="0"/>
                                          </p:val>
                                        </p:tav>
                                        <p:tav tm="100000">
                                          <p:val>
                                            <p:fltVal val="1"/>
                                          </p:val>
                                        </p:tav>
                                      </p:tavLst>
                                    </p:anim>
                                    <p:anim calcmode="lin" valueType="num">
                                      <p:cBhvr>
                                        <p:cTn id="21" dur="750" fill="hold"/>
                                        <p:tgtEl>
                                          <p:spTgt spid="55"/>
                                        </p:tgtEl>
                                        <p:attrNameLst>
                                          <p:attrName>ppt_h</p:attrName>
                                        </p:attrNameLst>
                                      </p:cBhvr>
                                      <p:tavLst>
                                        <p:tav tm="0">
                                          <p:val>
                                            <p:strVal val="#ppt_h"/>
                                          </p:val>
                                        </p:tav>
                                        <p:tav tm="100000">
                                          <p:val>
                                            <p:strVal val="#ppt_h"/>
                                          </p:val>
                                        </p:tav>
                                      </p:tavLst>
                                    </p:anim>
                                  </p:childTnLst>
                                </p:cTn>
                              </p:par>
                            </p:childTnLst>
                          </p:cTn>
                        </p:par>
                        <p:par>
                          <p:cTn id="22" fill="hold">
                            <p:stCondLst>
                              <p:cond delay="2250"/>
                            </p:stCondLst>
                            <p:childTnLst>
                              <p:par>
                                <p:cTn id="23" presetID="45" presetClass="entr" presetSubtype="0"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750"/>
                                        <p:tgtEl>
                                          <p:spTgt spid="63"/>
                                        </p:tgtEl>
                                      </p:cBhvr>
                                    </p:animEffect>
                                    <p:anim calcmode="lin" valueType="num">
                                      <p:cBhvr>
                                        <p:cTn id="26" dur="750" fill="hold"/>
                                        <p:tgtEl>
                                          <p:spTgt spid="63"/>
                                        </p:tgtEl>
                                        <p:attrNameLst>
                                          <p:attrName>ppt_w</p:attrName>
                                        </p:attrNameLst>
                                      </p:cBhvr>
                                      <p:tavLst>
                                        <p:tav tm="0" fmla="#ppt_w*sin(2.5*pi*$)">
                                          <p:val>
                                            <p:fltVal val="0"/>
                                          </p:val>
                                        </p:tav>
                                        <p:tav tm="100000">
                                          <p:val>
                                            <p:fltVal val="1"/>
                                          </p:val>
                                        </p:tav>
                                      </p:tavLst>
                                    </p:anim>
                                    <p:anim calcmode="lin" valueType="num">
                                      <p:cBhvr>
                                        <p:cTn id="27" dur="750" fill="hold"/>
                                        <p:tgtEl>
                                          <p:spTgt spid="63"/>
                                        </p:tgtEl>
                                        <p:attrNameLst>
                                          <p:attrName>ppt_h</p:attrName>
                                        </p:attrNameLst>
                                      </p:cBhvr>
                                      <p:tavLst>
                                        <p:tav tm="0">
                                          <p:val>
                                            <p:strVal val="#ppt_h"/>
                                          </p:val>
                                        </p:tav>
                                        <p:tav tm="100000">
                                          <p:val>
                                            <p:strVal val="#ppt_h"/>
                                          </p:val>
                                        </p:tav>
                                      </p:tavLst>
                                    </p:anim>
                                  </p:childTnLst>
                                </p:cTn>
                              </p:par>
                            </p:childTnLst>
                          </p:cTn>
                        </p:par>
                        <p:par>
                          <p:cTn id="28" fill="hold">
                            <p:stCondLst>
                              <p:cond delay="3000"/>
                            </p:stCondLst>
                            <p:childTnLst>
                              <p:par>
                                <p:cTn id="29" presetID="45" presetClass="entr" presetSubtype="0"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750"/>
                                        <p:tgtEl>
                                          <p:spTgt spid="74"/>
                                        </p:tgtEl>
                                      </p:cBhvr>
                                    </p:animEffect>
                                    <p:anim calcmode="lin" valueType="num">
                                      <p:cBhvr>
                                        <p:cTn id="32" dur="750" fill="hold"/>
                                        <p:tgtEl>
                                          <p:spTgt spid="74"/>
                                        </p:tgtEl>
                                        <p:attrNameLst>
                                          <p:attrName>ppt_w</p:attrName>
                                        </p:attrNameLst>
                                      </p:cBhvr>
                                      <p:tavLst>
                                        <p:tav tm="0" fmla="#ppt_w*sin(2.5*pi*$)">
                                          <p:val>
                                            <p:fltVal val="0"/>
                                          </p:val>
                                        </p:tav>
                                        <p:tav tm="100000">
                                          <p:val>
                                            <p:fltVal val="1"/>
                                          </p:val>
                                        </p:tav>
                                      </p:tavLst>
                                    </p:anim>
                                    <p:anim calcmode="lin" valueType="num">
                                      <p:cBhvr>
                                        <p:cTn id="33" dur="750" fill="hold"/>
                                        <p:tgtEl>
                                          <p:spTgt spid="74"/>
                                        </p:tgtEl>
                                        <p:attrNameLst>
                                          <p:attrName>ppt_h</p:attrName>
                                        </p:attrNameLst>
                                      </p:cBhvr>
                                      <p:tavLst>
                                        <p:tav tm="0">
                                          <p:val>
                                            <p:strVal val="#ppt_h"/>
                                          </p:val>
                                        </p:tav>
                                        <p:tav tm="100000">
                                          <p:val>
                                            <p:strVal val="#ppt_h"/>
                                          </p:val>
                                        </p:tav>
                                      </p:tavLst>
                                    </p:anim>
                                  </p:childTnLst>
                                </p:cTn>
                              </p:par>
                            </p:childTnLst>
                          </p:cTn>
                        </p:par>
                        <p:par>
                          <p:cTn id="34" fill="hold">
                            <p:stCondLst>
                              <p:cond delay="3750"/>
                            </p:stCondLst>
                            <p:childTnLst>
                              <p:par>
                                <p:cTn id="35" presetID="45"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750"/>
                                        <p:tgtEl>
                                          <p:spTgt spid="82"/>
                                        </p:tgtEl>
                                      </p:cBhvr>
                                    </p:animEffect>
                                    <p:anim calcmode="lin" valueType="num">
                                      <p:cBhvr>
                                        <p:cTn id="38" dur="750" fill="hold"/>
                                        <p:tgtEl>
                                          <p:spTgt spid="82"/>
                                        </p:tgtEl>
                                        <p:attrNameLst>
                                          <p:attrName>ppt_w</p:attrName>
                                        </p:attrNameLst>
                                      </p:cBhvr>
                                      <p:tavLst>
                                        <p:tav tm="0" fmla="#ppt_w*sin(2.5*pi*$)">
                                          <p:val>
                                            <p:fltVal val="0"/>
                                          </p:val>
                                        </p:tav>
                                        <p:tav tm="100000">
                                          <p:val>
                                            <p:fltVal val="1"/>
                                          </p:val>
                                        </p:tav>
                                      </p:tavLst>
                                    </p:anim>
                                    <p:anim calcmode="lin" valueType="num">
                                      <p:cBhvr>
                                        <p:cTn id="39" dur="750" fill="hold"/>
                                        <p:tgtEl>
                                          <p:spTgt spid="82"/>
                                        </p:tgtEl>
                                        <p:attrNameLst>
                                          <p:attrName>ppt_h</p:attrName>
                                        </p:attrNameLst>
                                      </p:cBhvr>
                                      <p:tavLst>
                                        <p:tav tm="0">
                                          <p:val>
                                            <p:strVal val="#ppt_h"/>
                                          </p:val>
                                        </p:tav>
                                        <p:tav tm="100000">
                                          <p:val>
                                            <p:strVal val="#ppt_h"/>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688771" y="3133725"/>
            <a:ext cx="7620000" cy="923330"/>
          </a:xfrm>
          <a:prstGeom prst="rect">
            <a:avLst/>
          </a:prstGeom>
          <a:noFill/>
        </p:spPr>
        <p:txBody>
          <a:bodyPr wrap="square" rtlCol="0">
            <a:spAutoFit/>
          </a:bodyPr>
          <a:lstStyle/>
          <a:p>
            <a:pPr algn="ctr">
              <a:defRPr/>
            </a:pPr>
            <a:r>
              <a:rPr lang="zh-CN" altLang="en-US" sz="5400" dirty="0">
                <a:solidFill>
                  <a:schemeClr val="tx1">
                    <a:lumMod val="85000"/>
                    <a:lumOff val="15000"/>
                  </a:schemeClr>
                </a:solidFill>
                <a:latin typeface="思源宋体 CN Heavy" panose="02020900000000000000" charset="-122"/>
                <a:ea typeface="思源宋体 CN Heavy" panose="02020900000000000000" charset="-122"/>
              </a:rPr>
              <a:t>目标与任务导学设计</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Part.01</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a:ln>
            <a:noFill/>
          </a:ln>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6">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6">
            <a:alphaModFix amt="93000"/>
          </a:blip>
          <a:srcRect b="67343"/>
          <a:stretch>
            <a:fillRect/>
          </a:stretch>
        </p:blipFill>
        <p:spPr>
          <a:xfrm>
            <a:off x="635" y="-14605"/>
            <a:ext cx="9786620" cy="1985645"/>
          </a:xfrm>
          <a:prstGeom prst="rect">
            <a:avLst/>
          </a:prstGeom>
        </p:spPr>
      </p:pic>
      <p:sp>
        <p:nvSpPr>
          <p:cNvPr id="4" name="矩形 3"/>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7"/>
          <a:srcRect l="45086" t="56111"/>
          <a:stretch>
            <a:fillRect/>
          </a:stretch>
        </p:blipFill>
        <p:spPr>
          <a:xfrm>
            <a:off x="7523480" y="439864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endPar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endParaRP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8"/>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8"/>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9"/>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7"/>
          <a:srcRect t="555" r="45198" b="57306"/>
          <a:stretch>
            <a:fillRect/>
          </a:stretch>
        </p:blipFill>
        <p:spPr>
          <a:xfrm>
            <a:off x="0" y="0"/>
            <a:ext cx="2903220" cy="1488440"/>
          </a:xfrm>
          <a:prstGeom prst="rect">
            <a:avLst/>
          </a:prstGeom>
        </p:spPr>
      </p:pic>
      <p:pic>
        <p:nvPicPr>
          <p:cNvPr id="16" name="图片 15"/>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p:cNvSpPr txBox="1"/>
          <p:nvPr/>
        </p:nvSpPr>
        <p:spPr>
          <a:xfrm>
            <a:off x="1703352" y="1443775"/>
            <a:ext cx="8496562" cy="1306191"/>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引导词：看一看</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b="1" dirty="0"/>
              <a:t>设疑问题</a:t>
            </a:r>
            <a:r>
              <a:rPr lang="zh-CN" altLang="en-US" dirty="0"/>
              <a:t>：北京的暴雨淹没街道、新疆的葡萄因冰雹绝收</a:t>
            </a:r>
            <a:r>
              <a:rPr lang="en-US" altLang="zh-CN" dirty="0"/>
              <a:t>…</a:t>
            </a:r>
            <a:r>
              <a:rPr lang="zh-CN" altLang="en-US" dirty="0"/>
              <a:t>这些极端天气背后，藏着亚洲怎样的地理密码？</a:t>
            </a: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目标与任务导学设计</a:t>
            </a:r>
          </a:p>
        </p:txBody>
      </p:sp>
      <p:sp>
        <p:nvSpPr>
          <p:cNvPr id="39" name="文本框 38">
            <a:extLst>
              <a:ext uri="{FF2B5EF4-FFF2-40B4-BE49-F238E27FC236}">
                <a16:creationId xmlns:a16="http://schemas.microsoft.com/office/drawing/2014/main" id="{7F446CB3-32B9-6468-2E28-783DB02569D9}"/>
              </a:ext>
            </a:extLst>
          </p:cNvPr>
          <p:cNvSpPr txBox="1"/>
          <p:nvPr/>
        </p:nvSpPr>
        <p:spPr>
          <a:xfrm>
            <a:off x="1703352" y="3984986"/>
            <a:ext cx="6696428" cy="752194"/>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回答</a:t>
            </a:r>
            <a:r>
              <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（留白）</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F1195-7D04-578A-19B2-ACBAE7C12211}"/>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4F756ED5-3F06-9474-2FC6-E63023DA5AC9}"/>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DAE0F414-1490-E008-B481-DE4F50EC5BB1}"/>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839471F4-BD91-45CE-B243-11DA3B661FD0}"/>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259F76A3-AAA6-82F9-23FA-B60F1ACA3FE0}"/>
              </a:ext>
            </a:extLst>
          </p:cNvPr>
          <p:cNvSpPr txBox="1"/>
          <p:nvPr/>
        </p:nvSpPr>
        <p:spPr>
          <a:xfrm>
            <a:off x="1703352" y="1443775"/>
            <a:ext cx="8496562" cy="158319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介绍语</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dirty="0">
                <a:latin typeface="+mj-ea"/>
                <a:ea typeface="+mj-ea"/>
              </a:rPr>
              <a:t>上周新闻里，巴基斯坦洪水冲毁上百万人的家园；孟加拉台风让渔船沉没</a:t>
            </a:r>
            <a:r>
              <a:rPr lang="en-US" altLang="zh-CN" dirty="0">
                <a:latin typeface="+mj-ea"/>
                <a:ea typeface="+mj-ea"/>
              </a:rPr>
              <a:t>…</a:t>
            </a:r>
            <a:r>
              <a:rPr lang="zh-CN" altLang="en-US" dirty="0">
                <a:latin typeface="+mj-ea"/>
                <a:ea typeface="+mj-ea"/>
              </a:rPr>
              <a:t>这些亚洲真实灾难的背后，是山川河流的布局失衡？还是人类对地理的无知？今天起，你将化身“亚洲地理侦探”，用地图解谜技术，从等高线、风向标中找到答案。</a:t>
            </a: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a:extLst>
              <a:ext uri="{FF2B5EF4-FFF2-40B4-BE49-F238E27FC236}">
                <a16:creationId xmlns:a16="http://schemas.microsoft.com/office/drawing/2014/main" id="{01BDDF3A-1015-65C0-3E15-BC30A704D60E}"/>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0F55DB2E-7CAD-6AA5-E26C-C311F722A5D7}"/>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学习目标</a:t>
            </a:r>
          </a:p>
        </p:txBody>
      </p:sp>
    </p:spTree>
    <p:extLst>
      <p:ext uri="{BB962C8B-B14F-4D97-AF65-F5344CB8AC3E}">
        <p14:creationId xmlns:p14="http://schemas.microsoft.com/office/powerpoint/2010/main" val="274191906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FF17B-887F-13E6-CD5C-4C56B01C6243}"/>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BC90EA58-9E34-A3E5-345A-30C1C1ACE077}"/>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ADC88987-31BA-BBD2-9480-30EE8F038FC9}"/>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7E4A8C0F-76D7-4D7B-8285-A7499EBDCC2E}"/>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8" name="矩形 17">
            <a:extLst>
              <a:ext uri="{FF2B5EF4-FFF2-40B4-BE49-F238E27FC236}">
                <a16:creationId xmlns:a16="http://schemas.microsoft.com/office/drawing/2014/main" id="{31806FF7-C194-CE03-425D-CD00AFA2DC10}"/>
              </a:ext>
            </a:extLst>
          </p:cNvPr>
          <p:cNvSpPr/>
          <p:nvPr/>
        </p:nvSpPr>
        <p:spPr>
          <a:xfrm>
            <a:off x="828973" y="2283410"/>
            <a:ext cx="9339943" cy="2308324"/>
          </a:xfrm>
          <a:prstGeom prst="rect">
            <a:avLst/>
          </a:prstGeom>
        </p:spPr>
        <p:txBody>
          <a:bodyPr wrap="square">
            <a:spAutoFit/>
          </a:bodyPr>
          <a:lstStyle/>
          <a:p>
            <a:pPr marL="285750" indent="-285750">
              <a:buFont typeface="Arial" panose="020B0604020202020204" pitchFamily="34" charset="0"/>
              <a:buChar char="•"/>
            </a:pPr>
            <a:r>
              <a:rPr lang="zh-CN" altLang="en-US" b="1" dirty="0">
                <a:latin typeface="+mj-ea"/>
                <a:ea typeface="+mj-ea"/>
              </a:rPr>
              <a:t>解码地图形状</a:t>
            </a:r>
            <a:r>
              <a:rPr lang="zh-CN" altLang="en-US" dirty="0">
                <a:latin typeface="+mj-ea"/>
                <a:ea typeface="+mj-ea"/>
              </a:rPr>
              <a:t>：</a:t>
            </a:r>
            <a:r>
              <a:rPr lang="en-US" altLang="zh-CN" dirty="0">
                <a:latin typeface="+mj-ea"/>
                <a:ea typeface="+mj-ea"/>
              </a:rPr>
              <a:t>3</a:t>
            </a:r>
            <a:r>
              <a:rPr lang="zh-CN" altLang="en-US" dirty="0">
                <a:latin typeface="+mj-ea"/>
                <a:ea typeface="+mj-ea"/>
              </a:rPr>
              <a:t>秒内从亚洲地形图读出“帕米尔高原是地理十字路口”的证据。</a:t>
            </a:r>
            <a:endParaRPr lang="en-US" altLang="zh-CN" dirty="0">
              <a:latin typeface="+mj-ea"/>
              <a:ea typeface="+mj-ea"/>
            </a:endParaRPr>
          </a:p>
          <a:p>
            <a:pPr marL="285750" indent="-285750">
              <a:buFont typeface="Arial" panose="020B0604020202020204" pitchFamily="34" charset="0"/>
              <a:buChar char="•"/>
            </a:pPr>
            <a:r>
              <a:rPr lang="zh-CN" altLang="en-US" b="1" dirty="0">
                <a:latin typeface="+mj-ea"/>
                <a:ea typeface="+mj-ea"/>
              </a:rPr>
              <a:t>预测气候风云</a:t>
            </a:r>
            <a:r>
              <a:rPr lang="zh-CN" altLang="en-US" dirty="0">
                <a:latin typeface="+mj-ea"/>
                <a:ea typeface="+mj-ea"/>
              </a:rPr>
              <a:t>：用等降水量线图解北京暴雨的“水汽通道”来源。</a:t>
            </a:r>
            <a:endParaRPr lang="en-US" altLang="zh-CN" dirty="0">
              <a:latin typeface="+mj-ea"/>
              <a:ea typeface="+mj-ea"/>
            </a:endParaRPr>
          </a:p>
          <a:p>
            <a:pPr marL="285750" indent="-285750">
              <a:buFont typeface="Arial" panose="020B0604020202020204" pitchFamily="34" charset="0"/>
              <a:buChar char="•"/>
            </a:pPr>
            <a:r>
              <a:rPr lang="zh-CN" altLang="en-US" b="1" dirty="0">
                <a:latin typeface="+mj-ea"/>
                <a:ea typeface="+mj-ea"/>
              </a:rPr>
              <a:t>空间透视术</a:t>
            </a:r>
            <a:r>
              <a:rPr lang="zh-CN" altLang="en-US" dirty="0">
                <a:latin typeface="+mj-ea"/>
                <a:ea typeface="+mj-ea"/>
              </a:rPr>
              <a:t>：通过经纬网定位，分析青藏铁路为何避开喜马拉雅山脉最险段。</a:t>
            </a:r>
            <a:endParaRPr lang="en-US" altLang="zh-CN" dirty="0">
              <a:latin typeface="+mj-ea"/>
              <a:ea typeface="+mj-ea"/>
            </a:endParaRPr>
          </a:p>
          <a:p>
            <a:pPr marL="285750" indent="-285750">
              <a:buFont typeface="Arial" panose="020B0604020202020204" pitchFamily="34" charset="0"/>
              <a:buChar char="•"/>
            </a:pPr>
            <a:r>
              <a:rPr lang="zh-CN" altLang="en-US" b="1" dirty="0">
                <a:latin typeface="+mj-ea"/>
                <a:ea typeface="+mj-ea"/>
              </a:rPr>
              <a:t>人地关系连线</a:t>
            </a:r>
            <a:r>
              <a:rPr lang="zh-CN" altLang="en-US" dirty="0">
                <a:latin typeface="+mj-ea"/>
                <a:ea typeface="+mj-ea"/>
              </a:rPr>
              <a:t>：在卫星影像上圈出恒河三角洲洪灾高危区，为孟加拉渔民设计逃生路径。</a:t>
            </a:r>
          </a:p>
          <a:p>
            <a:pPr marL="285750" indent="-285750">
              <a:buFont typeface="Arial" panose="020B0604020202020204" pitchFamily="34" charset="0"/>
              <a:buChar char="•"/>
            </a:pPr>
            <a:r>
              <a:rPr lang="zh-CN" altLang="en-US" b="1" dirty="0">
                <a:latin typeface="+mj-ea"/>
                <a:ea typeface="+mj-ea"/>
              </a:rPr>
              <a:t>未来规划师</a:t>
            </a:r>
            <a:r>
              <a:rPr lang="zh-CN" altLang="en-US" dirty="0">
                <a:latin typeface="+mj-ea"/>
                <a:ea typeface="+mj-ea"/>
              </a:rPr>
              <a:t>：基于</a:t>
            </a:r>
            <a:r>
              <a:rPr lang="en" altLang="zh-CN" dirty="0">
                <a:latin typeface="+mj-ea"/>
                <a:ea typeface="+mj-ea"/>
              </a:rPr>
              <a:t>GIS</a:t>
            </a:r>
            <a:r>
              <a:rPr lang="zh-CN" altLang="en-US" dirty="0">
                <a:latin typeface="+mj-ea"/>
                <a:ea typeface="+mj-ea"/>
              </a:rPr>
              <a:t>技术，为长江中下游设计能抗百年洪水的智能城市模型。</a:t>
            </a:r>
          </a:p>
          <a:p>
            <a:pPr marL="285750" indent="-285750">
              <a:buFont typeface="Arial" panose="020B0604020202020204" pitchFamily="34" charset="0"/>
              <a:buChar char="•"/>
            </a:pPr>
            <a:endParaRPr lang="zh-CN" altLang="en-US" dirty="0">
              <a:latin typeface="+mj-ea"/>
              <a:ea typeface="+mj-ea"/>
            </a:endParaRPr>
          </a:p>
          <a:p>
            <a:pPr marL="285750" indent="-285750">
              <a:buFont typeface="Arial" panose="020B0604020202020204" pitchFamily="34" charset="0"/>
              <a:buChar char="•"/>
            </a:pPr>
            <a:endParaRPr lang="zh-CN" altLang="en-US" dirty="0">
              <a:latin typeface="+mj-ea"/>
              <a:ea typeface="+mj-ea"/>
            </a:endParaRPr>
          </a:p>
          <a:p>
            <a:pPr marL="285750" indent="-285750">
              <a:buFont typeface="Arial" panose="020B0604020202020204" pitchFamily="34" charset="0"/>
              <a:buChar char="•"/>
            </a:pPr>
            <a:endParaRPr lang="zh-CN" altLang="en-US" dirty="0">
              <a:latin typeface="+mj-ea"/>
              <a:ea typeface="+mj-ea"/>
            </a:endParaRPr>
          </a:p>
        </p:txBody>
      </p:sp>
      <p:pic>
        <p:nvPicPr>
          <p:cNvPr id="33" name="图片 32" descr="未命名作品-4">
            <a:extLst>
              <a:ext uri="{FF2B5EF4-FFF2-40B4-BE49-F238E27FC236}">
                <a16:creationId xmlns:a16="http://schemas.microsoft.com/office/drawing/2014/main" id="{AA2A5FCD-788C-C398-909C-F7FA9669A830}"/>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4" name="PA-矩形 1">
            <a:extLst>
              <a:ext uri="{FF2B5EF4-FFF2-40B4-BE49-F238E27FC236}">
                <a16:creationId xmlns:a16="http://schemas.microsoft.com/office/drawing/2014/main" id="{90ADC925-46C1-F580-6565-CEDB52905644}"/>
              </a:ext>
            </a:extLst>
          </p:cNvPr>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学习目标</a:t>
            </a:r>
          </a:p>
        </p:txBody>
      </p:sp>
      <p:sp>
        <p:nvSpPr>
          <p:cNvPr id="2" name="矩形 1">
            <a:extLst>
              <a:ext uri="{FF2B5EF4-FFF2-40B4-BE49-F238E27FC236}">
                <a16:creationId xmlns:a16="http://schemas.microsoft.com/office/drawing/2014/main" id="{B711F62A-5989-559C-1596-509B7CA1DABD}"/>
              </a:ext>
            </a:extLst>
          </p:cNvPr>
          <p:cNvSpPr/>
          <p:nvPr/>
        </p:nvSpPr>
        <p:spPr>
          <a:xfrm>
            <a:off x="828973" y="1034068"/>
            <a:ext cx="9098798" cy="646331"/>
          </a:xfrm>
          <a:prstGeom prst="rect">
            <a:avLst/>
          </a:prstGeom>
        </p:spPr>
        <p:txBody>
          <a:bodyPr wrap="square">
            <a:spAutoFit/>
          </a:bodyPr>
          <a:lstStyle/>
          <a:p>
            <a:r>
              <a:rPr lang="zh-CN" altLang="en-US" b="1" dirty="0">
                <a:latin typeface="+mj-ea"/>
                <a:ea typeface="+mj-ea"/>
              </a:rPr>
              <a:t>引导句</a:t>
            </a:r>
          </a:p>
          <a:p>
            <a:r>
              <a:rPr lang="zh-CN" altLang="en-US" dirty="0">
                <a:latin typeface="+mj-ea"/>
                <a:ea typeface="+mj-ea"/>
              </a:rPr>
              <a:t>准备好解锁你的地图神器，让亚洲的地理谜题无所遁形！</a:t>
            </a:r>
          </a:p>
        </p:txBody>
      </p:sp>
    </p:spTree>
    <p:extLst>
      <p:ext uri="{BB962C8B-B14F-4D97-AF65-F5344CB8AC3E}">
        <p14:creationId xmlns:p14="http://schemas.microsoft.com/office/powerpoint/2010/main" val="25334215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childTnLst>
                                </p:cTn>
                              </p:par>
                              <p:par>
                                <p:cTn id="8" presetID="35" presetClass="path" presetSubtype="0" decel="100000" fill="hold" grpId="1" nodeType="withEffect">
                                  <p:stCondLst>
                                    <p:cond delay="1750"/>
                                  </p:stCondLst>
                                  <p:childTnLst>
                                    <p:animMotion origin="layout" path="M -2.29167E-6 4.07407E-6 L -0.0401 4.07407E-6 " pathEditMode="relative" rAng="0" ptsTypes="AA">
                                      <p:cBhvr>
                                        <p:cTn id="9" dur="1250" spd="-100000" fill="hold"/>
                                        <p:tgtEl>
                                          <p:spTgt spid="18"/>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750"/>
                                        <p:tgtEl>
                                          <p:spTgt spid="2"/>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2"/>
                                        </p:tgtEl>
                                        <p:attrNameLst>
                                          <p:attrName>ppt_x</p:attrName>
                                          <p:attrName>ppt_y</p:attrName>
                                        </p:attrNameLst>
                                      </p:cBhvr>
                                      <p:rCtr x="-200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300C9-FDBF-1237-11C2-8AE4438276DB}"/>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86CB8671-4897-586A-26C7-DD24C17B94BB}"/>
              </a:ext>
            </a:extLst>
          </p:cNvPr>
          <p:cNvSpPr/>
          <p:nvPr/>
        </p:nvSpPr>
        <p:spPr>
          <a:xfrm>
            <a:off x="17644" y="-1997"/>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1ABC277E-02FD-5465-189F-620074341911}"/>
              </a:ext>
            </a:extLst>
          </p:cNvPr>
          <p:cNvPicPr>
            <a:picLocks noChangeAspect="1"/>
          </p:cNvPicPr>
          <p:nvPr/>
        </p:nvPicPr>
        <p:blipFill>
          <a:blip r:embed="rId3"/>
          <a:srcRect l="45086" t="56111"/>
          <a:stretch>
            <a:fillRect/>
          </a:stretch>
        </p:blipFill>
        <p:spPr>
          <a:xfrm>
            <a:off x="8398510" y="4842418"/>
            <a:ext cx="3810635" cy="2030730"/>
          </a:xfrm>
          <a:prstGeom prst="rect">
            <a:avLst/>
          </a:prstGeom>
        </p:spPr>
      </p:pic>
      <p:pic>
        <p:nvPicPr>
          <p:cNvPr id="54" name="图片 53" descr="未命名作品-4">
            <a:extLst>
              <a:ext uri="{FF2B5EF4-FFF2-40B4-BE49-F238E27FC236}">
                <a16:creationId xmlns:a16="http://schemas.microsoft.com/office/drawing/2014/main" id="{7E846F0A-7642-4040-EE30-CFF8DDAE510D}"/>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9" name="Rounded Rectangle 7">
            <a:extLst>
              <a:ext uri="{FF2B5EF4-FFF2-40B4-BE49-F238E27FC236}">
                <a16:creationId xmlns:a16="http://schemas.microsoft.com/office/drawing/2014/main" id="{8F10DE37-BFE1-A854-DCAA-AFCAA311A018}"/>
              </a:ext>
            </a:extLst>
          </p:cNvPr>
          <p:cNvSpPr/>
          <p:nvPr/>
        </p:nvSpPr>
        <p:spPr>
          <a:xfrm>
            <a:off x="1098187" y="1402080"/>
            <a:ext cx="1332000" cy="61350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01</a:t>
            </a:r>
            <a:endParaRPr lang="en-US" sz="2800" dirty="0">
              <a:cs typeface="+mn-ea"/>
              <a:sym typeface="+mn-lt"/>
            </a:endParaRPr>
          </a:p>
        </p:txBody>
      </p:sp>
      <p:sp>
        <p:nvSpPr>
          <p:cNvPr id="14" name="Oval 19">
            <a:extLst>
              <a:ext uri="{FF2B5EF4-FFF2-40B4-BE49-F238E27FC236}">
                <a16:creationId xmlns:a16="http://schemas.microsoft.com/office/drawing/2014/main" id="{FAB83775-5F1D-1351-C6CE-933D34C09538}"/>
              </a:ext>
            </a:extLst>
          </p:cNvPr>
          <p:cNvSpPr/>
          <p:nvPr/>
        </p:nvSpPr>
        <p:spPr>
          <a:xfrm>
            <a:off x="4602464" y="3423511"/>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Rounded Rectangle 16">
            <a:extLst>
              <a:ext uri="{FF2B5EF4-FFF2-40B4-BE49-F238E27FC236}">
                <a16:creationId xmlns:a16="http://schemas.microsoft.com/office/drawing/2014/main" id="{780BC3D0-B290-63C2-7ADA-B54D7CDF0FDE}"/>
              </a:ext>
            </a:extLst>
          </p:cNvPr>
          <p:cNvSpPr/>
          <p:nvPr/>
        </p:nvSpPr>
        <p:spPr>
          <a:xfrm>
            <a:off x="1098187" y="2493572"/>
            <a:ext cx="1332000" cy="612000"/>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02</a:t>
            </a:r>
            <a:endParaRPr lang="en-US" sz="2800" dirty="0">
              <a:cs typeface="+mn-ea"/>
              <a:sym typeface="+mn-lt"/>
            </a:endParaRPr>
          </a:p>
        </p:txBody>
      </p:sp>
      <p:sp>
        <p:nvSpPr>
          <p:cNvPr id="23" name="Rounded Rectangle 24">
            <a:extLst>
              <a:ext uri="{FF2B5EF4-FFF2-40B4-BE49-F238E27FC236}">
                <a16:creationId xmlns:a16="http://schemas.microsoft.com/office/drawing/2014/main" id="{BF4D3518-9B36-F338-E267-516245564F80}"/>
              </a:ext>
            </a:extLst>
          </p:cNvPr>
          <p:cNvSpPr/>
          <p:nvPr/>
        </p:nvSpPr>
        <p:spPr>
          <a:xfrm>
            <a:off x="1098187" y="3752429"/>
            <a:ext cx="1332000" cy="612000"/>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cs typeface="+mn-ea"/>
                <a:sym typeface="+mn-lt"/>
              </a:rPr>
              <a:t>03</a:t>
            </a:r>
            <a:endParaRPr lang="en-US" sz="2800" dirty="0">
              <a:cs typeface="+mn-ea"/>
              <a:sym typeface="+mn-lt"/>
            </a:endParaRPr>
          </a:p>
        </p:txBody>
      </p:sp>
      <p:sp>
        <p:nvSpPr>
          <p:cNvPr id="50" name="矩形 49">
            <a:extLst>
              <a:ext uri="{FF2B5EF4-FFF2-40B4-BE49-F238E27FC236}">
                <a16:creationId xmlns:a16="http://schemas.microsoft.com/office/drawing/2014/main" id="{6728FE1E-0446-08CD-F497-27679E2B8AD1}"/>
              </a:ext>
            </a:extLst>
          </p:cNvPr>
          <p:cNvSpPr>
            <a:spLocks noChangeArrowheads="1"/>
          </p:cNvSpPr>
          <p:nvPr/>
        </p:nvSpPr>
        <p:spPr bwMode="auto">
          <a:xfrm>
            <a:off x="2845354" y="1483572"/>
            <a:ext cx="8614992" cy="369332"/>
          </a:xfrm>
          <a:prstGeom prst="rect">
            <a:avLst/>
          </a:prstGeom>
          <a:noFill/>
          <a:ln w="9525">
            <a:noFill/>
            <a:miter lim="800000"/>
          </a:ln>
        </p:spPr>
        <p:txBody>
          <a:bodyPr wrap="square">
            <a:spAutoFit/>
          </a:bodyPr>
          <a:lstStyle/>
          <a:p>
            <a:r>
              <a:rPr lang="zh-CN" altLang="en-US" dirty="0"/>
              <a:t>若</a:t>
            </a:r>
            <a:r>
              <a:rPr lang="zh-CN" altLang="en-US" dirty="0">
                <a:latin typeface="+mj-ea"/>
                <a:ea typeface="+mj-ea"/>
              </a:rPr>
              <a:t>东京</a:t>
            </a:r>
            <a:r>
              <a:rPr lang="zh-CN" altLang="en-US" dirty="0"/>
              <a:t>奥运会时的台风突然转向，你能用季风图预测它袭击上海的概率吗？（单选）</a:t>
            </a:r>
          </a:p>
        </p:txBody>
      </p:sp>
      <p:sp>
        <p:nvSpPr>
          <p:cNvPr id="51" name="矩形 50">
            <a:extLst>
              <a:ext uri="{FF2B5EF4-FFF2-40B4-BE49-F238E27FC236}">
                <a16:creationId xmlns:a16="http://schemas.microsoft.com/office/drawing/2014/main" id="{ED538594-AC5B-E8B6-279B-F8E46BD40837}"/>
              </a:ext>
            </a:extLst>
          </p:cNvPr>
          <p:cNvSpPr>
            <a:spLocks noChangeArrowheads="1"/>
          </p:cNvSpPr>
          <p:nvPr/>
        </p:nvSpPr>
        <p:spPr bwMode="auto">
          <a:xfrm>
            <a:off x="2845354" y="2614906"/>
            <a:ext cx="8614992" cy="369332"/>
          </a:xfrm>
          <a:prstGeom prst="rect">
            <a:avLst/>
          </a:prstGeom>
          <a:noFill/>
          <a:ln w="9525">
            <a:noFill/>
            <a:miter lim="800000"/>
          </a:ln>
        </p:spPr>
        <p:txBody>
          <a:bodyPr wrap="square">
            <a:spAutoFit/>
          </a:bodyPr>
          <a:lstStyle/>
          <a:p>
            <a:r>
              <a:rPr lang="zh-CN" altLang="en-US" dirty="0"/>
              <a:t>珠峰“身高”测量为什么要用北斗卫星而非传统测绘？（判断）</a:t>
            </a:r>
          </a:p>
        </p:txBody>
      </p:sp>
      <p:sp>
        <p:nvSpPr>
          <p:cNvPr id="52" name="矩形 51">
            <a:extLst>
              <a:ext uri="{FF2B5EF4-FFF2-40B4-BE49-F238E27FC236}">
                <a16:creationId xmlns:a16="http://schemas.microsoft.com/office/drawing/2014/main" id="{675025E1-3CCA-1665-4412-94CE9CE4581D}"/>
              </a:ext>
            </a:extLst>
          </p:cNvPr>
          <p:cNvSpPr>
            <a:spLocks noChangeArrowheads="1"/>
          </p:cNvSpPr>
          <p:nvPr/>
        </p:nvSpPr>
        <p:spPr bwMode="auto">
          <a:xfrm>
            <a:off x="2845354" y="3873763"/>
            <a:ext cx="8614992" cy="369332"/>
          </a:xfrm>
          <a:prstGeom prst="rect">
            <a:avLst/>
          </a:prstGeom>
          <a:noFill/>
          <a:ln w="9525">
            <a:noFill/>
            <a:miter lim="800000"/>
          </a:ln>
        </p:spPr>
        <p:txBody>
          <a:bodyPr wrap="square">
            <a:spAutoFit/>
          </a:bodyPr>
          <a:lstStyle/>
          <a:p>
            <a:r>
              <a:rPr lang="zh-CN" altLang="en-US" dirty="0"/>
              <a:t>假设你是中亚输油管道工程师，哪条线路既能避开地震带又最短？（绘图解答）</a:t>
            </a:r>
          </a:p>
        </p:txBody>
      </p:sp>
      <p:pic>
        <p:nvPicPr>
          <p:cNvPr id="55" name="图片 54" descr="未命名作品-4">
            <a:extLst>
              <a:ext uri="{FF2B5EF4-FFF2-40B4-BE49-F238E27FC236}">
                <a16:creationId xmlns:a16="http://schemas.microsoft.com/office/drawing/2014/main" id="{AEE5594D-42E3-0E15-DD83-E500E6E7E13E}"/>
              </a:ext>
            </a:extLst>
          </p:cNvPr>
          <p:cNvPicPr>
            <a:picLocks noChangeAspect="1"/>
          </p:cNvPicPr>
          <p:nvPr/>
        </p:nvPicPr>
        <p:blipFill>
          <a:blip r:embed="rId4"/>
          <a:srcRect l="18917" t="33831" r="72589" b="52243"/>
          <a:stretch>
            <a:fillRect/>
          </a:stretch>
        </p:blipFill>
        <p:spPr>
          <a:xfrm flipH="1" flipV="1">
            <a:off x="176530" y="369478"/>
            <a:ext cx="641350" cy="701040"/>
          </a:xfrm>
          <a:prstGeom prst="rect">
            <a:avLst/>
          </a:prstGeom>
        </p:spPr>
      </p:pic>
      <p:sp>
        <p:nvSpPr>
          <p:cNvPr id="56" name="PA-矩形 1">
            <a:extLst>
              <a:ext uri="{FF2B5EF4-FFF2-40B4-BE49-F238E27FC236}">
                <a16:creationId xmlns:a16="http://schemas.microsoft.com/office/drawing/2014/main" id="{D67EA49B-BB15-BA5C-B39C-EF8D214621C1}"/>
              </a:ext>
            </a:extLst>
          </p:cNvPr>
          <p:cNvSpPr/>
          <p:nvPr>
            <p:custDataLst>
              <p:tags r:id="rId1"/>
            </p:custDataLst>
          </p:nvPr>
        </p:nvSpPr>
        <p:spPr>
          <a:xfrm>
            <a:off x="989330" y="369478"/>
            <a:ext cx="2230120" cy="40005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学习任务</a:t>
            </a:r>
          </a:p>
        </p:txBody>
      </p:sp>
      <p:sp>
        <p:nvSpPr>
          <p:cNvPr id="2" name="矩形 1">
            <a:extLst>
              <a:ext uri="{FF2B5EF4-FFF2-40B4-BE49-F238E27FC236}">
                <a16:creationId xmlns:a16="http://schemas.microsoft.com/office/drawing/2014/main" id="{4B066D20-726F-952A-DB49-FEA7AFCB6393}"/>
              </a:ext>
            </a:extLst>
          </p:cNvPr>
          <p:cNvSpPr>
            <a:spLocks noChangeArrowheads="1"/>
          </p:cNvSpPr>
          <p:nvPr/>
        </p:nvSpPr>
        <p:spPr bwMode="auto">
          <a:xfrm>
            <a:off x="1764187" y="5104228"/>
            <a:ext cx="8614992" cy="830997"/>
          </a:xfrm>
          <a:prstGeom prst="rect">
            <a:avLst/>
          </a:prstGeom>
          <a:noFill/>
          <a:ln w="9525">
            <a:noFill/>
            <a:miter lim="800000"/>
          </a:ln>
        </p:spPr>
        <p:txBody>
          <a:bodyPr wrap="square">
            <a:spAutoFit/>
          </a:bodyPr>
          <a:lstStyle/>
          <a:p>
            <a:r>
              <a:rPr lang="zh-CN" altLang="en-US" sz="1600" b="1" dirty="0">
                <a:latin typeface="+mj-ea"/>
                <a:ea typeface="+mj-ea"/>
              </a:rPr>
              <a:t>你的任务</a:t>
            </a:r>
            <a:endParaRPr lang="en-US" altLang="zh-CN" sz="1600" dirty="0">
              <a:latin typeface="+mj-ea"/>
              <a:ea typeface="+mj-ea"/>
            </a:endParaRPr>
          </a:p>
          <a:p>
            <a:r>
              <a:rPr lang="zh-CN" altLang="en-US" sz="1600" dirty="0">
                <a:latin typeface="+mj-ea"/>
                <a:ea typeface="+mj-ea"/>
              </a:rPr>
              <a:t>成为亚洲气候</a:t>
            </a:r>
            <a:r>
              <a:rPr lang="en-US" altLang="zh-CN" sz="1600" dirty="0">
                <a:latin typeface="+mj-ea"/>
                <a:ea typeface="+mj-ea"/>
              </a:rPr>
              <a:t>/</a:t>
            </a:r>
            <a:r>
              <a:rPr lang="zh-CN" altLang="en-US" sz="1600" dirty="0">
                <a:latin typeface="+mj-ea"/>
                <a:ea typeface="+mj-ea"/>
              </a:rPr>
              <a:t>地形</a:t>
            </a:r>
            <a:r>
              <a:rPr lang="en-US" altLang="zh-CN" sz="1600" dirty="0">
                <a:latin typeface="+mj-ea"/>
                <a:ea typeface="+mj-ea"/>
              </a:rPr>
              <a:t>/</a:t>
            </a:r>
            <a:r>
              <a:rPr lang="zh-CN" altLang="en-US" sz="1600" dirty="0">
                <a:latin typeface="+mj-ea"/>
                <a:ea typeface="+mj-ea"/>
              </a:rPr>
              <a:t>灾害“三重间谍”！用分层设色地图</a:t>
            </a:r>
            <a:r>
              <a:rPr lang="en-US" altLang="zh-CN" sz="1600" dirty="0">
                <a:latin typeface="+mj-ea"/>
                <a:ea typeface="+mj-ea"/>
              </a:rPr>
              <a:t>+</a:t>
            </a:r>
            <a:r>
              <a:rPr lang="zh-CN" altLang="en-US" sz="1600" dirty="0">
                <a:latin typeface="+mj-ea"/>
                <a:ea typeface="+mj-ea"/>
              </a:rPr>
              <a:t>气象</a:t>
            </a:r>
            <a:r>
              <a:rPr lang="en" altLang="zh-CN" sz="1600" dirty="0">
                <a:latin typeface="+mj-ea"/>
                <a:ea typeface="+mj-ea"/>
              </a:rPr>
              <a:t>App</a:t>
            </a:r>
            <a:r>
              <a:rPr lang="zh-CN" altLang="en" sz="1600" dirty="0">
                <a:latin typeface="+mj-ea"/>
                <a:ea typeface="+mj-ea"/>
              </a:rPr>
              <a:t>，</a:t>
            </a:r>
            <a:r>
              <a:rPr lang="zh-CN" altLang="en-US" sz="1600" dirty="0">
                <a:latin typeface="+mj-ea"/>
                <a:ea typeface="+mj-ea"/>
              </a:rPr>
              <a:t>侦破</a:t>
            </a:r>
            <a:r>
              <a:rPr lang="en-US" altLang="zh-CN" sz="1600" dirty="0">
                <a:latin typeface="+mj-ea"/>
                <a:ea typeface="+mj-ea"/>
              </a:rPr>
              <a:t>2023</a:t>
            </a:r>
            <a:r>
              <a:rPr lang="zh-CN" altLang="en-US" sz="1600" dirty="0">
                <a:latin typeface="+mj-ea"/>
                <a:ea typeface="+mj-ea"/>
              </a:rPr>
              <a:t>年巴基斯坦洪灾的“自然帮凶”与“人类内鬼”，并制作防災科普</a:t>
            </a:r>
            <a:r>
              <a:rPr lang="en" altLang="zh-CN" sz="1600" dirty="0">
                <a:latin typeface="+mj-ea"/>
                <a:ea typeface="+mj-ea"/>
              </a:rPr>
              <a:t>H5</a:t>
            </a:r>
            <a:r>
              <a:rPr lang="zh-CN" altLang="en-US" sz="1600" dirty="0">
                <a:latin typeface="+mj-ea"/>
                <a:ea typeface="+mj-ea"/>
              </a:rPr>
              <a:t>推送给当地学生。</a:t>
            </a:r>
          </a:p>
        </p:txBody>
      </p:sp>
    </p:spTree>
    <p:extLst>
      <p:ext uri="{BB962C8B-B14F-4D97-AF65-F5344CB8AC3E}">
        <p14:creationId xmlns:p14="http://schemas.microsoft.com/office/powerpoint/2010/main" val="244980991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14786-AB19-96BB-18DD-9AC406E7019C}"/>
            </a:ext>
          </a:extLst>
        </p:cNvPr>
        <p:cNvGrpSpPr/>
        <p:nvPr/>
      </p:nvGrpSpPr>
      <p:grpSpPr>
        <a:xfrm>
          <a:off x="0" y="0"/>
          <a:ext cx="0" cy="0"/>
          <a:chOff x="0" y="0"/>
          <a:chExt cx="0" cy="0"/>
        </a:xfrm>
      </p:grpSpPr>
      <p:pic>
        <p:nvPicPr>
          <p:cNvPr id="14" name="图片 13" descr="未命名作品-4">
            <a:extLst>
              <a:ext uri="{FF2B5EF4-FFF2-40B4-BE49-F238E27FC236}">
                <a16:creationId xmlns:a16="http://schemas.microsoft.com/office/drawing/2014/main" id="{C03F715D-B3AB-0DFC-D91C-23D2D55C252C}"/>
              </a:ext>
            </a:extLst>
          </p:cNvPr>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a:extLst>
              <a:ext uri="{FF2B5EF4-FFF2-40B4-BE49-F238E27FC236}">
                <a16:creationId xmlns:a16="http://schemas.microsoft.com/office/drawing/2014/main" id="{C963F98E-E1CD-6BEF-95D6-FFC0D3641DC3}"/>
              </a:ext>
            </a:extLst>
          </p:cNvPr>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a:extLst>
              <a:ext uri="{FF2B5EF4-FFF2-40B4-BE49-F238E27FC236}">
                <a16:creationId xmlns:a16="http://schemas.microsoft.com/office/drawing/2014/main" id="{F3315A99-ED34-9795-3644-CCDB78B6E0F4}"/>
              </a:ext>
            </a:extLst>
          </p:cNvPr>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a:extLst>
              <a:ext uri="{FF2B5EF4-FFF2-40B4-BE49-F238E27FC236}">
                <a16:creationId xmlns:a16="http://schemas.microsoft.com/office/drawing/2014/main" id="{3E619019-EF1D-742A-7F18-53710C85CC97}"/>
              </a:ext>
            </a:extLst>
          </p:cNvPr>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27CB3EE-E33F-BCDC-2F82-CFEDBADF8AF8}"/>
              </a:ext>
            </a:extLst>
          </p:cNvPr>
          <p:cNvSpPr txBox="1"/>
          <p:nvPr/>
        </p:nvSpPr>
        <p:spPr>
          <a:xfrm>
            <a:off x="2667000" y="3133725"/>
            <a:ext cx="7369629" cy="923330"/>
          </a:xfrm>
          <a:prstGeom prst="rect">
            <a:avLst/>
          </a:prstGeom>
          <a:noFill/>
        </p:spPr>
        <p:txBody>
          <a:bodyPr wrap="square" rtlCol="0">
            <a:spAutoFit/>
          </a:bodyPr>
          <a:lstStyle/>
          <a:p>
            <a:pPr algn="ctr">
              <a:defRPr/>
            </a:pPr>
            <a:r>
              <a:rPr lang="zh-CN" altLang="en-US" sz="5400" dirty="0">
                <a:solidFill>
                  <a:srgbClr val="323232"/>
                </a:solidFill>
                <a:latin typeface="思源宋体 CN Heavy" panose="02020900000000000000" charset="-122"/>
                <a:ea typeface="思源宋体 CN Heavy" panose="02020900000000000000" charset="-122"/>
              </a:rPr>
              <a:t>知识与能力导学设计</a:t>
            </a:r>
          </a:p>
        </p:txBody>
      </p:sp>
      <p:sp>
        <p:nvSpPr>
          <p:cNvPr id="10" name="文本框 9">
            <a:extLst>
              <a:ext uri="{FF2B5EF4-FFF2-40B4-BE49-F238E27FC236}">
                <a16:creationId xmlns:a16="http://schemas.microsoft.com/office/drawing/2014/main" id="{7B64F5B6-F41F-BECE-4D5B-8C5E6D4992B4}"/>
              </a:ext>
            </a:extLst>
          </p:cNvPr>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Part.02</a:t>
            </a:r>
          </a:p>
        </p:txBody>
      </p:sp>
      <p:pic>
        <p:nvPicPr>
          <p:cNvPr id="21" name="图片 20" descr="未命名作品-4">
            <a:extLst>
              <a:ext uri="{FF2B5EF4-FFF2-40B4-BE49-F238E27FC236}">
                <a16:creationId xmlns:a16="http://schemas.microsoft.com/office/drawing/2014/main" id="{9FC37AE4-17DE-C219-A3D5-DAC6A3BBC633}"/>
              </a:ext>
            </a:extLst>
          </p:cNvPr>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a:extLst>
              <a:ext uri="{FF2B5EF4-FFF2-40B4-BE49-F238E27FC236}">
                <a16:creationId xmlns:a16="http://schemas.microsoft.com/office/drawing/2014/main" id="{795B8898-0E2C-FBDC-6321-734E41697219}"/>
              </a:ext>
            </a:extLst>
          </p:cNvPr>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a:extLst>
              <a:ext uri="{FF2B5EF4-FFF2-40B4-BE49-F238E27FC236}">
                <a16:creationId xmlns:a16="http://schemas.microsoft.com/office/drawing/2014/main" id="{C5D6567E-C8CC-E0C7-55E1-0A3322079982}"/>
              </a:ext>
            </a:extLst>
          </p:cNvPr>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a:extLst>
              <a:ext uri="{FF2B5EF4-FFF2-40B4-BE49-F238E27FC236}">
                <a16:creationId xmlns:a16="http://schemas.microsoft.com/office/drawing/2014/main" id="{1FC34886-4EF0-DDA9-CB05-539EF146E061}"/>
              </a:ext>
            </a:extLst>
          </p:cNvPr>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a:extLst>
              <a:ext uri="{FF2B5EF4-FFF2-40B4-BE49-F238E27FC236}">
                <a16:creationId xmlns:a16="http://schemas.microsoft.com/office/drawing/2014/main" id="{651FD239-1297-FA38-538A-F63D12A5C853}"/>
              </a:ext>
            </a:extLst>
          </p:cNvPr>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a:extLst>
              <a:ext uri="{FF2B5EF4-FFF2-40B4-BE49-F238E27FC236}">
                <a16:creationId xmlns:a16="http://schemas.microsoft.com/office/drawing/2014/main" id="{F40B2448-B04E-D724-5AF6-013DF76FD8D2}"/>
              </a:ext>
            </a:extLst>
          </p:cNvPr>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a:extLst>
              <a:ext uri="{FF2B5EF4-FFF2-40B4-BE49-F238E27FC236}">
                <a16:creationId xmlns:a16="http://schemas.microsoft.com/office/drawing/2014/main" id="{CB4EC0C5-C690-19BB-CCD9-675644632CC0}"/>
              </a:ext>
            </a:extLst>
          </p:cNvPr>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extLst>
      <p:ext uri="{BB962C8B-B14F-4D97-AF65-F5344CB8AC3E}">
        <p14:creationId xmlns:p14="http://schemas.microsoft.com/office/powerpoint/2010/main" val="9212753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3D84B-C691-EB49-6459-3F18277BE8B7}"/>
            </a:ext>
          </a:extLst>
        </p:cNvPr>
        <p:cNvGrpSpPr/>
        <p:nvPr/>
      </p:nvGrpSpPr>
      <p:grpSpPr>
        <a:xfrm>
          <a:off x="0" y="0"/>
          <a:ext cx="0" cy="0"/>
          <a:chOff x="0" y="0"/>
          <a:chExt cx="0" cy="0"/>
        </a:xfrm>
      </p:grpSpPr>
      <p:sp>
        <p:nvSpPr>
          <p:cNvPr id="8" name="矩形 7">
            <a:extLst>
              <a:ext uri="{FF2B5EF4-FFF2-40B4-BE49-F238E27FC236}">
                <a16:creationId xmlns:a16="http://schemas.microsoft.com/office/drawing/2014/main" id="{9E79E722-F259-1F2C-5C4B-EF3E86A58DB2}"/>
              </a:ext>
            </a:extLst>
          </p:cNvPr>
          <p:cNvSpPr/>
          <p:nvPr/>
        </p:nvSpPr>
        <p:spPr>
          <a:xfrm>
            <a:off x="1270"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a:extLst>
              <a:ext uri="{FF2B5EF4-FFF2-40B4-BE49-F238E27FC236}">
                <a16:creationId xmlns:a16="http://schemas.microsoft.com/office/drawing/2014/main" id="{49F8FD2C-2923-8FCA-F71D-CCA80ED57064}"/>
              </a:ext>
            </a:extLst>
          </p:cNvPr>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a:extLst>
              <a:ext uri="{FF2B5EF4-FFF2-40B4-BE49-F238E27FC236}">
                <a16:creationId xmlns:a16="http://schemas.microsoft.com/office/drawing/2014/main" id="{8AC9C305-6524-1D0C-9FF2-901A57D10246}"/>
              </a:ext>
            </a:extLst>
          </p:cNvPr>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a:extLst>
              <a:ext uri="{FF2B5EF4-FFF2-40B4-BE49-F238E27FC236}">
                <a16:creationId xmlns:a16="http://schemas.microsoft.com/office/drawing/2014/main" id="{0DE44FE3-CBE6-B162-389A-56600111110B}"/>
              </a:ext>
            </a:extLst>
          </p:cNvPr>
          <p:cNvSpPr txBox="1"/>
          <p:nvPr/>
        </p:nvSpPr>
        <p:spPr>
          <a:xfrm>
            <a:off x="1703352" y="1443775"/>
            <a:ext cx="8496562" cy="106182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引导词：探究</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r>
              <a:rPr lang="zh-CN" altLang="en-US" b="1" dirty="0"/>
              <a:t>设疑问题</a:t>
            </a:r>
            <a:r>
              <a:rPr lang="zh-CN" altLang="en-US" dirty="0"/>
              <a:t>：</a:t>
            </a:r>
            <a:r>
              <a:rPr lang="zh-CN" altLang="en-US" dirty="0">
                <a:latin typeface="+mj-ea"/>
                <a:ea typeface="+mj-ea"/>
              </a:rPr>
              <a:t>为什么塔克拉玛干沙漠和印度半岛同处北纬</a:t>
            </a:r>
            <a:r>
              <a:rPr lang="en-US" altLang="zh-CN" dirty="0">
                <a:latin typeface="+mj-ea"/>
                <a:ea typeface="+mj-ea"/>
              </a:rPr>
              <a:t>30°</a:t>
            </a:r>
            <a:r>
              <a:rPr lang="zh-CN" altLang="en-US" dirty="0">
                <a:latin typeface="+mj-ea"/>
                <a:ea typeface="+mj-ea"/>
              </a:rPr>
              <a:t>，却一个黄沙漫天一个暴雨倾盆？</a:t>
            </a:r>
          </a:p>
        </p:txBody>
      </p:sp>
      <p:pic>
        <p:nvPicPr>
          <p:cNvPr id="14" name="图片 13" descr="未命名作品-4">
            <a:extLst>
              <a:ext uri="{FF2B5EF4-FFF2-40B4-BE49-F238E27FC236}">
                <a16:creationId xmlns:a16="http://schemas.microsoft.com/office/drawing/2014/main" id="{AE85E9F1-3CBB-F160-C880-6B4198D93B9F}"/>
              </a:ext>
            </a:extLst>
          </p:cNvPr>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a:extLst>
              <a:ext uri="{FF2B5EF4-FFF2-40B4-BE49-F238E27FC236}">
                <a16:creationId xmlns:a16="http://schemas.microsoft.com/office/drawing/2014/main" id="{7685A5DF-0ADF-5095-B826-FABE2016B508}"/>
              </a:ext>
            </a:extLst>
          </p:cNvPr>
          <p:cNvSpPr/>
          <p:nvPr>
            <p:custDataLst>
              <p:tags r:id="rId1"/>
            </p:custDataLst>
          </p:nvPr>
        </p:nvSpPr>
        <p:spPr>
          <a:xfrm>
            <a:off x="990600" y="356870"/>
            <a:ext cx="5323114" cy="400110"/>
          </a:xfrm>
          <a:prstGeom prst="rect">
            <a:avLst/>
          </a:prstGeom>
          <a:noFill/>
          <a:effectLst/>
        </p:spPr>
        <p:txBody>
          <a:bodyPr wrap="square" lIns="0" tIns="0" rIns="0" bIns="0">
            <a:spAutoFit/>
          </a:bodyPr>
          <a:lstStyle/>
          <a:p>
            <a:pPr>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引导问题</a:t>
            </a:r>
          </a:p>
        </p:txBody>
      </p:sp>
      <p:sp>
        <p:nvSpPr>
          <p:cNvPr id="39" name="文本框 38">
            <a:extLst>
              <a:ext uri="{FF2B5EF4-FFF2-40B4-BE49-F238E27FC236}">
                <a16:creationId xmlns:a16="http://schemas.microsoft.com/office/drawing/2014/main" id="{966E8B63-AEE9-06F2-40BF-EBFCD1650938}"/>
              </a:ext>
            </a:extLst>
          </p:cNvPr>
          <p:cNvSpPr txBox="1"/>
          <p:nvPr/>
        </p:nvSpPr>
        <p:spPr>
          <a:xfrm>
            <a:off x="1703352" y="3984986"/>
            <a:ext cx="6696428" cy="752194"/>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回答</a:t>
            </a:r>
            <a:r>
              <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a:t>
            </a:r>
            <a:r>
              <a:rPr lang="zh-CN" altLang="en-US"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Wingdings" pitchFamily="2" charset="2"/>
              </a:rPr>
              <a:t>（留白）</a:t>
            </a:r>
            <a:endParaRPr lang="en-US" altLang="zh-CN"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18276659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Lst>
</file>

<file path=ppt/tags/tag15.xml><?xml version="1.0" encoding="utf-8"?>
<p:tagLst xmlns:a="http://schemas.openxmlformats.org/drawingml/2006/main" xmlns:r="http://schemas.openxmlformats.org/officeDocument/2006/relationships" xmlns:p="http://schemas.openxmlformats.org/presentationml/2006/main">
  <p:tag name="PA" val="v5.2.11"/>
</p:tagLst>
</file>

<file path=ppt/tags/tag16.xml><?xml version="1.0" encoding="utf-8"?>
<p:tagLst xmlns:a="http://schemas.openxmlformats.org/drawingml/2006/main" xmlns:r="http://schemas.openxmlformats.org/officeDocument/2006/relationships" xmlns:p="http://schemas.openxmlformats.org/presentationml/2006/main">
  <p:tag name="PA" val="v5.2.11"/>
</p:tagLst>
</file>

<file path=ppt/tags/tag17.xml><?xml version="1.0" encoding="utf-8"?>
<p:tagLst xmlns:a="http://schemas.openxmlformats.org/drawingml/2006/main" xmlns:r="http://schemas.openxmlformats.org/officeDocument/2006/relationships" xmlns:p="http://schemas.openxmlformats.org/presentationml/2006/main">
  <p:tag name="PA" val="v5.2.11"/>
</p:tagLst>
</file>

<file path=ppt/tags/tag18.xml><?xml version="1.0" encoding="utf-8"?>
<p:tagLst xmlns:a="http://schemas.openxmlformats.org/drawingml/2006/main" xmlns:r="http://schemas.openxmlformats.org/officeDocument/2006/relationships" xmlns:p="http://schemas.openxmlformats.org/presentationml/2006/main">
  <p:tag name="PA" val="v5.2.11"/>
</p:tagLst>
</file>

<file path=ppt/tags/tag19.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20.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5.2.11"/>
</p:tagLst>
</file>

<file path=ppt/tags/tag24.xml><?xml version="1.0" encoding="utf-8"?>
<p:tagLst xmlns:a="http://schemas.openxmlformats.org/drawingml/2006/main" xmlns:r="http://schemas.openxmlformats.org/officeDocument/2006/relationships" xmlns:p="http://schemas.openxmlformats.org/presentationml/2006/main">
  <p:tag name="PA" val="v5.2.11"/>
</p:tagLst>
</file>

<file path=ppt/tags/tag25.xml><?xml version="1.0" encoding="utf-8"?>
<p:tagLst xmlns:a="http://schemas.openxmlformats.org/drawingml/2006/main" xmlns:r="http://schemas.openxmlformats.org/officeDocument/2006/relationships" xmlns:p="http://schemas.openxmlformats.org/presentationml/2006/main">
  <p:tag name="PA" val="v5.2.11"/>
</p:tagLst>
</file>

<file path=ppt/tags/tag26.xml><?xml version="1.0" encoding="utf-8"?>
<p:tagLst xmlns:a="http://schemas.openxmlformats.org/drawingml/2006/main" xmlns:r="http://schemas.openxmlformats.org/officeDocument/2006/relationships" xmlns:p="http://schemas.openxmlformats.org/presentationml/2006/main">
  <p:tag name="PA" val="v5.2.11"/>
</p:tagLst>
</file>

<file path=ppt/tags/tag27.xml><?xml version="1.0" encoding="utf-8"?>
<p:tagLst xmlns:a="http://schemas.openxmlformats.org/drawingml/2006/main" xmlns:r="http://schemas.openxmlformats.org/officeDocument/2006/relationships" xmlns:p="http://schemas.openxmlformats.org/presentationml/2006/main">
  <p:tag name="PA" val="v5.2.11"/>
</p:tagLst>
</file>

<file path=ppt/tags/tag28.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29.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30.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31.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2160</Words>
  <Application>Microsoft Macintosh PowerPoint</Application>
  <PresentationFormat>宽屏</PresentationFormat>
  <Paragraphs>200</Paragraphs>
  <Slides>30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思源黑体 CN Bold</vt:lpstr>
      <vt:lpstr>思源黑体 CN Medium</vt:lpstr>
      <vt:lpstr>思源黑体 CN Normal</vt:lpstr>
      <vt:lpstr>思源黑体 CN Regular</vt:lpstr>
      <vt:lpstr>思源宋体 CN Heavy</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东明 诸葛</cp:lastModifiedBy>
  <cp:revision>116</cp:revision>
  <dcterms:created xsi:type="dcterms:W3CDTF">2019-09-19T02:01:00Z</dcterms:created>
  <dcterms:modified xsi:type="dcterms:W3CDTF">2025-05-26T09:19:01Z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2052-11.8.2.8696</vt:lpwstr>
  </property>
</Properties>
</file>