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408D-CD41-468D-B127-3485E79E9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>
                <a:solidFill/>
              </a:rPr>
              <a:t>iPhone 16 Pro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F6AD7-357B-4E96-B74A-2D5F0322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12707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Discover the Future of Innovation</a:t>
            </a:r>
          </a:p>
          <a:p>
            <a:pPr>
              <a:defRPr>
                <a:solidFill/>
              </a:defRPr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10CC-2D9C-4AE5-A4E9-0FE369EB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680"/>
            <a:ext cx="8596668" cy="1320800"/>
          </a:xfrm>
        </p:spPr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dirty="0">
                <a:solidFill/>
              </a:rPr>
              <a:t>iPhone 16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68F9-DBFD-422A-918C-F44607DF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2840"/>
            <a:ext cx="8596668" cy="5382260"/>
          </a:xfrm>
        </p:spPr>
        <p:txBody>
          <a:bodyPr>
            <a:noAutofit/>
          </a:bodyPr>
          <a:lstStyle>
            <a:lvl1pPr>
              <a:defRPr>
                <a:solidFill/>
              </a:defRPr>
            </a:lvl1pPr>
          </a:lstStyle>
          <a:p>
            <a:pPr marL="0" indent="0">
              <a:buNone/>
              <a:defRPr>
                <a:solidFill/>
              </a:defRPr>
            </a:pPr>
            <a:r>
              <a:rPr lang="en-IN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Trade-In and Pricing: Receive $180–$650 credit towards iPhone 16 Pro when trading in an iPhone 12 or newer.</a:t>
            </a:r>
          </a:p>
          <a:p>
            <a:pPr>
              <a:defRPr>
                <a:solidFill/>
              </a:defRPr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 and Durability: Grade 5 titanium design with microblasted texture, available in four finishes including Desert Titanium.</a:t>
            </a:r>
          </a:p>
          <a:p>
            <a:pPr>
              <a:defRPr>
                <a:solidFill/>
              </a:defRPr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 and Camera: New Super Retina XDR displays with 48MP Ultra Wide and 5x Telephoto cameras.</a:t>
            </a:r>
          </a:p>
          <a:p>
            <a:pPr>
              <a:defRPr>
                <a:solidFill/>
              </a:defRPr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and Battery: Up to 27 hours video playback.</a:t>
            </a:r>
          </a:p>
          <a:p>
            <a:pPr>
              <a:defRPr>
                <a:solidFill/>
              </a:defRPr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Additional Features: Advanced Apple Intelligence, enhanced accessibility, environmental and ethical considerations.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5411-7D2C-4654-8BFB-2F393DFD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37304"/>
            <a:ext cx="8596667" cy="674024"/>
          </a:xfrm>
        </p:spPr>
        <p:txBody>
          <a:bodyPr/>
          <a:lstStyle>
            <a:lvl1pPr>
              <a:defRPr>
                <a:solidFill/>
              </a:defRPr>
            </a:lvl1pPr>
          </a:lstStyle>
          <a:p>
            <a:pPr algn="ctr">
              <a:defRPr>
                <a:solidFill/>
              </a:defRPr>
            </a:pPr>
            <a:r>
              <a:rPr lang="en-IN" dirty="0">
                <a:solidFill/>
              </a:rPr>
              <a:t>Design and Durability</a:t>
            </a:r>
          </a:p>
        </p:txBody>
      </p:sp>
      <p:pic>
        <p:nvPicPr>
          <p:cNvPr id="3" name="Picture Placeholder 5" descr="_page_0_Picture_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5499100" cy="3835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8B58D-A676-460B-A052-DDB6DC16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911328"/>
            <a:ext cx="8596667" cy="1789510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iPhone 16 Pro features a Grade 5 titanium design with a microblasted texture, combining strength with a lightweight build.</a:t>
            </a:r>
          </a:p>
          <a:p>
            <a:pPr>
              <a:defRPr>
                <a:solidFill/>
              </a:defRPr>
            </a:pP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Available in four finishes, including the new Desert Titanium, the iPhone 16 Pro is splash, water, and dust resistant, and comes with the latest-generation Ceramic Shield for enhanced durability.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5411-7D2C-4654-8BFB-2F393DFD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37304"/>
            <a:ext cx="8596667" cy="674024"/>
          </a:xfrm>
        </p:spPr>
        <p:txBody>
          <a:bodyPr/>
          <a:lstStyle>
            <a:lvl1pPr>
              <a:defRPr>
                <a:solidFill/>
              </a:defRPr>
            </a:lvl1pPr>
          </a:lstStyle>
          <a:p>
            <a:pPr algn="ctr">
              <a:defRPr>
                <a:solidFill/>
              </a:defRPr>
            </a:pPr>
            <a:r>
              <a:rPr lang="en-IN" dirty="0">
                <a:solidFill/>
              </a:rPr>
              <a:t>Display and Camera Features</a:t>
            </a:r>
          </a:p>
        </p:txBody>
      </p:sp>
      <p:pic>
        <p:nvPicPr>
          <p:cNvPr id="3" name="Picture Placeholder 5" descr="_page_0_Picture_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5499100" cy="3835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8B58D-A676-460B-A052-DDB6DC16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911328"/>
            <a:ext cx="8596667" cy="1789510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display technology offers thinner borders and larger 6.3-inch and 6.9-inch Super Retina XDR displays, providing an immersive viewing experience.</a:t>
            </a:r>
          </a:p>
          <a:p>
            <a:pPr>
              <a:defRPr>
                <a:solidFill/>
              </a:defRPr>
            </a:pP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48MP Ultra Wide camera captures high-resolution photos and videos with advanced features like autofocus and ProRAW support. The 5x Telephoto camera provides sharper close-ups, even from a distance.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5411-7D2C-4654-8BFB-2F393DFD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37304"/>
            <a:ext cx="8596667" cy="674024"/>
          </a:xfrm>
        </p:spPr>
        <p:txBody>
          <a:bodyPr/>
          <a:lstStyle>
            <a:lvl1pPr>
              <a:defRPr>
                <a:solidFill/>
              </a:defRPr>
            </a:lvl1pPr>
          </a:lstStyle>
          <a:p>
            <a:pPr algn="ctr">
              <a:defRPr>
                <a:solidFill/>
              </a:defRPr>
            </a:pPr>
            <a:r>
              <a:rPr lang="en-IN" dirty="0">
                <a:solidFill/>
              </a:rPr>
              <a:t>Apple Intelligence: Personal and Private</a:t>
            </a:r>
          </a:p>
        </p:txBody>
      </p:sp>
      <p:pic>
        <p:nvPicPr>
          <p:cNvPr id="3" name="Picture Placeholder 5" descr="_page_1_Picture_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369300" cy="3835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8B58D-A676-460B-A052-DDB6DC16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911328"/>
            <a:ext cx="8596667" cy="1789510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Apple Intelligence is a personal intelligence system that assists in writing, self-expression, and task completion. It is designed with privacy at its core, ensuring your data is safe and private at every step.</a:t>
            </a:r>
          </a:p>
          <a:p>
            <a:pPr>
              <a:defRPr>
                <a:solidFill/>
              </a:defRPr>
            </a:pP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Features include on-device processing and Private Cloud Compute, which keep your data secure and private. Enjoy the benefits of advanced AI without compromising your personal information.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5411-7D2C-4654-8BFB-2F393DFD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37304"/>
            <a:ext cx="8596667" cy="674024"/>
          </a:xfrm>
        </p:spPr>
        <p:txBody>
          <a:bodyPr/>
          <a:lstStyle>
            <a:lvl1pPr>
              <a:defRPr>
                <a:solidFill/>
              </a:defRPr>
            </a:lvl1pPr>
          </a:lstStyle>
          <a:p>
            <a:pPr algn="ctr">
              <a:defRPr>
                <a:solidFill/>
              </a:defRPr>
            </a:pPr>
            <a:r>
              <a:rPr lang="en-IN" dirty="0">
                <a:solidFill/>
              </a:rPr>
              <a:t>Performance and Battery Life</a:t>
            </a:r>
          </a:p>
        </p:txBody>
      </p:sp>
      <p:pic>
        <p:nvPicPr>
          <p:cNvPr id="3" name="Picture Placeholder 5" descr="_page_2_Picture_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7569200" cy="3835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8B58D-A676-460B-A052-DDB6DC16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911328"/>
            <a:ext cx="8596667" cy="1789510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A18 Pro chip features a faster Neural Engine, improved CPU and GPU, and increased memory bandwidth. It offers advanced video and photo capabilities, the best graphics performance for gaming, and hardware-accelerated ray tracing in iOS 18.</a:t>
            </a:r>
          </a:p>
          <a:p>
            <a:pPr>
              <a:defRPr>
                <a:solidFill/>
              </a:defRPr>
            </a:pP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iPhone 16 Pro provides extended battery life, with the Pro Max model offering up to 33 hours of video playback. Fast wireless charging supports up to 25W using a 30W power adapter, allowing up to 50% charge in approximately 30 minutes.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B38C-0E0A-475E-AAF1-5C4557C3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1320800"/>
          </a:xfrm>
        </p:spPr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dirty="0">
                <a:solidFill/>
              </a:rPr>
              <a:t>Additional Features and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A416-4688-43F4-BBB6-AFE1E134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4440"/>
            <a:ext cx="8596668" cy="5623559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sz="2000" dirty="0">
                <a:solidFill/>
              </a:rPr>
              <a:t>Satellite Connectivity: Stay connected in remote areas.</a:t>
            </a:r>
          </a:p>
          <a:p>
            <a:pPr marL="0" indent="0">
              <a:buNone/>
            </a:pPr>
            <a:endParaRPr lang="en-IN" dirty="0"/>
          </a:p>
          <a:p>
            <a:pPr>
              <a:defRPr>
                <a:solidFill/>
              </a:defRPr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Privacy and Security: Secure your data with end-to-end encryption.</a:t>
            </a:r>
          </a:p>
          <a:p>
            <a:pPr>
              <a:defRPr>
                <a:solidFill/>
              </a:defRPr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Accessibility: Features for all users, including Eye Tracking and Music Haptics.</a:t>
            </a:r>
          </a:p>
          <a:p>
            <a:pPr>
              <a:defRPr>
                <a:solidFill/>
              </a:defRPr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Satellite SOS: Text emergency services when cell service is unavailable.</a:t>
            </a:r>
          </a:p>
          <a:p>
            <a:pPr>
              <a:defRPr>
                <a:solidFill/>
              </a:defRPr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Vocal Shortcuts: Voice commands to enhance usability.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B38C-0E0A-475E-AAF1-5C4557C3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1320800"/>
          </a:xfrm>
        </p:spPr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dirty="0">
                <a:solidFill/>
              </a:rPr>
              <a:t>Environmental and 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A416-4688-43F4-BBB6-AFE1E134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4440"/>
            <a:ext cx="8596668" cy="5623559"/>
          </a:xfrm>
        </p:spPr>
        <p:txBody>
          <a:bodyPr>
            <a:norm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sz="2000" dirty="0">
                <a:solidFill/>
              </a:rPr>
              <a:t>All Apple data centers run on 100% renewable energy.</a:t>
            </a:r>
          </a:p>
          <a:p>
            <a:pPr marL="0" indent="0">
              <a:buNone/>
            </a:pPr>
            <a:endParaRPr lang="en-IN" dirty="0"/>
          </a:p>
          <a:p>
            <a:pPr>
              <a:defRPr>
                <a:solidFill/>
              </a:defRPr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iPhone 16 Pro uses over 95% recycled lithium in the battery, 100% recycled gold in the USB-C connector, and 100% recycled copper in the MagSafe charger.</a:t>
            </a:r>
          </a:p>
          <a:p>
            <a:pPr>
              <a:defRPr>
                <a:solidFill/>
              </a:defRPr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Packaging is 100% fiber-based and thinner, reducing carbon impact for shipping.</a:t>
            </a:r>
          </a:p>
          <a:p>
            <a:pPr>
              <a:defRPr>
                <a:solidFill/>
              </a:defRPr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Apple prioritizes ethical practices with the use of recycled materials and sustainable packaging.</a:t>
            </a:r>
          </a:p>
          <a:p>
            <a:pPr>
              <a:defRPr>
                <a:solidFill/>
              </a:defRPr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Privacy and security are paramount, ensuring user data is protected and inaccessible to anyone, including Apple.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CB56-235C-408C-9DC7-10D03944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875"/>
            <a:ext cx="8596668" cy="1320800"/>
          </a:xfrm>
        </p:spPr>
        <p:txBody>
          <a:bodyPr/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dirty="0">
                <a:solidFill/>
              </a:rPr>
              <a:t>Thank You for Joining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22D8-88E4-4422-838D-71DFE6BB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6201"/>
            <a:ext cx="8596668" cy="5368923"/>
          </a:xfrm>
        </p:spPr>
        <p:txBody>
          <a:bodyPr>
            <a:noAutofit/>
          </a:bodyPr>
          <a:lstStyle>
            <a:lvl1pPr>
              <a:defRPr>
                <a:solidFill/>
              </a:defRPr>
            </a:lvl1pPr>
          </a:lstStyle>
          <a:p>
            <a:pPr>
              <a:defRPr>
                <a:solidFill/>
              </a:defRPr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hope you enjoyed learning about the iPhone 16 Pro.</a:t>
            </a:r>
          </a:p>
          <a:p>
            <a:pPr>
              <a:defRPr>
                <a:solidFill/>
              </a:defRPr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further inquiries, please contact:</a:t>
            </a:r>
          </a:p>
          <a:p>
            <a:pPr>
              <a:defRPr>
                <a:solidFill/>
              </a:defRPr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Support: support@apple.com</a:t>
            </a:r>
          </a:p>
          <a:p>
            <a:pPr>
              <a:defRPr>
                <a:solidFill/>
              </a:defRPr>
            </a:pP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Stay tuned for more exciting updates from Apple!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578</Words>
  <Application>Microsoft Macintosh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iPhone 16 Pro</vt:lpstr>
      <vt:lpstr>iPhone 16 Pro</vt:lpstr>
      <vt:lpstr>Design and Durability</vt:lpstr>
      <vt:lpstr>Display and Camera Features</vt:lpstr>
      <vt:lpstr>Apple Intelligence: Personal and Private</vt:lpstr>
      <vt:lpstr>Performance and Battery Life</vt:lpstr>
      <vt:lpstr>Additional Features and Accessibility</vt:lpstr>
      <vt:lpstr>Environmental and Ethical Considerations</vt:lpstr>
      <vt:lpstr>Thank You for Joining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&amp; Culture</dc:title>
  <dc:creator>Ayona Bhaduri</dc:creator>
  <cp:lastModifiedBy>东明 诸葛</cp:lastModifiedBy>
  <cp:revision>19</cp:revision>
  <dcterms:created xsi:type="dcterms:W3CDTF">2018-03-15T13:52:44Z</dcterms:created>
  <dcterms:modified xsi:type="dcterms:W3CDTF">2025-05-15T06:17:48Z</dcterms:modified>
</cp:coreProperties>
</file>