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1" r:id="rId4"/>
    <p:sldId id="277" r:id="rId5"/>
    <p:sldId id="276" r:id="rId6"/>
    <p:sldId id="262" r:id="rId7"/>
    <p:sldId id="288" r:id="rId8"/>
    <p:sldId id="267" r:id="rId9"/>
    <p:sldId id="278" r:id="rId10"/>
    <p:sldId id="271" r:id="rId11"/>
    <p:sldId id="270" r:id="rId12"/>
    <p:sldId id="268" r:id="rId13"/>
    <p:sldId id="272" r:id="rId14"/>
    <p:sldId id="269" r:id="rId15"/>
    <p:sldId id="273" r:id="rId16"/>
    <p:sldId id="263" r:id="rId17"/>
    <p:sldId id="274" r:id="rId18"/>
    <p:sldId id="275" r:id="rId19"/>
    <p:sldId id="258" r:id="rId20"/>
    <p:sldId id="266" r:id="rId21"/>
    <p:sldId id="26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Horman" initials="AH" lastIdx="2" clrIdx="0">
    <p:extLst>
      <p:ext uri="{19B8F6BF-5375-455C-9EA6-DF929625EA0E}">
        <p15:presenceInfo xmlns:p15="http://schemas.microsoft.com/office/powerpoint/2012/main" userId="1958e61775412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30T19:14:35.261" idx="2">
    <p:pos x="10" y="10"/>
    <p:text>Wir sollen ja die Präsentation übersichtlich halten mit viel Bildern und weniger Text. Sollen wir jedes Einzelne Objekt beschreiben oder nur die wichtigsten?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30T19:13:48.711" idx="1">
    <p:pos x="10" y="10"/>
    <p:text>Achtung! Die System Architektur ist noch unübersichtlich. Auf Wunsch werde ich sie korrigieren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3E76-A732-4665-A035-ED8DFBA3DAEF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358D-378F-4DD6-A59C-E1D415D9CF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38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3B06-C593-4C5C-B5D0-E985E7B94B4F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4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C1E-A012-4AA7-848D-5CEB8B269E14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A6CB-6B42-4DD3-ABB1-450765C3A323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02E0-FEB2-485D-B7BA-E8C4332543BB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01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2EDF-2021-43D3-BEA8-B2BDD1D389A2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3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AB74-19A8-4226-B25F-7EC8B2E986E9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191-81C2-4FFC-BA26-F37DC51400ED}" type="datetime1">
              <a:rPr lang="de-DE" smtClean="0"/>
              <a:t>30.09.2015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017-6374-417A-BDCC-DBB76D6FD6A9}" type="datetime1">
              <a:rPr lang="de-DE" smtClean="0"/>
              <a:t>30.09.2015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3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1977-AA04-4513-B2BB-08A12AA5248F}" type="datetime1">
              <a:rPr lang="de-DE" smtClean="0"/>
              <a:t>30.09.2015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C66-D0BE-46F9-A353-CA6F5B9AA510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8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295-05D2-4297-A785-788390FF023B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08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1B2C-28AF-4CA7-8F2A-FA4D47787F31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9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thud.com/uploads/2/2/1/7/22174904/pacman_eating_cherry.mp3" TargetMode="External"/><Relationship Id="rId13" Type="http://schemas.openxmlformats.org/officeDocument/2006/relationships/hyperlink" Target="http://youtube.com/watch?v=QE_jOCqKE3w&amp;list=RDQE_jOCqKE3ws" TargetMode="External"/><Relationship Id="rId3" Type="http://schemas.openxmlformats.org/officeDocument/2006/relationships/hyperlink" Target="http://www.threejs.org/" TargetMode="External"/><Relationship Id="rId7" Type="http://schemas.openxmlformats.org/officeDocument/2006/relationships/hyperlink" Target="http://www.tonytextures.de/kostenlose-textur-foto-sammlung-architekturvisualisierung/" TargetMode="External"/><Relationship Id="rId12" Type="http://schemas.openxmlformats.org/officeDocument/2006/relationships/hyperlink" Target="https://www.youtube.com/watch?v=N0amga8hYPU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.de/" TargetMode="External"/><Relationship Id="rId11" Type="http://schemas.openxmlformats.org/officeDocument/2006/relationships/hyperlink" Target="https://www.youtube.com/watch?v=VfusU-xqU3A" TargetMode="External"/><Relationship Id="rId5" Type="http://schemas.openxmlformats.org/officeDocument/2006/relationships/hyperlink" Target="http://www.stackoverflow.com/" TargetMode="External"/><Relationship Id="rId10" Type="http://schemas.openxmlformats.org/officeDocument/2006/relationships/hyperlink" Target="http://www.republic-of-loafdom.com/Media/Soundclips/cheer1.wav" TargetMode="External"/><Relationship Id="rId4" Type="http://schemas.openxmlformats.org/officeDocument/2006/relationships/hyperlink" Target="http://codepen.io/sethabbott/pen/FtuLz" TargetMode="External"/><Relationship Id="rId9" Type="http://schemas.openxmlformats.org/officeDocument/2006/relationships/hyperlink" Target="http://www.eng.auburn.edu/~sealscd/COMP7970/project/3Dstudio/levels/MISSION2/tor3.wa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834648" y="3073529"/>
            <a:ext cx="9144000" cy="1655762"/>
          </a:xfrm>
        </p:spPr>
        <p:txBody>
          <a:bodyPr/>
          <a:lstStyle/>
          <a:p>
            <a:pPr algn="l"/>
            <a:r>
              <a:rPr lang="de-DE" dirty="0"/>
              <a:t>Katharina Kahlert</a:t>
            </a:r>
          </a:p>
          <a:p>
            <a:pPr algn="l"/>
            <a:r>
              <a:rPr lang="de-DE" dirty="0"/>
              <a:t>Meltem </a:t>
            </a:r>
            <a:r>
              <a:rPr lang="de-DE" dirty="0" err="1"/>
              <a:t>Özkul</a:t>
            </a:r>
            <a:endParaRPr lang="de-DE" dirty="0"/>
          </a:p>
          <a:p>
            <a:pPr algn="l"/>
            <a:r>
              <a:rPr lang="de-DE" dirty="0"/>
              <a:t>Ramón Wilhelm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3" y="837126"/>
            <a:ext cx="5661338" cy="47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92" y="1842164"/>
            <a:ext cx="2397003" cy="242378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69" y="1842164"/>
            <a:ext cx="3896888" cy="243555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314792" y="4429197"/>
            <a:ext cx="239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Futter hat die Form</a:t>
            </a:r>
          </a:p>
          <a:p>
            <a:r>
              <a:rPr lang="de-DE" dirty="0" smtClean="0"/>
              <a:t> von einem Kegel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45869" y="4429197"/>
            <a:ext cx="484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Kollidiert die Schlange mit dem Futter,</a:t>
            </a:r>
          </a:p>
          <a:p>
            <a:r>
              <a:rPr lang="de-DE" dirty="0"/>
              <a:t>b</a:t>
            </a:r>
            <a:r>
              <a:rPr lang="de-DE" dirty="0" smtClean="0"/>
              <a:t>linkt sie kurz grün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2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Diät-Pille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81" y="3147643"/>
            <a:ext cx="3784957" cy="260972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38" y="3147643"/>
            <a:ext cx="313416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6026239" cy="187218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2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Kollisionserkennung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2" y="2400400"/>
            <a:ext cx="2672827" cy="21575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61" y="2400401"/>
            <a:ext cx="1971107" cy="21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Steine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4" y="2137834"/>
            <a:ext cx="6351988" cy="289780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47" y="1937253"/>
            <a:ext cx="2343477" cy="20862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9" y="1937253"/>
            <a:ext cx="266725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Tatsächlicher Zeitplan (Soll-Ist-Vergleich unserer Entwicklungszeit)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Leider sind auch Verzögerungen bzw. Änderungen im Zeitplan aufgetreten. </a:t>
            </a:r>
            <a:r>
              <a:rPr lang="de-DE" dirty="0"/>
              <a:t>Bedingt durch 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Frühzeitige Fertigstellung einiger Aufgaben</a:t>
            </a:r>
            <a:endParaRPr lang="de-DE" dirty="0"/>
          </a:p>
          <a:p>
            <a:r>
              <a:rPr lang="de-DE" dirty="0" smtClean="0"/>
              <a:t>Umverteilung der Aufgaben, aufgrund unterschiedlicher Programmierkenntnisse.</a:t>
            </a:r>
          </a:p>
          <a:p>
            <a:r>
              <a:rPr lang="de-DE" dirty="0" smtClean="0"/>
              <a:t>Nebenjob, Krankheitsausfall, Internetausfall und Zwangsurlaub.</a:t>
            </a:r>
          </a:p>
          <a:p>
            <a:r>
              <a:rPr lang="de-DE" dirty="0" smtClean="0"/>
              <a:t>Längerer Experimentierphase mit den Features von Three.js.</a:t>
            </a:r>
          </a:p>
          <a:p>
            <a:r>
              <a:rPr lang="de-DE" dirty="0" smtClean="0"/>
              <a:t>Entwicklung neuer Ideen im Spiel, die ursprünglich nicht geplant waren.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Ursprüngliche 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417639"/>
          <a:ext cx="8389360" cy="502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Umgang lernen mit Three.js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</a:p>
                    <a:p>
                      <a:r>
                        <a:rPr lang="de-DE" dirty="0" smtClean="0"/>
                        <a:t>- 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r>
                        <a:rPr lang="de-DE" dirty="0" smtClean="0"/>
                        <a:t>-  Licht/Schatten</a:t>
                      </a:r>
                    </a:p>
                    <a:p>
                      <a:r>
                        <a:rPr lang="de-DE" smtClean="0"/>
                        <a:t>-  Essen</a:t>
                      </a:r>
                      <a:r>
                        <a:rPr lang="de-DE" baseline="0" smtClean="0"/>
                        <a:t> erscheint </a:t>
                      </a:r>
                      <a:endParaRPr lang="de-DE" smtClean="0"/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GameOver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4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Änderung gegenüber den ursprünglichen Meilensteinen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Ramón Wilhelm hat die Steuerung mitübernommen und sie in das Schlangen-Objekt implementiert und eine Speerfalle entwickelt.</a:t>
            </a:r>
          </a:p>
          <a:p>
            <a:r>
              <a:rPr lang="de-DE" dirty="0" smtClean="0"/>
              <a:t>Die Schlange mitsamt ihren Funktionen ist erst am 29.08.2015 fertig geworden.</a:t>
            </a:r>
          </a:p>
          <a:p>
            <a:r>
              <a:rPr lang="de-DE" dirty="0" err="1" smtClean="0"/>
              <a:t>Timer</a:t>
            </a:r>
            <a:r>
              <a:rPr lang="de-DE" dirty="0" smtClean="0"/>
              <a:t> fällt weg.</a:t>
            </a:r>
          </a:p>
          <a:p>
            <a:r>
              <a:rPr lang="de-DE" dirty="0" smtClean="0"/>
              <a:t>Meltem </a:t>
            </a:r>
            <a:r>
              <a:rPr lang="de-DE" dirty="0" err="1" smtClean="0"/>
              <a:t>Özkul</a:t>
            </a:r>
            <a:r>
              <a:rPr lang="de-DE" dirty="0" smtClean="0"/>
              <a:t> hat das Menü übernommen, sowie in Three.js die Diät-Pille, die Beleuchtung mit Licht und Schatten und die blinkende Schlange.</a:t>
            </a:r>
          </a:p>
          <a:p>
            <a:r>
              <a:rPr lang="de-DE" dirty="0" smtClean="0"/>
              <a:t>Katharina Kahlert hat Felsbrocken entwickelt, die vom Himmel fallen.</a:t>
            </a:r>
          </a:p>
          <a:p>
            <a:r>
              <a:rPr lang="de-DE" dirty="0" smtClean="0"/>
              <a:t>Es gibt nur Score, aber keinen </a:t>
            </a:r>
            <a:r>
              <a:rPr lang="de-DE" dirty="0" err="1" smtClean="0"/>
              <a:t>Highscore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90539"/>
              </p:ext>
            </p:extLst>
          </p:nvPr>
        </p:nvGraphicFramePr>
        <p:xfrm>
          <a:off x="838200" y="1345719"/>
          <a:ext cx="10850151" cy="3795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237"/>
                <a:gridCol w="1046026"/>
                <a:gridCol w="2386140"/>
                <a:gridCol w="1319634"/>
                <a:gridCol w="2926271"/>
                <a:gridCol w="1025843"/>
              </a:tblGrid>
              <a:tr h="672862"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r>
                        <a:rPr lang="de-DE" baseline="0" dirty="0" smtClean="0"/>
                        <a:t> in </a:t>
                      </a:r>
                    </a:p>
                    <a:p>
                      <a:r>
                        <a:rPr lang="de-DE" baseline="0" dirty="0" smtClean="0"/>
                        <a:t>Stunden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Kollisionserkennung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Diät-Pille</a:t>
                      </a:r>
                      <a:r>
                        <a:rPr lang="de-DE" baseline="0" dirty="0" smtClean="0"/>
                        <a:t> (Schrumpfen)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Schlangen-Objekt entwickeln</a:t>
                      </a:r>
                    </a:p>
                    <a:p>
                      <a:r>
                        <a:rPr lang="de-DE" dirty="0" smtClean="0"/>
                        <a:t>(inklusive 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Stein-Gravitation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Schlangenbeleuchtung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Welt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Menü und Score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Speerfalle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Game Over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Lichtverhältnisse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Futter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Baumgenerator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Spielinteraktion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Kameraführung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96596"/>
              </p:ext>
            </p:extLst>
          </p:nvPr>
        </p:nvGraphicFramePr>
        <p:xfrm>
          <a:off x="838202" y="5563471"/>
          <a:ext cx="108501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174"/>
                <a:gridCol w="1048214"/>
                <a:gridCol w="2375210"/>
                <a:gridCol w="1338146"/>
                <a:gridCol w="2943922"/>
                <a:gridCol w="100548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 der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5,0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0473" y="1847849"/>
            <a:ext cx="3751053" cy="4873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/>
              <a:t>Video</a:t>
            </a:r>
          </a:p>
          <a:p>
            <a:pPr marL="0" indent="0">
              <a:buNone/>
            </a:pPr>
            <a:r>
              <a:rPr lang="de-DE" dirty="0" smtClean="0"/>
              <a:t>Features</a:t>
            </a:r>
          </a:p>
          <a:p>
            <a:pPr marL="0" indent="0">
              <a:buNone/>
            </a:pPr>
            <a:r>
              <a:rPr lang="de-DE" dirty="0" smtClean="0"/>
              <a:t>Ziel des Spiels</a:t>
            </a:r>
          </a:p>
          <a:p>
            <a:pPr marL="0" indent="0">
              <a:buNone/>
            </a:pPr>
            <a:r>
              <a:rPr lang="de-DE" dirty="0" smtClean="0"/>
              <a:t>Spielaufbau</a:t>
            </a:r>
          </a:p>
          <a:p>
            <a:r>
              <a:rPr lang="de-DE" sz="2400" dirty="0" smtClean="0"/>
              <a:t>Schlange</a:t>
            </a:r>
          </a:p>
          <a:p>
            <a:r>
              <a:rPr lang="de-DE" sz="2400" dirty="0" smtClean="0"/>
              <a:t>Spielfeld</a:t>
            </a:r>
          </a:p>
          <a:p>
            <a:r>
              <a:rPr lang="de-DE" sz="2400" dirty="0" smtClean="0"/>
              <a:t>Kollisionserkennung</a:t>
            </a:r>
          </a:p>
          <a:p>
            <a:r>
              <a:rPr lang="de-DE" sz="2400" dirty="0" smtClean="0"/>
              <a:t>Steine</a:t>
            </a:r>
          </a:p>
          <a:p>
            <a:r>
              <a:rPr lang="de-DE" sz="2400" dirty="0" smtClean="0"/>
              <a:t>Diät-Pille</a:t>
            </a:r>
          </a:p>
          <a:p>
            <a:r>
              <a:rPr lang="de-DE" sz="2400" dirty="0" smtClean="0"/>
              <a:t>Futter</a:t>
            </a:r>
          </a:p>
          <a:p>
            <a:r>
              <a:rPr lang="de-DE" sz="2400" dirty="0" smtClean="0"/>
              <a:t>Speerfalle</a:t>
            </a:r>
          </a:p>
          <a:p>
            <a:pPr marL="0" indent="0">
              <a:buNone/>
            </a:pPr>
            <a:r>
              <a:rPr lang="de-DE" dirty="0" smtClean="0"/>
              <a:t>Tatsächlicher Zeitplan</a:t>
            </a:r>
          </a:p>
          <a:p>
            <a:pPr marL="0" indent="0">
              <a:buNone/>
            </a:pPr>
            <a:r>
              <a:rPr lang="de-DE" dirty="0" smtClean="0"/>
              <a:t>Aufgabenverteilung</a:t>
            </a:r>
          </a:p>
          <a:p>
            <a:pPr marL="0" indent="0">
              <a:buNone/>
            </a:pPr>
            <a:r>
              <a:rPr lang="de-DE" dirty="0" smtClean="0"/>
              <a:t>Ende der Präsentation</a:t>
            </a:r>
          </a:p>
          <a:p>
            <a:pPr marL="0" indent="0">
              <a:buNone/>
            </a:pPr>
            <a:r>
              <a:rPr lang="de-DE" dirty="0" smtClean="0"/>
              <a:t>Quellen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600" dirty="0"/>
              <a:t>Ende der Präsentation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Nachschlagseiten:</a:t>
            </a:r>
            <a:r>
              <a:rPr lang="de-DE" sz="1400" dirty="0" smtClean="0">
                <a:hlinkClick r:id="rId2"/>
              </a:rPr>
              <a:t>www.w3schools.com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3"/>
              </a:rPr>
              <a:t>www.threejs.org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HTML:</a:t>
            </a:r>
            <a:r>
              <a:rPr lang="de-DE" sz="1400" dirty="0" err="1" smtClean="0">
                <a:hlinkClick r:id="rId4"/>
              </a:rPr>
              <a:t>http</a:t>
            </a:r>
            <a:r>
              <a:rPr lang="de-DE" sz="1400" dirty="0">
                <a:hlinkClick r:id="rId4"/>
              </a:rPr>
              <a:t>://codepen.io/sethabbott/pen/FtuLz</a:t>
            </a:r>
            <a:endParaRPr lang="de-DE" sz="1400" dirty="0"/>
          </a:p>
          <a:p>
            <a:pPr marL="0" indent="0">
              <a:buNone/>
            </a:pPr>
            <a:r>
              <a:rPr lang="de-DE" sz="1400" dirty="0" smtClean="0"/>
              <a:t>3D-Objekte:</a:t>
            </a:r>
          </a:p>
          <a:p>
            <a:pPr marL="0" indent="0">
              <a:buNone/>
            </a:pPr>
            <a:r>
              <a:rPr lang="de-DE" sz="1400" dirty="0" err="1" smtClean="0"/>
              <a:t>Forum:</a:t>
            </a:r>
            <a:r>
              <a:rPr lang="de-DE" sz="1400" dirty="0" err="1" smtClean="0">
                <a:hlinkClick r:id="rId5"/>
              </a:rPr>
              <a:t>www.stackoverflow.com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6"/>
              </a:rPr>
              <a:t>www.tutorials.de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Texturen:</a:t>
            </a:r>
            <a:r>
              <a:rPr lang="de-DE" sz="1400" u="sng" dirty="0" err="1" smtClean="0">
                <a:hlinkClick r:id="rId7"/>
              </a:rPr>
              <a:t>http</a:t>
            </a:r>
            <a:r>
              <a:rPr lang="de-DE" sz="1400" u="sng" dirty="0">
                <a:hlinkClick r:id="rId7"/>
              </a:rPr>
              <a:t>://www.tonytextures.de/kostenlose-textur-foto-sammlung-architekturvisualisierung</a:t>
            </a:r>
            <a:r>
              <a:rPr lang="de-DE" sz="1400" u="sng" dirty="0" smtClean="0">
                <a:hlinkClick r:id="rId7"/>
              </a:rPr>
              <a:t>/</a:t>
            </a:r>
            <a:endParaRPr lang="de-DE" sz="1400" u="sng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Sounds:</a:t>
            </a:r>
            <a:r>
              <a:rPr lang="de-DE" sz="1400" u="sng" dirty="0" err="1" smtClean="0">
                <a:hlinkClick r:id="rId8"/>
              </a:rPr>
              <a:t>http</a:t>
            </a:r>
            <a:r>
              <a:rPr lang="de-DE" sz="1400" u="sng" dirty="0">
                <a:hlinkClick r:id="rId8"/>
              </a:rPr>
              <a:t>://</a:t>
            </a:r>
            <a:r>
              <a:rPr lang="de-DE" sz="1400" u="sng" dirty="0" smtClean="0">
                <a:hlinkClick r:id="rId8"/>
              </a:rPr>
              <a:t>www.gamethud.com/uploads/2/2/1/7/22174904/pacman_eating_cherry.mp3</a:t>
            </a:r>
            <a:endParaRPr lang="de-DE" sz="1400" u="sng" dirty="0"/>
          </a:p>
          <a:p>
            <a:pPr marL="0" indent="0">
              <a:buNone/>
            </a:pPr>
            <a:r>
              <a:rPr lang="de-DE" sz="1400" u="sng" dirty="0" smtClean="0">
                <a:hlinkClick r:id="rId9"/>
              </a:rPr>
              <a:t>http</a:t>
            </a:r>
            <a:r>
              <a:rPr lang="de-DE" sz="1400" u="sng" dirty="0">
                <a:hlinkClick r:id="rId9"/>
              </a:rPr>
              <a:t>://www.eng.auburn.edu/~</a:t>
            </a:r>
            <a:r>
              <a:rPr lang="de-DE" sz="1400" u="sng" dirty="0" smtClean="0">
                <a:hlinkClick r:id="rId9"/>
              </a:rPr>
              <a:t>sealscd/COMP7970/project/3Dstudio/levels/MISSION2/tor3.wav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0"/>
              </a:rPr>
              <a:t>http</a:t>
            </a:r>
            <a:r>
              <a:rPr lang="de-DE" sz="1400" u="sng" dirty="0">
                <a:hlinkClick r:id="rId10"/>
              </a:rPr>
              <a:t>://</a:t>
            </a:r>
            <a:r>
              <a:rPr lang="de-DE" sz="1400" u="sng" dirty="0" smtClean="0">
                <a:hlinkClick r:id="rId10"/>
              </a:rPr>
              <a:t>www.republic-of-loafdom.com/Media/Soundclips/cheer1.wav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dirty="0" err="1" smtClean="0"/>
              <a:t>Musik:</a:t>
            </a:r>
            <a:r>
              <a:rPr lang="de-DE" sz="1400" u="sng" dirty="0" err="1" smtClean="0">
                <a:hlinkClick r:id="rId11"/>
              </a:rPr>
              <a:t>https</a:t>
            </a:r>
            <a:r>
              <a:rPr lang="de-DE" sz="1400" u="sng" dirty="0">
                <a:hlinkClick r:id="rId11"/>
              </a:rPr>
              <a:t>://</a:t>
            </a:r>
            <a:r>
              <a:rPr lang="de-DE" sz="1400" u="sng" dirty="0" smtClean="0">
                <a:hlinkClick r:id="rId11"/>
              </a:rPr>
              <a:t>www.youtube.com/watch?v=VfusU-xqU3A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2"/>
              </a:rPr>
              <a:t>https</a:t>
            </a:r>
            <a:r>
              <a:rPr lang="de-DE" sz="1400" u="sng" dirty="0">
                <a:hlinkClick r:id="rId12"/>
              </a:rPr>
              <a:t>://</a:t>
            </a:r>
            <a:r>
              <a:rPr lang="de-DE" sz="1400" u="sng" dirty="0" smtClean="0">
                <a:hlinkClick r:id="rId12"/>
              </a:rPr>
              <a:t>www.youtube.com/watch?v=N0amga8hYPU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3"/>
              </a:rPr>
              <a:t>http</a:t>
            </a:r>
            <a:r>
              <a:rPr lang="de-DE" sz="1400" u="sng" dirty="0">
                <a:hlinkClick r:id="rId13"/>
              </a:rPr>
              <a:t>://</a:t>
            </a:r>
            <a:r>
              <a:rPr lang="de-DE" sz="1400" u="sng" dirty="0" smtClean="0">
                <a:hlinkClick r:id="rId13"/>
              </a:rPr>
              <a:t>youtube.com/watch?v=QE_jOCqKE3w&amp;list=RDQE_jOCqKE3ws</a:t>
            </a:r>
            <a:endParaRPr lang="de-DE" sz="1400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0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Speerfallen</a:t>
            </a:r>
          </a:p>
          <a:p>
            <a:r>
              <a:rPr lang="de-DE" dirty="0" smtClean="0"/>
              <a:t>Diät-Pille, die Nimmersatt schrumpft</a:t>
            </a:r>
          </a:p>
          <a:p>
            <a:r>
              <a:rPr lang="de-DE" dirty="0" smtClean="0"/>
              <a:t>Fallende Felsbrocken</a:t>
            </a:r>
          </a:p>
          <a:p>
            <a:r>
              <a:rPr lang="de-DE" dirty="0" smtClean="0"/>
              <a:t>Die Schlange Nimmersatt blinkt, sobald sie mit Futter oder Diät-Pille in Berührung kommt.</a:t>
            </a:r>
          </a:p>
          <a:p>
            <a:r>
              <a:rPr lang="de-DE" dirty="0" smtClean="0"/>
              <a:t>Nimmersatt kann durch den Rand des Spielfelds durchlaufen und an der gegenüberliegenden Seite wieder rauskommen.</a:t>
            </a:r>
          </a:p>
          <a:p>
            <a:r>
              <a:rPr lang="de-DE" dirty="0" smtClean="0"/>
              <a:t>Einstellung der Kamera-Perspektive</a:t>
            </a:r>
          </a:p>
          <a:p>
            <a:r>
              <a:rPr lang="de-DE" dirty="0" smtClean="0"/>
              <a:t>Im Spiel kann man 3 Stufen auswählen:</a:t>
            </a:r>
          </a:p>
          <a:p>
            <a:pPr marL="0" indent="0">
              <a:buNone/>
            </a:pPr>
            <a:r>
              <a:rPr lang="de-DE" dirty="0" smtClean="0"/>
              <a:t>	1. Ohne Speerfallen und Fallenden Felsen</a:t>
            </a:r>
          </a:p>
          <a:p>
            <a:pPr marL="0" indent="0">
              <a:buNone/>
            </a:pPr>
            <a:r>
              <a:rPr lang="de-DE" dirty="0" smtClean="0"/>
              <a:t>	2. Mit Speerfallen</a:t>
            </a:r>
          </a:p>
          <a:p>
            <a:pPr marL="0" indent="0">
              <a:buNone/>
            </a:pPr>
            <a:r>
              <a:rPr lang="de-DE" dirty="0" smtClean="0"/>
              <a:t>	3. Mit Speerfallen und Fallenden Felsen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Ziel des Spiels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6" y="1690688"/>
            <a:ext cx="5348828" cy="295535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5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88676" y="1690688"/>
            <a:ext cx="597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Führe die Schlange Nimmersatt durch zu ihrem Futter. </a:t>
            </a:r>
          </a:p>
          <a:p>
            <a:r>
              <a:rPr lang="de-DE" dirty="0" smtClean="0"/>
              <a:t>Doch Achtung: Nimmersatts Abenteuer ist nicht ganz ungefährlich. </a:t>
            </a:r>
            <a:r>
              <a:rPr lang="de-DE" dirty="0"/>
              <a:t> </a:t>
            </a:r>
            <a:r>
              <a:rPr lang="de-DE" dirty="0" smtClean="0"/>
              <a:t>Sie muss immer wieder Speerfallen und fallenden Felsbrocken ausweichen.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297636" y="4646043"/>
            <a:ext cx="564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Dies ist Nimmersatts Welt im Dschungel. Führe sie zu</a:t>
            </a:r>
          </a:p>
          <a:p>
            <a:r>
              <a:rPr lang="de-DE" dirty="0" smtClean="0"/>
              <a:t>Ihrem Futter (grüner Kegel unten links).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5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Unsere Spielwelt besteht aus folgenden Objekten:</a:t>
            </a:r>
          </a:p>
          <a:p>
            <a:pPr marL="0" indent="0">
              <a:buNone/>
            </a:pPr>
            <a:r>
              <a:rPr lang="de-DE" dirty="0" smtClean="0"/>
              <a:t>Himmel*, Schlange, Spielfeld, Steine-Array, Diät-Pille, Futter, Speerfalle,</a:t>
            </a:r>
          </a:p>
          <a:p>
            <a:pPr marL="0" indent="0">
              <a:buNone/>
            </a:pPr>
            <a:r>
              <a:rPr lang="de-DE" dirty="0" smtClean="0"/>
              <a:t>Palme* und Grasfläche*.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Objekte mit einem Sternchen (*) dienen mehr oder weniger zur Dekoration.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den nachfolgenden Folien werden die wichtigsten Objekte und deren Aufgaben näher betrachtet.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470868" y="1351087"/>
            <a:ext cx="1124688" cy="336525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9439" y="4782180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Essen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583627" y="5142946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…fallende Felsen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746268" y="3447569"/>
            <a:ext cx="1105441" cy="3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Diät-Pille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237405" y="2739628"/>
            <a:ext cx="1591613" cy="39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Spielfeld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613415" y="3926569"/>
            <a:ext cx="1700011" cy="65970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 wächst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2449241" y="2793069"/>
            <a:ext cx="1699494" cy="55772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 schrumpft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10231192" y="4023094"/>
            <a:ext cx="1700011" cy="65970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Verloren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00433" y="193889"/>
            <a:ext cx="1721811" cy="42432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Gewonnen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7737348" y="1301056"/>
            <a:ext cx="3159426" cy="58834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Kommt von anderer Seite des Spielfeldes</a:t>
            </a:r>
            <a:endParaRPr lang="de-DE" dirty="0"/>
          </a:p>
        </p:txBody>
      </p:sp>
      <p:sp>
        <p:nvSpPr>
          <p:cNvPr id="16" name="Raute 15"/>
          <p:cNvSpPr/>
          <p:nvPr/>
        </p:nvSpPr>
        <p:spPr>
          <a:xfrm>
            <a:off x="5151609" y="1789625"/>
            <a:ext cx="1763202" cy="744881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Bewegt sich…</a:t>
            </a:r>
            <a:endParaRPr lang="de-DE" dirty="0"/>
          </a:p>
        </p:txBody>
      </p:sp>
      <p:sp>
        <p:nvSpPr>
          <p:cNvPr id="17" name="Raute 16"/>
          <p:cNvSpPr/>
          <p:nvPr/>
        </p:nvSpPr>
        <p:spPr>
          <a:xfrm>
            <a:off x="4957288" y="3285127"/>
            <a:ext cx="2151845" cy="640275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Kollidiert mit…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551572" y="2793069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…sich selbst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551572" y="2133363"/>
            <a:ext cx="1530978" cy="49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 Rand</a:t>
            </a:r>
            <a:endParaRPr lang="de-DE" dirty="0"/>
          </a:p>
        </p:txBody>
      </p:sp>
      <p:sp>
        <p:nvSpPr>
          <p:cNvPr id="21" name="Raute 20"/>
          <p:cNvSpPr/>
          <p:nvPr/>
        </p:nvSpPr>
        <p:spPr>
          <a:xfrm>
            <a:off x="241538" y="1603272"/>
            <a:ext cx="2439600" cy="1138482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Sind 1500 Punkte erreicht?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520642" y="2899841"/>
            <a:ext cx="1881392" cy="85561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Spieler bekommt 20 Punkte</a:t>
            </a:r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452575" y="2014816"/>
            <a:ext cx="904599" cy="31539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1181017" y="749934"/>
            <a:ext cx="560642" cy="34881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8583627" y="3945107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…Speerfalle</a:t>
            </a:r>
            <a:endParaRPr lang="de-DE" dirty="0"/>
          </a:p>
        </p:txBody>
      </p:sp>
      <p:cxnSp>
        <p:nvCxnSpPr>
          <p:cNvPr id="27" name="Gerader Verbinder 26"/>
          <p:cNvCxnSpPr>
            <a:stCxn id="14" idx="4"/>
            <a:endCxn id="24" idx="0"/>
          </p:cNvCxnSpPr>
          <p:nvPr/>
        </p:nvCxnSpPr>
        <p:spPr>
          <a:xfrm flipH="1">
            <a:off x="1461338" y="618214"/>
            <a:ext cx="1" cy="131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4" idx="4"/>
            <a:endCxn id="21" idx="0"/>
          </p:cNvCxnSpPr>
          <p:nvPr/>
        </p:nvCxnSpPr>
        <p:spPr>
          <a:xfrm>
            <a:off x="1461338" y="1098753"/>
            <a:ext cx="0" cy="5045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1" idx="2"/>
            <a:endCxn id="22" idx="0"/>
          </p:cNvCxnSpPr>
          <p:nvPr/>
        </p:nvCxnSpPr>
        <p:spPr>
          <a:xfrm>
            <a:off x="1461338" y="2741754"/>
            <a:ext cx="0" cy="158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2" idx="4"/>
            <a:endCxn id="11" idx="0"/>
          </p:cNvCxnSpPr>
          <p:nvPr/>
        </p:nvCxnSpPr>
        <p:spPr>
          <a:xfrm>
            <a:off x="1461338" y="3755452"/>
            <a:ext cx="2083" cy="171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1" idx="4"/>
            <a:endCxn id="7" idx="0"/>
          </p:cNvCxnSpPr>
          <p:nvPr/>
        </p:nvCxnSpPr>
        <p:spPr>
          <a:xfrm flipH="1">
            <a:off x="1461338" y="4586275"/>
            <a:ext cx="2083" cy="195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9" idx="0"/>
            <a:endCxn id="12" idx="4"/>
          </p:cNvCxnSpPr>
          <p:nvPr/>
        </p:nvCxnSpPr>
        <p:spPr>
          <a:xfrm flipH="1" flipV="1">
            <a:off x="3298988" y="3350793"/>
            <a:ext cx="1" cy="96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23" idx="2"/>
            <a:endCxn id="21" idx="3"/>
          </p:cNvCxnSpPr>
          <p:nvPr/>
        </p:nvCxnSpPr>
        <p:spPr>
          <a:xfrm flipH="1">
            <a:off x="2681138" y="2172513"/>
            <a:ext cx="771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23" idx="6"/>
            <a:endCxn id="16" idx="1"/>
          </p:cNvCxnSpPr>
          <p:nvPr/>
        </p:nvCxnSpPr>
        <p:spPr>
          <a:xfrm flipV="1">
            <a:off x="4357174" y="2162066"/>
            <a:ext cx="794435" cy="10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5" idx="2"/>
            <a:endCxn id="16" idx="0"/>
          </p:cNvCxnSpPr>
          <p:nvPr/>
        </p:nvCxnSpPr>
        <p:spPr>
          <a:xfrm flipH="1">
            <a:off x="6033210" y="1687612"/>
            <a:ext cx="2" cy="102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16" idx="2"/>
            <a:endCxn id="10" idx="0"/>
          </p:cNvCxnSpPr>
          <p:nvPr/>
        </p:nvCxnSpPr>
        <p:spPr>
          <a:xfrm>
            <a:off x="6033210" y="2534506"/>
            <a:ext cx="2" cy="205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0" idx="2"/>
            <a:endCxn id="17" idx="0"/>
          </p:cNvCxnSpPr>
          <p:nvPr/>
        </p:nvCxnSpPr>
        <p:spPr>
          <a:xfrm flipH="1">
            <a:off x="6033211" y="3138917"/>
            <a:ext cx="1" cy="146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9" idx="3"/>
            <a:endCxn id="17" idx="1"/>
          </p:cNvCxnSpPr>
          <p:nvPr/>
        </p:nvCxnSpPr>
        <p:spPr>
          <a:xfrm flipV="1">
            <a:off x="3851709" y="3605265"/>
            <a:ext cx="1105579" cy="29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7" idx="3"/>
            <a:endCxn id="17" idx="1"/>
          </p:cNvCxnSpPr>
          <p:nvPr/>
        </p:nvCxnSpPr>
        <p:spPr>
          <a:xfrm flipV="1">
            <a:off x="2163236" y="3605265"/>
            <a:ext cx="2794052" cy="15750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17" idx="3"/>
            <a:endCxn id="18" idx="1"/>
          </p:cNvCxnSpPr>
          <p:nvPr/>
        </p:nvCxnSpPr>
        <p:spPr>
          <a:xfrm flipV="1">
            <a:off x="7109133" y="3191193"/>
            <a:ext cx="1442439" cy="414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17" idx="3"/>
            <a:endCxn id="25" idx="1"/>
          </p:cNvCxnSpPr>
          <p:nvPr/>
        </p:nvCxnSpPr>
        <p:spPr>
          <a:xfrm>
            <a:off x="7109133" y="3605265"/>
            <a:ext cx="1474494" cy="737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17" idx="3"/>
            <a:endCxn id="8" idx="1"/>
          </p:cNvCxnSpPr>
          <p:nvPr/>
        </p:nvCxnSpPr>
        <p:spPr>
          <a:xfrm>
            <a:off x="7109133" y="3605265"/>
            <a:ext cx="1474494" cy="1935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18" idx="3"/>
            <a:endCxn id="13" idx="0"/>
          </p:cNvCxnSpPr>
          <p:nvPr/>
        </p:nvCxnSpPr>
        <p:spPr>
          <a:xfrm>
            <a:off x="9955369" y="3191193"/>
            <a:ext cx="1125829" cy="8319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25" idx="3"/>
            <a:endCxn id="13" idx="2"/>
          </p:cNvCxnSpPr>
          <p:nvPr/>
        </p:nvCxnSpPr>
        <p:spPr>
          <a:xfrm>
            <a:off x="9987424" y="4343231"/>
            <a:ext cx="243768" cy="971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8" idx="3"/>
            <a:endCxn id="13" idx="4"/>
          </p:cNvCxnSpPr>
          <p:nvPr/>
        </p:nvCxnSpPr>
        <p:spPr>
          <a:xfrm flipV="1">
            <a:off x="9987424" y="4682800"/>
            <a:ext cx="1093774" cy="858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12" idx="6"/>
            <a:endCxn id="16" idx="1"/>
          </p:cNvCxnSpPr>
          <p:nvPr/>
        </p:nvCxnSpPr>
        <p:spPr>
          <a:xfrm flipV="1">
            <a:off x="4148735" y="2162066"/>
            <a:ext cx="1002874" cy="909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>
            <a:stCxn id="17" idx="3"/>
            <a:endCxn id="19" idx="1"/>
          </p:cNvCxnSpPr>
          <p:nvPr/>
        </p:nvCxnSpPr>
        <p:spPr>
          <a:xfrm flipV="1">
            <a:off x="7109133" y="2379610"/>
            <a:ext cx="1442439" cy="12256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/>
          <p:cNvCxnSpPr>
            <a:stCxn id="19" idx="0"/>
            <a:endCxn id="15" idx="4"/>
          </p:cNvCxnSpPr>
          <p:nvPr/>
        </p:nvCxnSpPr>
        <p:spPr>
          <a:xfrm flipV="1">
            <a:off x="9317061" y="1889404"/>
            <a:ext cx="0" cy="243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16" idx="3"/>
            <a:endCxn id="15" idx="2"/>
          </p:cNvCxnSpPr>
          <p:nvPr/>
        </p:nvCxnSpPr>
        <p:spPr>
          <a:xfrm flipV="1">
            <a:off x="6914811" y="1595230"/>
            <a:ext cx="822537" cy="566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2" y="251286"/>
            <a:ext cx="2446878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2" y="3383707"/>
            <a:ext cx="2446878" cy="234545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309870" y="1523263"/>
            <a:ext cx="83841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Schlange ist ein Objekt mit einem Array als Attribut, was Three.js Würfel speichert.</a:t>
            </a:r>
          </a:p>
          <a:p>
            <a:endParaRPr lang="de-DE" dirty="0" smtClean="0"/>
          </a:p>
          <a:p>
            <a:r>
              <a:rPr lang="de-DE" dirty="0" smtClean="0"/>
              <a:t>Für diese Schlange musste ein Konstruktor entworfen werden, dem man als Parameter die Scene (</a:t>
            </a:r>
            <a:r>
              <a:rPr lang="de-DE" dirty="0" err="1" smtClean="0"/>
              <a:t>scene</a:t>
            </a:r>
            <a:r>
              <a:rPr lang="de-DE" dirty="0" smtClean="0"/>
              <a:t>), die Würfelgröße (</a:t>
            </a:r>
            <a:r>
              <a:rPr lang="de-DE" dirty="0" err="1" smtClean="0"/>
              <a:t>size</a:t>
            </a:r>
            <a:r>
              <a:rPr lang="de-DE" dirty="0" smtClean="0"/>
              <a:t>), den Abstand zum nächsten Feld (</a:t>
            </a:r>
            <a:r>
              <a:rPr lang="de-DE" dirty="0" err="1" smtClean="0"/>
              <a:t>distance</a:t>
            </a:r>
            <a:r>
              <a:rPr lang="de-DE" dirty="0" smtClean="0"/>
              <a:t>) und die Richtung (</a:t>
            </a:r>
            <a:r>
              <a:rPr lang="de-DE" dirty="0" err="1" smtClean="0"/>
              <a:t>direction</a:t>
            </a:r>
            <a:r>
              <a:rPr lang="de-DE" dirty="0" smtClean="0"/>
              <a:t>) übergibt.  </a:t>
            </a:r>
          </a:p>
          <a:p>
            <a:endParaRPr lang="de-DE" dirty="0" smtClean="0"/>
          </a:p>
          <a:p>
            <a:r>
              <a:rPr lang="de-DE" dirty="0" smtClean="0"/>
              <a:t>Sie enthält Funktionen zur Kollisionserkennung, Steuerung, Vergrößerung- und Verkleinerung der Schlange.</a:t>
            </a:r>
          </a:p>
          <a:p>
            <a:endParaRPr lang="de-DE" dirty="0" smtClean="0"/>
          </a:p>
          <a:p>
            <a:r>
              <a:rPr lang="de-DE" dirty="0" smtClean="0"/>
              <a:t>Von der Schlange wird eigentlich nur der Kopf (</a:t>
            </a:r>
            <a:r>
              <a:rPr lang="de-DE" dirty="0" err="1" smtClean="0"/>
              <a:t>snake.cube</a:t>
            </a:r>
            <a:r>
              <a:rPr lang="de-DE" dirty="0" smtClean="0"/>
              <a:t>[0]) gesteuert. Mithilfe eines Algorithmus nimmt der nachfolgende Würfel immer die Position des Vorgängers an. </a:t>
            </a:r>
          </a:p>
          <a:p>
            <a:endParaRPr lang="de-DE" dirty="0" smtClean="0"/>
          </a:p>
          <a:p>
            <a:r>
              <a:rPr lang="de-DE" dirty="0" smtClean="0"/>
              <a:t>Mithilfe eines Event-</a:t>
            </a:r>
            <a:r>
              <a:rPr lang="de-DE" dirty="0" err="1" smtClean="0"/>
              <a:t>Listeners</a:t>
            </a:r>
            <a:r>
              <a:rPr lang="de-DE" dirty="0" smtClean="0"/>
              <a:t> wird der Schlange signalisiert, dass sie ihre Richtung ändern soll.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62212" y="2643135"/>
            <a:ext cx="31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Schlange (Froschperspektive)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2212" y="5863931"/>
            <a:ext cx="376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Schlange (Vogelperspektive)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7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Schlange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9</a:t>
            </a:fld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60949" y="1421858"/>
            <a:ext cx="1846053" cy="7935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err="1" smtClean="0">
                <a:solidFill>
                  <a:schemeClr val="tx1"/>
                </a:solidFill>
              </a:rPr>
              <a:t>Snake</a:t>
            </a:r>
            <a:endParaRPr lang="de-DE" sz="48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61357" y="2313685"/>
            <a:ext cx="3715110" cy="4346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.generateSnake(</a:t>
            </a:r>
            <a:r>
              <a:rPr lang="de-DE" sz="2800" dirty="0" err="1" smtClean="0"/>
              <a:t>length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19" name="Rechteck 18"/>
          <p:cNvSpPr/>
          <p:nvPr/>
        </p:nvSpPr>
        <p:spPr>
          <a:xfrm>
            <a:off x="661357" y="2919504"/>
            <a:ext cx="1683586" cy="4258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move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0" name="Rechteck 19"/>
          <p:cNvSpPr/>
          <p:nvPr/>
        </p:nvSpPr>
        <p:spPr>
          <a:xfrm>
            <a:off x="661356" y="3516515"/>
            <a:ext cx="2040150" cy="4258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collision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2" name="Rechteck 21"/>
          <p:cNvSpPr/>
          <p:nvPr/>
        </p:nvSpPr>
        <p:spPr>
          <a:xfrm>
            <a:off x="653450" y="4113526"/>
            <a:ext cx="1909315" cy="4346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teleport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4" name="Rechteck 23"/>
          <p:cNvSpPr/>
          <p:nvPr/>
        </p:nvSpPr>
        <p:spPr>
          <a:xfrm>
            <a:off x="705208" y="5289004"/>
            <a:ext cx="1952446" cy="4258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eatFood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5" name="Rechteck 24"/>
          <p:cNvSpPr/>
          <p:nvPr/>
        </p:nvSpPr>
        <p:spPr>
          <a:xfrm>
            <a:off x="681485" y="4701265"/>
            <a:ext cx="1663458" cy="4346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eatPill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6" name="Rechteck 25"/>
          <p:cNvSpPr/>
          <p:nvPr/>
        </p:nvSpPr>
        <p:spPr>
          <a:xfrm>
            <a:off x="2838808" y="5280196"/>
            <a:ext cx="1951009" cy="4346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addCube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7" name="Rechteck 26"/>
          <p:cNvSpPr/>
          <p:nvPr/>
        </p:nvSpPr>
        <p:spPr>
          <a:xfrm>
            <a:off x="2838808" y="5859127"/>
            <a:ext cx="2371547" cy="4346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removeCube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8" name="Rechteck 27"/>
          <p:cNvSpPr/>
          <p:nvPr/>
        </p:nvSpPr>
        <p:spPr>
          <a:xfrm>
            <a:off x="705208" y="5867935"/>
            <a:ext cx="1647645" cy="4258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loose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330316" y="2205812"/>
            <a:ext cx="51759" cy="38757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endCxn id="20" idx="1"/>
          </p:cNvCxnSpPr>
          <p:nvPr/>
        </p:nvCxnSpPr>
        <p:spPr>
          <a:xfrm>
            <a:off x="364103" y="3729445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endCxn id="19" idx="1"/>
          </p:cNvCxnSpPr>
          <p:nvPr/>
        </p:nvCxnSpPr>
        <p:spPr>
          <a:xfrm>
            <a:off x="350438" y="3132434"/>
            <a:ext cx="31091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endCxn id="18" idx="1"/>
          </p:cNvCxnSpPr>
          <p:nvPr/>
        </p:nvCxnSpPr>
        <p:spPr>
          <a:xfrm flipV="1">
            <a:off x="352597" y="2531020"/>
            <a:ext cx="308760" cy="30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24" idx="3"/>
            <a:endCxn id="26" idx="1"/>
          </p:cNvCxnSpPr>
          <p:nvPr/>
        </p:nvCxnSpPr>
        <p:spPr>
          <a:xfrm flipV="1">
            <a:off x="2657654" y="5497531"/>
            <a:ext cx="181154" cy="44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28" idx="3"/>
            <a:endCxn id="27" idx="1"/>
          </p:cNvCxnSpPr>
          <p:nvPr/>
        </p:nvCxnSpPr>
        <p:spPr>
          <a:xfrm flipV="1">
            <a:off x="2352853" y="6076462"/>
            <a:ext cx="485955" cy="44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357270" y="4324914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377937" y="4915273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414602" y="5510742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>
            <a:off x="414601" y="6075254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363014" y="6081605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>
            <a:off x="372545" y="5501934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22" y="1421858"/>
            <a:ext cx="2446878" cy="2320588"/>
          </a:xfrm>
        </p:spPr>
      </p:pic>
      <p:sp>
        <p:nvSpPr>
          <p:cNvPr id="76" name="Textfeld 75"/>
          <p:cNvSpPr txBox="1"/>
          <p:nvPr/>
        </p:nvSpPr>
        <p:spPr>
          <a:xfrm>
            <a:off x="5733028" y="3928860"/>
            <a:ext cx="605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Schlange ist ein Objekt, bestehend aus einem Würfel-Array</a:t>
            </a:r>
          </a:p>
          <a:p>
            <a:r>
              <a:rPr lang="de-DE" dirty="0" smtClean="0"/>
              <a:t>und mehreren Funktionen.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1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Breitbild</PresentationFormat>
  <Paragraphs>231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PowerPoint-Präsentation</vt:lpstr>
      <vt:lpstr>Gliederung</vt:lpstr>
      <vt:lpstr>Video</vt:lpstr>
      <vt:lpstr>Features</vt:lpstr>
      <vt:lpstr>Ziel des Spiels</vt:lpstr>
      <vt:lpstr>Spielaufbau</vt:lpstr>
      <vt:lpstr>Systemarchitektur</vt:lpstr>
      <vt:lpstr>Schlange</vt:lpstr>
      <vt:lpstr>Schlange</vt:lpstr>
      <vt:lpstr>Futter</vt:lpstr>
      <vt:lpstr>Diät-Pille</vt:lpstr>
      <vt:lpstr>Spielfeld</vt:lpstr>
      <vt:lpstr>Kollisionserkennung</vt:lpstr>
      <vt:lpstr>Steine</vt:lpstr>
      <vt:lpstr>Speerfalle</vt:lpstr>
      <vt:lpstr>Tatsächlicher Zeitplan (Soll-Ist-Vergleich unserer Entwicklungszeit)</vt:lpstr>
      <vt:lpstr>  Ursprüngliche Meilensteine</vt:lpstr>
      <vt:lpstr>Änderung gegenüber den ursprünglichen Meilensteinen</vt:lpstr>
      <vt:lpstr>Aufgabenverteilung</vt:lpstr>
      <vt:lpstr>PowerPoint-Präsentation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Alan Horman</dc:creator>
  <cp:lastModifiedBy>Alan Horman</cp:lastModifiedBy>
  <cp:revision>72</cp:revision>
  <dcterms:created xsi:type="dcterms:W3CDTF">2015-09-28T08:05:40Z</dcterms:created>
  <dcterms:modified xsi:type="dcterms:W3CDTF">2015-09-30T17:15:58Z</dcterms:modified>
</cp:coreProperties>
</file>