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65" r:id="rId3"/>
    <p:sldId id="261" r:id="rId4"/>
    <p:sldId id="277" r:id="rId5"/>
    <p:sldId id="276" r:id="rId6"/>
    <p:sldId id="262" r:id="rId7"/>
    <p:sldId id="288" r:id="rId8"/>
    <p:sldId id="267" r:id="rId9"/>
    <p:sldId id="289" r:id="rId10"/>
    <p:sldId id="290" r:id="rId11"/>
    <p:sldId id="297" r:id="rId12"/>
    <p:sldId id="291" r:id="rId13"/>
    <p:sldId id="292" r:id="rId14"/>
    <p:sldId id="293" r:id="rId15"/>
    <p:sldId id="294" r:id="rId16"/>
    <p:sldId id="295" r:id="rId17"/>
    <p:sldId id="296" r:id="rId18"/>
    <p:sldId id="271" r:id="rId19"/>
    <p:sldId id="270" r:id="rId20"/>
    <p:sldId id="268" r:id="rId21"/>
    <p:sldId id="272" r:id="rId22"/>
    <p:sldId id="269" r:id="rId23"/>
    <p:sldId id="273" r:id="rId24"/>
    <p:sldId id="263" r:id="rId25"/>
    <p:sldId id="274" r:id="rId26"/>
    <p:sldId id="275" r:id="rId27"/>
    <p:sldId id="258" r:id="rId28"/>
    <p:sldId id="266" r:id="rId29"/>
    <p:sldId id="264" r:id="rId3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an Horman" initials="AH" lastIdx="2" clrIdx="0">
    <p:extLst>
      <p:ext uri="{19B8F6BF-5375-455C-9EA6-DF929625EA0E}">
        <p15:presenceInfo xmlns:p15="http://schemas.microsoft.com/office/powerpoint/2012/main" userId="1958e61775412d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6" autoAdjust="0"/>
    <p:restoredTop sz="94660"/>
  </p:normalViewPr>
  <p:slideViewPr>
    <p:cSldViewPr snapToGrid="0">
      <p:cViewPr varScale="1">
        <p:scale>
          <a:sx n="74" d="100"/>
          <a:sy n="74" d="100"/>
        </p:scale>
        <p:origin x="16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93E76-A732-4665-A035-ED8DFBA3DAEF}" type="datetimeFigureOut">
              <a:rPr lang="de-DE" smtClean="0"/>
              <a:t>30.09.2015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5358D-378F-4DD6-A59C-E1D415D9CF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4380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3B06-C593-4C5C-B5D0-E985E7B94B4F}" type="datetime1">
              <a:rPr lang="de-DE" smtClean="0"/>
              <a:t>30.09.2015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7481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7C1E-A012-4AA7-848D-5CEB8B269E14}" type="datetime1">
              <a:rPr lang="de-DE" smtClean="0"/>
              <a:t>30.09.2015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147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7A6CB-6B42-4DD3-ABB1-450765C3A323}" type="datetime1">
              <a:rPr lang="de-DE" smtClean="0"/>
              <a:t>30.09.2015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273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A02E0-FEB2-485D-B7BA-E8C4332543BB}" type="datetime1">
              <a:rPr lang="de-DE" smtClean="0"/>
              <a:t>30.09.2015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2019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2EDF-2021-43D3-BEA8-B2BDD1D389A2}" type="datetime1">
              <a:rPr lang="de-DE" smtClean="0"/>
              <a:t>30.09.2015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351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AB74-19A8-4226-B25F-7EC8B2E986E9}" type="datetime1">
              <a:rPr lang="de-DE" smtClean="0"/>
              <a:t>30.09.2015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2369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1191-81C2-4FFC-BA26-F37DC51400ED}" type="datetime1">
              <a:rPr lang="de-DE" smtClean="0"/>
              <a:t>30.09.2015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0507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3017-6374-417A-BDCC-DBB76D6FD6A9}" type="datetime1">
              <a:rPr lang="de-DE" smtClean="0"/>
              <a:t>30.09.2015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563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1977-AA04-4513-B2BB-08A12AA5248F}" type="datetime1">
              <a:rPr lang="de-DE" smtClean="0"/>
              <a:t>30.09.2015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3941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CC66-D0BE-46F9-A353-CA6F5B9AA510}" type="datetime1">
              <a:rPr lang="de-DE" smtClean="0"/>
              <a:t>30.09.2015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5880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4295-05D2-4297-A785-788390FF023B}" type="datetime1">
              <a:rPr lang="de-DE" smtClean="0"/>
              <a:t>30.09.2015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2084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B1B2C-28AF-4CA7-8F2A-FA4D47787F31}" type="datetime1">
              <a:rPr lang="de-DE" smtClean="0"/>
              <a:t>30.09.2015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15D4E-52BD-4359-8CF4-4D643ACA6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9984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amethud.com/uploads/2/2/1/7/22174904/pacman_eating_cherry.mp3" TargetMode="External"/><Relationship Id="rId13" Type="http://schemas.openxmlformats.org/officeDocument/2006/relationships/hyperlink" Target="http://youtube.com/watch?v=QE_jOCqKE3w&amp;list=RDQE_jOCqKE3ws" TargetMode="External"/><Relationship Id="rId3" Type="http://schemas.openxmlformats.org/officeDocument/2006/relationships/hyperlink" Target="http://www.threejs.org/" TargetMode="External"/><Relationship Id="rId7" Type="http://schemas.openxmlformats.org/officeDocument/2006/relationships/hyperlink" Target="http://www.tonytextures.de/kostenlose-textur-foto-sammlung-architekturvisualisierung/" TargetMode="External"/><Relationship Id="rId12" Type="http://schemas.openxmlformats.org/officeDocument/2006/relationships/hyperlink" Target="https://www.youtube.com/watch?v=N0amga8hYPU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utorials.de/" TargetMode="External"/><Relationship Id="rId11" Type="http://schemas.openxmlformats.org/officeDocument/2006/relationships/hyperlink" Target="https://www.youtube.com/watch?v=VfusU-xqU3A" TargetMode="External"/><Relationship Id="rId5" Type="http://schemas.openxmlformats.org/officeDocument/2006/relationships/hyperlink" Target="http://www.stackoverflow.com/" TargetMode="External"/><Relationship Id="rId10" Type="http://schemas.openxmlformats.org/officeDocument/2006/relationships/hyperlink" Target="http://www.republic-of-loafdom.com/Media/Soundclips/cheer1.wav" TargetMode="External"/><Relationship Id="rId4" Type="http://schemas.openxmlformats.org/officeDocument/2006/relationships/hyperlink" Target="http://codepen.io/sethabbott/pen/FtuLz" TargetMode="External"/><Relationship Id="rId9" Type="http://schemas.openxmlformats.org/officeDocument/2006/relationships/hyperlink" Target="http://www.eng.auburn.edu/~sealscd/COMP7970/project/3Dstudio/levels/MISSION2/tor3.wav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834648" y="3073529"/>
            <a:ext cx="9144000" cy="1655762"/>
          </a:xfrm>
        </p:spPr>
        <p:txBody>
          <a:bodyPr/>
          <a:lstStyle/>
          <a:p>
            <a:pPr algn="l"/>
            <a:r>
              <a:rPr lang="de-DE" dirty="0"/>
              <a:t>Katharina Kahlert</a:t>
            </a:r>
          </a:p>
          <a:p>
            <a:pPr algn="l"/>
            <a:r>
              <a:rPr lang="de-DE" dirty="0"/>
              <a:t>Meltem </a:t>
            </a:r>
            <a:r>
              <a:rPr lang="de-DE" dirty="0" err="1"/>
              <a:t>Özkul</a:t>
            </a:r>
            <a:endParaRPr lang="de-DE" dirty="0"/>
          </a:p>
          <a:p>
            <a:pPr algn="l"/>
            <a:r>
              <a:rPr lang="de-DE" dirty="0"/>
              <a:t>Ramón Wilhelm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1</a:t>
            </a:fld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83" y="837126"/>
            <a:ext cx="5661338" cy="472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47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/>
              <a:t>Systemarchitektur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10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15910" y="1403989"/>
            <a:ext cx="2627290" cy="63462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Objekte im Spiel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998372" y="2228970"/>
            <a:ext cx="2163651" cy="46364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Schlange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998371" y="3565112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Speerfalle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998371" y="4229034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Fallende Steine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998370" y="5556878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Futter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1998370" y="4892956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Diätpille</a:t>
            </a:r>
            <a:endParaRPr lang="de-DE" dirty="0"/>
          </a:p>
        </p:txBody>
      </p:sp>
      <p:cxnSp>
        <p:nvCxnSpPr>
          <p:cNvPr id="12" name="Gerader Verbinder 11"/>
          <p:cNvCxnSpPr>
            <a:stCxn id="5" idx="2"/>
          </p:cNvCxnSpPr>
          <p:nvPr/>
        </p:nvCxnSpPr>
        <p:spPr>
          <a:xfrm>
            <a:off x="1429555" y="2038610"/>
            <a:ext cx="0" cy="4414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6" idx="1"/>
          </p:cNvCxnSpPr>
          <p:nvPr/>
        </p:nvCxnSpPr>
        <p:spPr>
          <a:xfrm flipH="1">
            <a:off x="1429555" y="2460790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1998372" y="2892893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Spielfeld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1998369" y="6220800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Sonstige Objekte</a:t>
            </a:r>
            <a:endParaRPr lang="de-DE" dirty="0"/>
          </a:p>
        </p:txBody>
      </p:sp>
      <p:cxnSp>
        <p:nvCxnSpPr>
          <p:cNvPr id="18" name="Gerader Verbinder 17"/>
          <p:cNvCxnSpPr>
            <a:stCxn id="15" idx="1"/>
          </p:cNvCxnSpPr>
          <p:nvPr/>
        </p:nvCxnSpPr>
        <p:spPr>
          <a:xfrm flipH="1">
            <a:off x="1429555" y="3124713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>
            <a:stCxn id="7" idx="1"/>
          </p:cNvCxnSpPr>
          <p:nvPr/>
        </p:nvCxnSpPr>
        <p:spPr>
          <a:xfrm flipH="1" flipV="1">
            <a:off x="1429555" y="3796930"/>
            <a:ext cx="56881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8" idx="1"/>
          </p:cNvCxnSpPr>
          <p:nvPr/>
        </p:nvCxnSpPr>
        <p:spPr>
          <a:xfrm flipH="1">
            <a:off x="1429555" y="4460854"/>
            <a:ext cx="568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stCxn id="10" idx="1"/>
          </p:cNvCxnSpPr>
          <p:nvPr/>
        </p:nvCxnSpPr>
        <p:spPr>
          <a:xfrm flipH="1" flipV="1">
            <a:off x="1429555" y="5124775"/>
            <a:ext cx="56881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stCxn id="9" idx="1"/>
          </p:cNvCxnSpPr>
          <p:nvPr/>
        </p:nvCxnSpPr>
        <p:spPr>
          <a:xfrm flipH="1" flipV="1">
            <a:off x="1429555" y="5788696"/>
            <a:ext cx="56881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16" idx="1"/>
          </p:cNvCxnSpPr>
          <p:nvPr/>
        </p:nvCxnSpPr>
        <p:spPr>
          <a:xfrm flipH="1" flipV="1">
            <a:off x="1429555" y="6452618"/>
            <a:ext cx="56881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439" y="1403989"/>
            <a:ext cx="2601425" cy="2320588"/>
          </a:xfrm>
        </p:spPr>
      </p:pic>
      <p:sp>
        <p:nvSpPr>
          <p:cNvPr id="3" name="Textfeld 2"/>
          <p:cNvSpPr txBox="1"/>
          <p:nvPr/>
        </p:nvSpPr>
        <p:spPr>
          <a:xfrm>
            <a:off x="5442450" y="4109112"/>
            <a:ext cx="60659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Ist ein Objekt mit Array-Attribut, welches Würfel speichert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Enthält die Kollisionserkennung für sich selbst, das Futter, die Diätpille, die Speerfalle, die fallenden Steine und für den Rand des Spielfeldes.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7035727" y="3789886"/>
            <a:ext cx="27248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Die Schlange Nimmersatt (Stand: 29.09.2015)</a:t>
            </a:r>
            <a:endParaRPr lang="de-DE" sz="105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51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/>
              <a:t>Systemarchitektur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11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15910" y="1403989"/>
            <a:ext cx="2627290" cy="63462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Objekte im Spiel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998372" y="2228970"/>
            <a:ext cx="2163651" cy="46364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Schlange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998371" y="3565112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Speerfalle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998371" y="4229034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Fallende Steine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998370" y="5556878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Futter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1998370" y="4892956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Diätpille</a:t>
            </a:r>
            <a:endParaRPr lang="de-DE" dirty="0"/>
          </a:p>
        </p:txBody>
      </p:sp>
      <p:cxnSp>
        <p:nvCxnSpPr>
          <p:cNvPr id="12" name="Gerader Verbinder 11"/>
          <p:cNvCxnSpPr>
            <a:stCxn id="5" idx="2"/>
          </p:cNvCxnSpPr>
          <p:nvPr/>
        </p:nvCxnSpPr>
        <p:spPr>
          <a:xfrm>
            <a:off x="1429555" y="2038610"/>
            <a:ext cx="0" cy="4414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6" idx="1"/>
          </p:cNvCxnSpPr>
          <p:nvPr/>
        </p:nvCxnSpPr>
        <p:spPr>
          <a:xfrm flipH="1">
            <a:off x="1429555" y="2460790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1998372" y="2892893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Spielfeld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1998369" y="6220800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Sonstige Objekte</a:t>
            </a:r>
            <a:endParaRPr lang="de-DE" dirty="0"/>
          </a:p>
        </p:txBody>
      </p:sp>
      <p:cxnSp>
        <p:nvCxnSpPr>
          <p:cNvPr id="18" name="Gerader Verbinder 17"/>
          <p:cNvCxnSpPr>
            <a:stCxn id="15" idx="1"/>
          </p:cNvCxnSpPr>
          <p:nvPr/>
        </p:nvCxnSpPr>
        <p:spPr>
          <a:xfrm flipH="1">
            <a:off x="1429555" y="3124713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>
            <a:stCxn id="7" idx="1"/>
          </p:cNvCxnSpPr>
          <p:nvPr/>
        </p:nvCxnSpPr>
        <p:spPr>
          <a:xfrm flipH="1" flipV="1">
            <a:off x="1429555" y="3796930"/>
            <a:ext cx="56881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8" idx="1"/>
          </p:cNvCxnSpPr>
          <p:nvPr/>
        </p:nvCxnSpPr>
        <p:spPr>
          <a:xfrm flipH="1">
            <a:off x="1429555" y="4460854"/>
            <a:ext cx="568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stCxn id="10" idx="1"/>
          </p:cNvCxnSpPr>
          <p:nvPr/>
        </p:nvCxnSpPr>
        <p:spPr>
          <a:xfrm flipH="1" flipV="1">
            <a:off x="1429555" y="5124775"/>
            <a:ext cx="56881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stCxn id="9" idx="1"/>
          </p:cNvCxnSpPr>
          <p:nvPr/>
        </p:nvCxnSpPr>
        <p:spPr>
          <a:xfrm flipH="1" flipV="1">
            <a:off x="1429555" y="5788696"/>
            <a:ext cx="56881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16" idx="1"/>
          </p:cNvCxnSpPr>
          <p:nvPr/>
        </p:nvCxnSpPr>
        <p:spPr>
          <a:xfrm flipH="1" flipV="1">
            <a:off x="1429555" y="6452618"/>
            <a:ext cx="56881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439" y="1403989"/>
            <a:ext cx="2601425" cy="2320588"/>
          </a:xfrm>
        </p:spPr>
      </p:pic>
      <p:sp>
        <p:nvSpPr>
          <p:cNvPr id="3" name="Textfeld 2"/>
          <p:cNvSpPr txBox="1"/>
          <p:nvPr/>
        </p:nvSpPr>
        <p:spPr>
          <a:xfrm>
            <a:off x="5442450" y="4109112"/>
            <a:ext cx="60659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Eigentlich wird nur der Kopf gesteuert, und die nachfolgenden Würfel übernehmen nur die Position vom Vorgänger Würfel.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Kann man mit den Pfeiltasten oder W, A, S, D steuern.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Schlange wird durch </a:t>
            </a:r>
            <a:r>
              <a:rPr lang="de-DE" dirty="0" err="1" smtClean="0"/>
              <a:t>SetIntervall</a:t>
            </a:r>
            <a:r>
              <a:rPr lang="de-DE" dirty="0" smtClean="0"/>
              <a:t>-Funktion ständig bewegt.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7035727" y="3789886"/>
            <a:ext cx="27248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Die Schlange Nimmersatt (Stand: 29.09.2015)</a:t>
            </a:r>
            <a:endParaRPr lang="de-DE" sz="105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49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/>
              <a:t>Systemarchitektur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12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15910" y="1403989"/>
            <a:ext cx="2627290" cy="63462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Objekte im Spiel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998372" y="2228970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Schlange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998371" y="3565112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Speerfalle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998371" y="4229034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Fallende Steine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998370" y="5556878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Futter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1998370" y="4892956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Diätpille</a:t>
            </a:r>
            <a:endParaRPr lang="de-DE" dirty="0"/>
          </a:p>
        </p:txBody>
      </p:sp>
      <p:cxnSp>
        <p:nvCxnSpPr>
          <p:cNvPr id="12" name="Gerader Verbinder 11"/>
          <p:cNvCxnSpPr>
            <a:stCxn id="5" idx="2"/>
          </p:cNvCxnSpPr>
          <p:nvPr/>
        </p:nvCxnSpPr>
        <p:spPr>
          <a:xfrm>
            <a:off x="1429555" y="2038610"/>
            <a:ext cx="0" cy="4414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6" idx="1"/>
          </p:cNvCxnSpPr>
          <p:nvPr/>
        </p:nvCxnSpPr>
        <p:spPr>
          <a:xfrm flipH="1">
            <a:off x="1429555" y="2460790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1998372" y="2892893"/>
            <a:ext cx="2163651" cy="46364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Spielfeld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1998369" y="6220800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Sonstige Objekte</a:t>
            </a:r>
            <a:endParaRPr lang="de-DE" dirty="0"/>
          </a:p>
        </p:txBody>
      </p:sp>
      <p:cxnSp>
        <p:nvCxnSpPr>
          <p:cNvPr id="18" name="Gerader Verbinder 17"/>
          <p:cNvCxnSpPr>
            <a:stCxn id="15" idx="1"/>
          </p:cNvCxnSpPr>
          <p:nvPr/>
        </p:nvCxnSpPr>
        <p:spPr>
          <a:xfrm flipH="1">
            <a:off x="1429555" y="3124713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>
            <a:stCxn id="7" idx="1"/>
          </p:cNvCxnSpPr>
          <p:nvPr/>
        </p:nvCxnSpPr>
        <p:spPr>
          <a:xfrm flipH="1" flipV="1">
            <a:off x="1429555" y="3796930"/>
            <a:ext cx="56881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8" idx="1"/>
          </p:cNvCxnSpPr>
          <p:nvPr/>
        </p:nvCxnSpPr>
        <p:spPr>
          <a:xfrm flipH="1">
            <a:off x="1429555" y="4460854"/>
            <a:ext cx="568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stCxn id="10" idx="1"/>
          </p:cNvCxnSpPr>
          <p:nvPr/>
        </p:nvCxnSpPr>
        <p:spPr>
          <a:xfrm flipH="1" flipV="1">
            <a:off x="1429555" y="5124775"/>
            <a:ext cx="56881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stCxn id="9" idx="1"/>
          </p:cNvCxnSpPr>
          <p:nvPr/>
        </p:nvCxnSpPr>
        <p:spPr>
          <a:xfrm flipH="1" flipV="1">
            <a:off x="1429555" y="5788696"/>
            <a:ext cx="56881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16" idx="1"/>
          </p:cNvCxnSpPr>
          <p:nvPr/>
        </p:nvCxnSpPr>
        <p:spPr>
          <a:xfrm flipH="1" flipV="1">
            <a:off x="1429555" y="6452618"/>
            <a:ext cx="56881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592" y="1403989"/>
            <a:ext cx="6026239" cy="1872186"/>
          </a:xfrm>
        </p:spPr>
      </p:pic>
      <p:sp>
        <p:nvSpPr>
          <p:cNvPr id="3" name="Textfeld 2"/>
          <p:cNvSpPr txBox="1"/>
          <p:nvPr/>
        </p:nvSpPr>
        <p:spPr>
          <a:xfrm>
            <a:off x="5049592" y="3356533"/>
            <a:ext cx="3688830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Nimmersatt und ihr Futter auf dem Spielfeld (Stand: 29.09.2015)</a:t>
            </a:r>
            <a:endParaRPr lang="de-DE" sz="105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056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/>
              <a:t>Systemarchitektur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13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15910" y="1403989"/>
            <a:ext cx="2627290" cy="63462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Objekte im Spiel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998372" y="2228970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Schlange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998371" y="3565112"/>
            <a:ext cx="2163651" cy="46364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Speerfalle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1998371" y="4229034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Fallende Steine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998370" y="5556878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Futter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1998370" y="4892956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Diätpille</a:t>
            </a:r>
            <a:endParaRPr lang="de-DE" dirty="0"/>
          </a:p>
        </p:txBody>
      </p:sp>
      <p:cxnSp>
        <p:nvCxnSpPr>
          <p:cNvPr id="12" name="Gerader Verbinder 11"/>
          <p:cNvCxnSpPr>
            <a:stCxn id="5" idx="2"/>
          </p:cNvCxnSpPr>
          <p:nvPr/>
        </p:nvCxnSpPr>
        <p:spPr>
          <a:xfrm>
            <a:off x="1429555" y="2038610"/>
            <a:ext cx="0" cy="4414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6" idx="1"/>
          </p:cNvCxnSpPr>
          <p:nvPr/>
        </p:nvCxnSpPr>
        <p:spPr>
          <a:xfrm flipH="1">
            <a:off x="1429555" y="2460790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1998372" y="2892893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Spielfeld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1998369" y="6220800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Sonstige Objekte</a:t>
            </a:r>
            <a:endParaRPr lang="de-DE" dirty="0"/>
          </a:p>
        </p:txBody>
      </p:sp>
      <p:cxnSp>
        <p:nvCxnSpPr>
          <p:cNvPr id="18" name="Gerader Verbinder 17"/>
          <p:cNvCxnSpPr>
            <a:stCxn id="15" idx="1"/>
          </p:cNvCxnSpPr>
          <p:nvPr/>
        </p:nvCxnSpPr>
        <p:spPr>
          <a:xfrm flipH="1">
            <a:off x="1429555" y="3124713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>
            <a:stCxn id="7" idx="1"/>
          </p:cNvCxnSpPr>
          <p:nvPr/>
        </p:nvCxnSpPr>
        <p:spPr>
          <a:xfrm flipH="1" flipV="1">
            <a:off x="1429555" y="3796930"/>
            <a:ext cx="56881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8" idx="1"/>
          </p:cNvCxnSpPr>
          <p:nvPr/>
        </p:nvCxnSpPr>
        <p:spPr>
          <a:xfrm flipH="1">
            <a:off x="1429555" y="4460854"/>
            <a:ext cx="568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stCxn id="10" idx="1"/>
          </p:cNvCxnSpPr>
          <p:nvPr/>
        </p:nvCxnSpPr>
        <p:spPr>
          <a:xfrm flipH="1" flipV="1">
            <a:off x="1429555" y="5124775"/>
            <a:ext cx="56881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stCxn id="9" idx="1"/>
          </p:cNvCxnSpPr>
          <p:nvPr/>
        </p:nvCxnSpPr>
        <p:spPr>
          <a:xfrm flipH="1" flipV="1">
            <a:off x="1429555" y="5788696"/>
            <a:ext cx="56881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16" idx="1"/>
          </p:cNvCxnSpPr>
          <p:nvPr/>
        </p:nvCxnSpPr>
        <p:spPr>
          <a:xfrm flipH="1" flipV="1">
            <a:off x="1429555" y="6452618"/>
            <a:ext cx="56881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4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/>
              <a:t>Systemarchitektur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14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15910" y="1403989"/>
            <a:ext cx="2627290" cy="63462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Objekte im Spiel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998372" y="2228970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Schlange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998371" y="3565112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Speerfalle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998371" y="4229034"/>
            <a:ext cx="2163651" cy="46364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Fallende Steine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1998370" y="5556878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Futter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1998370" y="4892956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Diätpille</a:t>
            </a:r>
            <a:endParaRPr lang="de-DE" dirty="0"/>
          </a:p>
        </p:txBody>
      </p:sp>
      <p:cxnSp>
        <p:nvCxnSpPr>
          <p:cNvPr id="12" name="Gerader Verbinder 11"/>
          <p:cNvCxnSpPr>
            <a:stCxn id="5" idx="2"/>
          </p:cNvCxnSpPr>
          <p:nvPr/>
        </p:nvCxnSpPr>
        <p:spPr>
          <a:xfrm>
            <a:off x="1429555" y="2038610"/>
            <a:ext cx="0" cy="4414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6" idx="1"/>
          </p:cNvCxnSpPr>
          <p:nvPr/>
        </p:nvCxnSpPr>
        <p:spPr>
          <a:xfrm flipH="1">
            <a:off x="1429555" y="2460790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1998372" y="2892893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Spielfeld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1998369" y="6220800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Sonstige Objekte</a:t>
            </a:r>
            <a:endParaRPr lang="de-DE" dirty="0"/>
          </a:p>
        </p:txBody>
      </p:sp>
      <p:cxnSp>
        <p:nvCxnSpPr>
          <p:cNvPr id="18" name="Gerader Verbinder 17"/>
          <p:cNvCxnSpPr>
            <a:stCxn id="15" idx="1"/>
          </p:cNvCxnSpPr>
          <p:nvPr/>
        </p:nvCxnSpPr>
        <p:spPr>
          <a:xfrm flipH="1">
            <a:off x="1429555" y="3124713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>
            <a:stCxn id="7" idx="1"/>
          </p:cNvCxnSpPr>
          <p:nvPr/>
        </p:nvCxnSpPr>
        <p:spPr>
          <a:xfrm flipH="1" flipV="1">
            <a:off x="1429555" y="3796930"/>
            <a:ext cx="56881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8" idx="1"/>
          </p:cNvCxnSpPr>
          <p:nvPr/>
        </p:nvCxnSpPr>
        <p:spPr>
          <a:xfrm flipH="1">
            <a:off x="1429555" y="4460854"/>
            <a:ext cx="568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stCxn id="10" idx="1"/>
          </p:cNvCxnSpPr>
          <p:nvPr/>
        </p:nvCxnSpPr>
        <p:spPr>
          <a:xfrm flipH="1" flipV="1">
            <a:off x="1429555" y="5124775"/>
            <a:ext cx="56881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stCxn id="9" idx="1"/>
          </p:cNvCxnSpPr>
          <p:nvPr/>
        </p:nvCxnSpPr>
        <p:spPr>
          <a:xfrm flipH="1" flipV="1">
            <a:off x="1429555" y="5788696"/>
            <a:ext cx="56881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16" idx="1"/>
          </p:cNvCxnSpPr>
          <p:nvPr/>
        </p:nvCxnSpPr>
        <p:spPr>
          <a:xfrm flipH="1" flipV="1">
            <a:off x="1429555" y="6452618"/>
            <a:ext cx="56881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04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/>
              <a:t>Systemarchitektur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15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15910" y="1403989"/>
            <a:ext cx="2627290" cy="63462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Objekte im Spiel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998372" y="2228970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Schlange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998371" y="3565112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Speerfalle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998371" y="4229034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Fallende Steine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998370" y="5556878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Futter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1998370" y="4892956"/>
            <a:ext cx="2163651" cy="46364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Diätpille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/>
          <p:cNvCxnSpPr>
            <a:stCxn id="5" idx="2"/>
          </p:cNvCxnSpPr>
          <p:nvPr/>
        </p:nvCxnSpPr>
        <p:spPr>
          <a:xfrm>
            <a:off x="1429555" y="2038610"/>
            <a:ext cx="0" cy="4414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6" idx="1"/>
          </p:cNvCxnSpPr>
          <p:nvPr/>
        </p:nvCxnSpPr>
        <p:spPr>
          <a:xfrm flipH="1">
            <a:off x="1429555" y="2460790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1998372" y="2892893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Spielfeld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1998369" y="6220800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Sonstige Objekte</a:t>
            </a:r>
            <a:endParaRPr lang="de-DE" dirty="0"/>
          </a:p>
        </p:txBody>
      </p:sp>
      <p:cxnSp>
        <p:nvCxnSpPr>
          <p:cNvPr id="18" name="Gerader Verbinder 17"/>
          <p:cNvCxnSpPr>
            <a:stCxn id="15" idx="1"/>
          </p:cNvCxnSpPr>
          <p:nvPr/>
        </p:nvCxnSpPr>
        <p:spPr>
          <a:xfrm flipH="1">
            <a:off x="1429555" y="3124713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>
            <a:stCxn id="7" idx="1"/>
          </p:cNvCxnSpPr>
          <p:nvPr/>
        </p:nvCxnSpPr>
        <p:spPr>
          <a:xfrm flipH="1" flipV="1">
            <a:off x="1429555" y="3796930"/>
            <a:ext cx="56881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8" idx="1"/>
          </p:cNvCxnSpPr>
          <p:nvPr/>
        </p:nvCxnSpPr>
        <p:spPr>
          <a:xfrm flipH="1">
            <a:off x="1429555" y="4460854"/>
            <a:ext cx="568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stCxn id="10" idx="1"/>
          </p:cNvCxnSpPr>
          <p:nvPr/>
        </p:nvCxnSpPr>
        <p:spPr>
          <a:xfrm flipH="1" flipV="1">
            <a:off x="1429555" y="5124775"/>
            <a:ext cx="56881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stCxn id="9" idx="1"/>
          </p:cNvCxnSpPr>
          <p:nvPr/>
        </p:nvCxnSpPr>
        <p:spPr>
          <a:xfrm flipH="1" flipV="1">
            <a:off x="1429555" y="5788696"/>
            <a:ext cx="56881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16" idx="1"/>
          </p:cNvCxnSpPr>
          <p:nvPr/>
        </p:nvCxnSpPr>
        <p:spPr>
          <a:xfrm flipH="1" flipV="1">
            <a:off x="1429555" y="6452618"/>
            <a:ext cx="56881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63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/>
              <a:t>Systemarchitektur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16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15910" y="1403989"/>
            <a:ext cx="2627290" cy="63462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Objekte im Spiel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998372" y="2228970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Schlange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998371" y="3565112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Speerfalle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998371" y="4229034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Fallende Steine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998370" y="5556878"/>
            <a:ext cx="2163651" cy="46364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Futter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1998370" y="4892956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Diätpille</a:t>
            </a:r>
            <a:endParaRPr lang="de-DE" dirty="0"/>
          </a:p>
        </p:txBody>
      </p:sp>
      <p:cxnSp>
        <p:nvCxnSpPr>
          <p:cNvPr id="12" name="Gerader Verbinder 11"/>
          <p:cNvCxnSpPr>
            <a:stCxn id="5" idx="2"/>
          </p:cNvCxnSpPr>
          <p:nvPr/>
        </p:nvCxnSpPr>
        <p:spPr>
          <a:xfrm>
            <a:off x="1429555" y="2038610"/>
            <a:ext cx="0" cy="4414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6" idx="1"/>
          </p:cNvCxnSpPr>
          <p:nvPr/>
        </p:nvCxnSpPr>
        <p:spPr>
          <a:xfrm flipH="1">
            <a:off x="1429555" y="2460790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1998372" y="2892893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Spielfeld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1998369" y="6220800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Sonstige Objekte</a:t>
            </a:r>
            <a:endParaRPr lang="de-DE" dirty="0"/>
          </a:p>
        </p:txBody>
      </p:sp>
      <p:cxnSp>
        <p:nvCxnSpPr>
          <p:cNvPr id="18" name="Gerader Verbinder 17"/>
          <p:cNvCxnSpPr>
            <a:stCxn id="15" idx="1"/>
          </p:cNvCxnSpPr>
          <p:nvPr/>
        </p:nvCxnSpPr>
        <p:spPr>
          <a:xfrm flipH="1">
            <a:off x="1429555" y="3124713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>
            <a:stCxn id="7" idx="1"/>
          </p:cNvCxnSpPr>
          <p:nvPr/>
        </p:nvCxnSpPr>
        <p:spPr>
          <a:xfrm flipH="1" flipV="1">
            <a:off x="1429555" y="3796930"/>
            <a:ext cx="56881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8" idx="1"/>
          </p:cNvCxnSpPr>
          <p:nvPr/>
        </p:nvCxnSpPr>
        <p:spPr>
          <a:xfrm flipH="1">
            <a:off x="1429555" y="4460854"/>
            <a:ext cx="568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stCxn id="10" idx="1"/>
          </p:cNvCxnSpPr>
          <p:nvPr/>
        </p:nvCxnSpPr>
        <p:spPr>
          <a:xfrm flipH="1" flipV="1">
            <a:off x="1429555" y="5124775"/>
            <a:ext cx="56881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stCxn id="9" idx="1"/>
          </p:cNvCxnSpPr>
          <p:nvPr/>
        </p:nvCxnSpPr>
        <p:spPr>
          <a:xfrm flipH="1" flipV="1">
            <a:off x="1429555" y="5788696"/>
            <a:ext cx="56881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16" idx="1"/>
          </p:cNvCxnSpPr>
          <p:nvPr/>
        </p:nvCxnSpPr>
        <p:spPr>
          <a:xfrm flipH="1" flipV="1">
            <a:off x="1429555" y="6452618"/>
            <a:ext cx="56881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0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/>
              <a:t>Systemarchitektur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17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15910" y="1403989"/>
            <a:ext cx="2627290" cy="63462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Objekte im Spiel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998372" y="2228970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Schlange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998371" y="3565112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Speerfalle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998371" y="4229034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Fallende Steine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998370" y="5556878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Futter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1998370" y="4892956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Diätpille</a:t>
            </a:r>
            <a:endParaRPr lang="de-DE" dirty="0"/>
          </a:p>
        </p:txBody>
      </p:sp>
      <p:cxnSp>
        <p:nvCxnSpPr>
          <p:cNvPr id="12" name="Gerader Verbinder 11"/>
          <p:cNvCxnSpPr>
            <a:stCxn id="5" idx="2"/>
          </p:cNvCxnSpPr>
          <p:nvPr/>
        </p:nvCxnSpPr>
        <p:spPr>
          <a:xfrm>
            <a:off x="1429555" y="2038610"/>
            <a:ext cx="0" cy="4414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6" idx="1"/>
          </p:cNvCxnSpPr>
          <p:nvPr/>
        </p:nvCxnSpPr>
        <p:spPr>
          <a:xfrm flipH="1">
            <a:off x="1429555" y="2460790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1998372" y="2892893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Spielfeld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1998369" y="6220800"/>
            <a:ext cx="2163651" cy="46364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Sonstige Objekte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8" name="Gerader Verbinder 17"/>
          <p:cNvCxnSpPr>
            <a:stCxn id="15" idx="1"/>
          </p:cNvCxnSpPr>
          <p:nvPr/>
        </p:nvCxnSpPr>
        <p:spPr>
          <a:xfrm flipH="1">
            <a:off x="1429555" y="3124713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>
            <a:stCxn id="7" idx="1"/>
          </p:cNvCxnSpPr>
          <p:nvPr/>
        </p:nvCxnSpPr>
        <p:spPr>
          <a:xfrm flipH="1" flipV="1">
            <a:off x="1429555" y="3796930"/>
            <a:ext cx="56881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8" idx="1"/>
          </p:cNvCxnSpPr>
          <p:nvPr/>
        </p:nvCxnSpPr>
        <p:spPr>
          <a:xfrm flipH="1">
            <a:off x="1429555" y="4460854"/>
            <a:ext cx="568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stCxn id="10" idx="1"/>
          </p:cNvCxnSpPr>
          <p:nvPr/>
        </p:nvCxnSpPr>
        <p:spPr>
          <a:xfrm flipH="1" flipV="1">
            <a:off x="1429555" y="5124775"/>
            <a:ext cx="56881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stCxn id="9" idx="1"/>
          </p:cNvCxnSpPr>
          <p:nvPr/>
        </p:nvCxnSpPr>
        <p:spPr>
          <a:xfrm flipH="1" flipV="1">
            <a:off x="1429555" y="5788696"/>
            <a:ext cx="56881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16" idx="1"/>
          </p:cNvCxnSpPr>
          <p:nvPr/>
        </p:nvCxnSpPr>
        <p:spPr>
          <a:xfrm flipH="1" flipV="1">
            <a:off x="1429555" y="6452618"/>
            <a:ext cx="56881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19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Futter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792" y="1842164"/>
            <a:ext cx="2397003" cy="2423786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18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869" y="1842164"/>
            <a:ext cx="3896888" cy="2435556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2314792" y="4429197"/>
            <a:ext cx="2397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Das Futter hat die Form</a:t>
            </a:r>
          </a:p>
          <a:p>
            <a:r>
              <a:rPr lang="de-DE" dirty="0" smtClean="0"/>
              <a:t> von einem Kegel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045869" y="4429197"/>
            <a:ext cx="4848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Kollidiert die Schlange mit dem Futter,</a:t>
            </a:r>
          </a:p>
          <a:p>
            <a:r>
              <a:rPr lang="de-DE" dirty="0"/>
              <a:t>b</a:t>
            </a:r>
            <a:r>
              <a:rPr lang="de-DE" dirty="0" smtClean="0"/>
              <a:t>linkt sie kurz grün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624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Diät-Pille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481" y="3147643"/>
            <a:ext cx="3784957" cy="2609720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19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038" y="3147643"/>
            <a:ext cx="3134162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89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20473" y="1847849"/>
            <a:ext cx="3751053" cy="48736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dirty="0" smtClean="0"/>
              <a:t>Video</a:t>
            </a:r>
          </a:p>
          <a:p>
            <a:pPr marL="0" indent="0">
              <a:buNone/>
            </a:pPr>
            <a:r>
              <a:rPr lang="de-DE" dirty="0" smtClean="0"/>
              <a:t>Features</a:t>
            </a:r>
          </a:p>
          <a:p>
            <a:pPr marL="0" indent="0">
              <a:buNone/>
            </a:pPr>
            <a:r>
              <a:rPr lang="de-DE" dirty="0" smtClean="0"/>
              <a:t>Ziel des Spiels</a:t>
            </a:r>
          </a:p>
          <a:p>
            <a:pPr marL="0" indent="0">
              <a:buNone/>
            </a:pPr>
            <a:r>
              <a:rPr lang="de-DE" dirty="0" smtClean="0"/>
              <a:t>Spielaufbau</a:t>
            </a:r>
          </a:p>
          <a:p>
            <a:r>
              <a:rPr lang="de-DE" sz="2400" dirty="0" smtClean="0"/>
              <a:t>Schlange</a:t>
            </a:r>
          </a:p>
          <a:p>
            <a:r>
              <a:rPr lang="de-DE" sz="2400" dirty="0" smtClean="0"/>
              <a:t>Spielfeld</a:t>
            </a:r>
          </a:p>
          <a:p>
            <a:r>
              <a:rPr lang="de-DE" sz="2400" dirty="0" smtClean="0"/>
              <a:t>Kollisionserkennung</a:t>
            </a:r>
          </a:p>
          <a:p>
            <a:r>
              <a:rPr lang="de-DE" sz="2400" dirty="0" smtClean="0"/>
              <a:t>Steine</a:t>
            </a:r>
          </a:p>
          <a:p>
            <a:r>
              <a:rPr lang="de-DE" sz="2400" dirty="0" smtClean="0"/>
              <a:t>Diät-Pille</a:t>
            </a:r>
          </a:p>
          <a:p>
            <a:r>
              <a:rPr lang="de-DE" sz="2400" dirty="0" smtClean="0"/>
              <a:t>Futter</a:t>
            </a:r>
          </a:p>
          <a:p>
            <a:r>
              <a:rPr lang="de-DE" sz="2400" dirty="0" smtClean="0"/>
              <a:t>Speerfalle</a:t>
            </a:r>
          </a:p>
          <a:p>
            <a:pPr marL="0" indent="0">
              <a:buNone/>
            </a:pPr>
            <a:r>
              <a:rPr lang="de-DE" dirty="0" smtClean="0"/>
              <a:t>Tatsächlicher Zeitplan</a:t>
            </a:r>
          </a:p>
          <a:p>
            <a:pPr marL="0" indent="0">
              <a:buNone/>
            </a:pPr>
            <a:r>
              <a:rPr lang="de-DE" dirty="0" smtClean="0"/>
              <a:t>Aufgabenverteilung</a:t>
            </a:r>
          </a:p>
          <a:p>
            <a:pPr marL="0" indent="0">
              <a:buNone/>
            </a:pPr>
            <a:r>
              <a:rPr lang="de-DE" dirty="0" smtClean="0"/>
              <a:t>Ende der Präsentation</a:t>
            </a:r>
          </a:p>
          <a:p>
            <a:pPr marL="0" indent="0">
              <a:buNone/>
            </a:pPr>
            <a:r>
              <a:rPr lang="de-DE" dirty="0" smtClean="0"/>
              <a:t>Quellen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03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Spielfeld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9"/>
            <a:ext cx="6026239" cy="1872186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628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Kollisionserkennung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72" y="2400400"/>
            <a:ext cx="2672827" cy="2157500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21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661" y="2400401"/>
            <a:ext cx="1971107" cy="21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7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Steine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04" y="2137834"/>
            <a:ext cx="6351988" cy="2897805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247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Speerfalle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23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47" y="1937253"/>
            <a:ext cx="2343477" cy="208626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169" y="1937253"/>
            <a:ext cx="2667253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90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Tatsächlicher Zeitplan (Soll-Ist-Vergleich unserer Entwicklungszeit)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5945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Leider sind auch Verzögerungen bzw. Änderungen im Zeitplan aufgetreten. </a:t>
            </a:r>
            <a:r>
              <a:rPr lang="de-DE" dirty="0"/>
              <a:t>Bedingt durch </a:t>
            </a:r>
            <a:r>
              <a:rPr lang="de-DE" dirty="0" smtClean="0"/>
              <a:t>…</a:t>
            </a:r>
          </a:p>
          <a:p>
            <a:r>
              <a:rPr lang="de-DE" dirty="0" smtClean="0"/>
              <a:t>Frühzeitige Fertigstellung einiger Aufgaben</a:t>
            </a:r>
            <a:endParaRPr lang="de-DE" dirty="0"/>
          </a:p>
          <a:p>
            <a:r>
              <a:rPr lang="de-DE" dirty="0" smtClean="0"/>
              <a:t>Umverteilung der Aufgaben, aufgrund unterschiedlicher Programmierkenntnisse.</a:t>
            </a:r>
          </a:p>
          <a:p>
            <a:r>
              <a:rPr lang="de-DE" dirty="0" smtClean="0"/>
              <a:t>Nebenjob, Krankheitsausfall, Internetausfall und Zwangsurlaub.</a:t>
            </a:r>
          </a:p>
          <a:p>
            <a:r>
              <a:rPr lang="de-DE" dirty="0" smtClean="0"/>
              <a:t>Längerer Experimentierphase mit den Features von Three.js.</a:t>
            </a:r>
          </a:p>
          <a:p>
            <a:r>
              <a:rPr lang="de-DE" dirty="0" smtClean="0"/>
              <a:t>Entwicklung neuer Ideen im Spiel, die ursprünglich nicht geplant waren.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710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		Ursprüngliche Meilensteine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/>
          </p:nvPr>
        </p:nvGraphicFramePr>
        <p:xfrm>
          <a:off x="1981200" y="1417639"/>
          <a:ext cx="8389360" cy="5021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7340"/>
                <a:gridCol w="2097340"/>
                <a:gridCol w="2097340"/>
                <a:gridCol w="2097340"/>
              </a:tblGrid>
              <a:tr h="377119">
                <a:tc>
                  <a:txBody>
                    <a:bodyPr/>
                    <a:lstStyle/>
                    <a:p>
                      <a:r>
                        <a:rPr lang="de-DE" dirty="0" smtClean="0"/>
                        <a:t>Meilenstein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Ramón Wilhelm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Meltem </a:t>
                      </a:r>
                      <a:r>
                        <a:rPr lang="de-DE" dirty="0" err="1" smtClean="0"/>
                        <a:t>Özkul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Katharina</a:t>
                      </a:r>
                      <a:r>
                        <a:rPr lang="de-DE" baseline="0" dirty="0" smtClean="0"/>
                        <a:t> Kahlert</a:t>
                      </a:r>
                      <a:endParaRPr lang="de-DE" dirty="0"/>
                    </a:p>
                  </a:txBody>
                  <a:tcPr/>
                </a:tc>
              </a:tr>
              <a:tr h="377119">
                <a:tc gridSpan="4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Umgang lernen mit Three.js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baseline="0" dirty="0" smtClean="0"/>
                        <a:t>12.07.2015</a:t>
                      </a:r>
                    </a:p>
                    <a:p>
                      <a:r>
                        <a:rPr lang="de-DE" baseline="0" dirty="0" smtClean="0"/>
                        <a:t>Mit Würfeln als Platzhalter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 Spielwelt</a:t>
                      </a:r>
                    </a:p>
                    <a:p>
                      <a:r>
                        <a:rPr lang="de-DE" dirty="0" smtClean="0"/>
                        <a:t>-  Kamera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 Navigation/</a:t>
                      </a:r>
                    </a:p>
                    <a:p>
                      <a:r>
                        <a:rPr lang="de-DE" dirty="0" smtClean="0"/>
                        <a:t>   Steuerung</a:t>
                      </a:r>
                      <a:r>
                        <a:rPr lang="de-DE" baseline="0" dirty="0" smtClean="0"/>
                        <a:t> eines</a:t>
                      </a:r>
                    </a:p>
                    <a:p>
                      <a:r>
                        <a:rPr lang="de-DE" baseline="0" dirty="0" smtClean="0"/>
                        <a:t>   Würfels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-Kollision</a:t>
                      </a:r>
                      <a:r>
                        <a:rPr lang="de-DE" baseline="0" dirty="0" smtClean="0"/>
                        <a:t> von Würfel mit Spielwelt, Essen</a:t>
                      </a:r>
                      <a:endParaRPr lang="de-DE" dirty="0"/>
                    </a:p>
                  </a:txBody>
                  <a:tcPr/>
                </a:tc>
              </a:tr>
              <a:tr h="377119">
                <a:tc gridSpan="4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Prüfungswochen bis</a:t>
                      </a:r>
                      <a:r>
                        <a:rPr lang="de-DE" baseline="0" dirty="0" smtClean="0"/>
                        <a:t> zum 31.07.2015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2324708"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23.08</a:t>
                      </a:r>
                      <a:r>
                        <a:rPr lang="de-DE" dirty="0" smtClean="0">
                          <a:effectLst/>
                        </a:rPr>
                        <a:t> .2015</a:t>
                      </a:r>
                    </a:p>
                    <a:p>
                      <a:r>
                        <a:rPr lang="de-DE" dirty="0" smtClean="0">
                          <a:effectLst/>
                        </a:rPr>
                        <a:t>1.Teil mit Schlangenkette</a:t>
                      </a:r>
                    </a:p>
                    <a:p>
                      <a:r>
                        <a:rPr lang="de-DE" dirty="0" smtClean="0">
                          <a:effectLst/>
                        </a:rPr>
                        <a:t>2.Teil</a:t>
                      </a:r>
                    </a:p>
                    <a:p>
                      <a:r>
                        <a:rPr lang="de-DE" dirty="0" smtClean="0">
                          <a:effectLst/>
                        </a:rPr>
                        <a:t>Komplett Version mit Modellen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smtClean="0"/>
                        <a:t>Schlange wird größer/kleiner (Essen)</a:t>
                      </a:r>
                    </a:p>
                    <a:p>
                      <a:r>
                        <a:rPr lang="de-DE" dirty="0" smtClean="0"/>
                        <a:t>-  Licht/Schatten</a:t>
                      </a:r>
                    </a:p>
                    <a:p>
                      <a:r>
                        <a:rPr lang="de-DE" smtClean="0"/>
                        <a:t>-  Essen</a:t>
                      </a:r>
                      <a:r>
                        <a:rPr lang="de-DE" baseline="0" smtClean="0"/>
                        <a:t> erscheint </a:t>
                      </a:r>
                      <a:endParaRPr lang="de-DE" smtClean="0"/>
                    </a:p>
                    <a:p>
                      <a:pPr marL="0" indent="0">
                        <a:buFontTx/>
                        <a:buNone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smtClean="0"/>
                        <a:t>Modell steuern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err="1" smtClean="0"/>
                        <a:t>Highscore</a:t>
                      </a:r>
                      <a:r>
                        <a:rPr lang="de-DE" baseline="0" dirty="0" smtClean="0"/>
                        <a:t>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err="1" smtClean="0"/>
                        <a:t>Timer</a:t>
                      </a:r>
                      <a:r>
                        <a:rPr lang="de-DE" dirty="0" smtClean="0"/>
                        <a:t> zählen/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de-DE" baseline="0" dirty="0" smtClean="0"/>
                        <a:t>      </a:t>
                      </a:r>
                      <a:r>
                        <a:rPr lang="de-DE" dirty="0" smtClean="0"/>
                        <a:t>begrenzen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de-DE" dirty="0" smtClean="0"/>
                        <a:t>Gameinteraktion (Start/Pause)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baseline="0" dirty="0" smtClean="0"/>
                        <a:t>Kollision der Schlange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baseline="0" dirty="0" smtClean="0"/>
                        <a:t>Schlange dringt durch die Wand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baseline="0" dirty="0" smtClean="0"/>
                        <a:t>Menü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baseline="0" dirty="0" smtClean="0"/>
                        <a:t>-</a:t>
                      </a:r>
                      <a:r>
                        <a:rPr lang="de-DE" baseline="0" dirty="0" err="1" smtClean="0"/>
                        <a:t>GameOver</a:t>
                      </a:r>
                      <a:endParaRPr lang="de-DE" dirty="0"/>
                    </a:p>
                  </a:txBody>
                  <a:tcPr/>
                </a:tc>
              </a:tr>
              <a:tr h="650918"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20.09.2015</a:t>
                      </a:r>
                    </a:p>
                    <a:p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Fertigstellung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  Level</a:t>
                      </a:r>
                      <a:r>
                        <a:rPr lang="de-DE" baseline="0" dirty="0" smtClean="0"/>
                        <a:t> 1,6</a:t>
                      </a:r>
                      <a:endParaRPr lang="de-DE" dirty="0" smtClean="0"/>
                    </a:p>
                    <a:p>
                      <a:r>
                        <a:rPr lang="de-DE" dirty="0" smtClean="0"/>
                        <a:t>-   Bugfixing/</a:t>
                      </a:r>
                      <a:r>
                        <a:rPr lang="de-DE" dirty="0" err="1" smtClean="0"/>
                        <a:t>Testing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  Level</a:t>
                      </a:r>
                      <a:r>
                        <a:rPr lang="de-DE" baseline="0" dirty="0" smtClean="0"/>
                        <a:t> 2,5</a:t>
                      </a:r>
                      <a:endParaRPr lang="de-DE" dirty="0" smtClean="0"/>
                    </a:p>
                    <a:p>
                      <a:r>
                        <a:rPr lang="de-DE" dirty="0" smtClean="0"/>
                        <a:t>-   Bugfixing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  Level</a:t>
                      </a:r>
                      <a:r>
                        <a:rPr lang="de-DE" baseline="0" dirty="0" smtClean="0"/>
                        <a:t> 3,4</a:t>
                      </a:r>
                      <a:endParaRPr lang="de-DE" dirty="0" smtClean="0"/>
                    </a:p>
                    <a:p>
                      <a:r>
                        <a:rPr lang="de-DE" dirty="0" smtClean="0"/>
                        <a:t>-   Bugfixing</a:t>
                      </a:r>
                      <a:r>
                        <a:rPr lang="de-DE" baseline="0" dirty="0" smtClean="0"/>
                        <a:t> 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641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Änderung gegenüber den ursprünglichen Meilensteinen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Ramón Wilhelm hat die Steuerung mitübernommen und sie in das Schlangen-Objekt implementiert und eine Speerfalle entwickelt.</a:t>
            </a:r>
          </a:p>
          <a:p>
            <a:r>
              <a:rPr lang="de-DE" dirty="0" smtClean="0"/>
              <a:t>Die Schlange mitsamt ihren Funktionen ist erst am 29.08.2015 fertig geworden.</a:t>
            </a:r>
          </a:p>
          <a:p>
            <a:r>
              <a:rPr lang="de-DE" dirty="0" err="1" smtClean="0"/>
              <a:t>Timer</a:t>
            </a:r>
            <a:r>
              <a:rPr lang="de-DE" dirty="0" smtClean="0"/>
              <a:t> fällt weg.</a:t>
            </a:r>
          </a:p>
          <a:p>
            <a:r>
              <a:rPr lang="de-DE" dirty="0" smtClean="0"/>
              <a:t>Meltem </a:t>
            </a:r>
            <a:r>
              <a:rPr lang="de-DE" dirty="0" err="1" smtClean="0"/>
              <a:t>Özkul</a:t>
            </a:r>
            <a:r>
              <a:rPr lang="de-DE" dirty="0" smtClean="0"/>
              <a:t> hat das Menü übernommen, sowie in Three.js die Diät-Pille, die Beleuchtung mit Licht und Schatten und die blinkende Schlange.</a:t>
            </a:r>
          </a:p>
          <a:p>
            <a:r>
              <a:rPr lang="de-DE" dirty="0" smtClean="0"/>
              <a:t>Katharina Kahlert hat Felsbrocken entwickelt, die vom Himmel fallen.</a:t>
            </a:r>
          </a:p>
          <a:p>
            <a:r>
              <a:rPr lang="de-DE" dirty="0" smtClean="0"/>
              <a:t>Es gibt nur Score, aber keinen </a:t>
            </a:r>
            <a:r>
              <a:rPr lang="de-DE" dirty="0" err="1" smtClean="0"/>
              <a:t>Highscore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133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Aufgabenverteilung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590539"/>
              </p:ext>
            </p:extLst>
          </p:nvPr>
        </p:nvGraphicFramePr>
        <p:xfrm>
          <a:off x="838200" y="1345719"/>
          <a:ext cx="10850151" cy="3795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6237"/>
                <a:gridCol w="1046026"/>
                <a:gridCol w="2386140"/>
                <a:gridCol w="1319634"/>
                <a:gridCol w="2926271"/>
                <a:gridCol w="1025843"/>
              </a:tblGrid>
              <a:tr h="672862">
                <a:tc>
                  <a:txBody>
                    <a:bodyPr/>
                    <a:lstStyle/>
                    <a:p>
                      <a:r>
                        <a:rPr lang="de-DE" dirty="0" smtClean="0"/>
                        <a:t>Katharina Kahlert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Zeit in Stunden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Meltem Özkul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Zeit in Stunden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Ramón Wilhelm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Zeit</a:t>
                      </a:r>
                      <a:r>
                        <a:rPr lang="de-DE" baseline="0" dirty="0" smtClean="0"/>
                        <a:t> in </a:t>
                      </a:r>
                    </a:p>
                    <a:p>
                      <a:r>
                        <a:rPr lang="de-DE" baseline="0" dirty="0" smtClean="0"/>
                        <a:t>Stunden</a:t>
                      </a:r>
                      <a:endParaRPr lang="de-DE" dirty="0"/>
                    </a:p>
                  </a:txBody>
                  <a:tcPr/>
                </a:tc>
              </a:tr>
              <a:tr h="723306">
                <a:tc>
                  <a:txBody>
                    <a:bodyPr/>
                    <a:lstStyle/>
                    <a:p>
                      <a:r>
                        <a:rPr lang="de-DE" dirty="0" smtClean="0"/>
                        <a:t>Kollisionserkennung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?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Diät-Pille</a:t>
                      </a:r>
                      <a:r>
                        <a:rPr lang="de-DE" baseline="0" dirty="0" smtClean="0"/>
                        <a:t> (Schrumpfen)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?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Schlangen-Objekt entwickeln</a:t>
                      </a:r>
                    </a:p>
                    <a:p>
                      <a:r>
                        <a:rPr lang="de-DE" dirty="0" smtClean="0"/>
                        <a:t>(inklusive Schrumpfen)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1,5</a:t>
                      </a:r>
                      <a:endParaRPr lang="de-DE" dirty="0"/>
                    </a:p>
                  </a:txBody>
                  <a:tcPr/>
                </a:tc>
              </a:tr>
              <a:tr h="723306">
                <a:tc>
                  <a:txBody>
                    <a:bodyPr/>
                    <a:lstStyle/>
                    <a:p>
                      <a:r>
                        <a:rPr lang="de-DE" dirty="0" smtClean="0"/>
                        <a:t>Stein-Gravitation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?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Schlangenbeleuchtung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?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Steuerung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1,5</a:t>
                      </a:r>
                      <a:endParaRPr lang="de-DE" dirty="0"/>
                    </a:p>
                  </a:txBody>
                  <a:tcPr/>
                </a:tc>
              </a:tr>
              <a:tr h="419060">
                <a:tc>
                  <a:txBody>
                    <a:bodyPr/>
                    <a:lstStyle/>
                    <a:p>
                      <a:r>
                        <a:rPr lang="de-DE" dirty="0" smtClean="0"/>
                        <a:t>Welt</a:t>
                      </a:r>
                      <a:r>
                        <a:rPr lang="de-DE" baseline="0" dirty="0" smtClean="0"/>
                        <a:t>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?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Menü und Score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?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Speerfalle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1,5</a:t>
                      </a:r>
                      <a:endParaRPr lang="de-DE" dirty="0"/>
                    </a:p>
                  </a:txBody>
                  <a:tcPr/>
                </a:tc>
              </a:tr>
              <a:tr h="419060">
                <a:tc>
                  <a:txBody>
                    <a:bodyPr/>
                    <a:lstStyle/>
                    <a:p>
                      <a:r>
                        <a:rPr lang="de-DE" dirty="0" smtClean="0"/>
                        <a:t>Game Over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?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Lichtverhältnisse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?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Futter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0,5</a:t>
                      </a:r>
                      <a:endParaRPr lang="de-DE" dirty="0"/>
                    </a:p>
                  </a:txBody>
                  <a:tcPr/>
                </a:tc>
              </a:tr>
              <a:tr h="419060">
                <a:tc>
                  <a:txBody>
                    <a:bodyPr/>
                    <a:lstStyle/>
                    <a:p>
                      <a:r>
                        <a:rPr lang="de-DE" dirty="0" smtClean="0"/>
                        <a:t>Baumgenerator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?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Spielinteraktion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?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Kameraführung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?</a:t>
                      </a:r>
                      <a:endParaRPr lang="de-DE" dirty="0"/>
                    </a:p>
                  </a:txBody>
                  <a:tcPr/>
                </a:tc>
              </a:tr>
              <a:tr h="41906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27</a:t>
            </a:fld>
            <a:endParaRPr lang="de-DE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596596"/>
              </p:ext>
            </p:extLst>
          </p:nvPr>
        </p:nvGraphicFramePr>
        <p:xfrm>
          <a:off x="838202" y="5563471"/>
          <a:ext cx="108501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174"/>
                <a:gridCol w="1048214"/>
                <a:gridCol w="2375210"/>
                <a:gridCol w="1338146"/>
                <a:gridCol w="2943922"/>
                <a:gridCol w="1005482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Summe der Stunden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5,0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626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6600" dirty="0"/>
              <a:t>Ende der Präsentation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053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449238"/>
            <a:ext cx="10515600" cy="47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400" dirty="0" smtClean="0"/>
              <a:t>Nachschlagseiten:</a:t>
            </a:r>
            <a:r>
              <a:rPr lang="de-DE" sz="1400" dirty="0" smtClean="0">
                <a:hlinkClick r:id="rId2"/>
              </a:rPr>
              <a:t>www.w3schools.com</a:t>
            </a:r>
            <a:r>
              <a:rPr lang="de-DE" sz="1400" dirty="0" smtClean="0"/>
              <a:t> , </a:t>
            </a:r>
            <a:r>
              <a:rPr lang="de-DE" sz="1400" dirty="0" smtClean="0">
                <a:hlinkClick r:id="rId3"/>
              </a:rPr>
              <a:t>www.threejs.org</a:t>
            </a:r>
            <a:r>
              <a:rPr lang="de-DE" sz="1400" dirty="0" smtClean="0"/>
              <a:t> </a:t>
            </a:r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r>
              <a:rPr lang="de-DE" sz="1400" dirty="0" err="1" smtClean="0"/>
              <a:t>HTML:</a:t>
            </a:r>
            <a:r>
              <a:rPr lang="de-DE" sz="1400" dirty="0" err="1" smtClean="0">
                <a:hlinkClick r:id="rId4"/>
              </a:rPr>
              <a:t>http</a:t>
            </a:r>
            <a:r>
              <a:rPr lang="de-DE" sz="1400" dirty="0">
                <a:hlinkClick r:id="rId4"/>
              </a:rPr>
              <a:t>://codepen.io/sethabbott/pen/FtuLz</a:t>
            </a:r>
            <a:endParaRPr lang="de-DE" sz="1400" dirty="0"/>
          </a:p>
          <a:p>
            <a:pPr marL="0" indent="0">
              <a:buNone/>
            </a:pPr>
            <a:r>
              <a:rPr lang="de-DE" sz="1400" dirty="0" smtClean="0"/>
              <a:t>3D-Objekte:</a:t>
            </a:r>
          </a:p>
          <a:p>
            <a:pPr marL="0" indent="0">
              <a:buNone/>
            </a:pPr>
            <a:r>
              <a:rPr lang="de-DE" sz="1400" dirty="0" err="1" smtClean="0"/>
              <a:t>Forum:</a:t>
            </a:r>
            <a:r>
              <a:rPr lang="de-DE" sz="1400" dirty="0" err="1" smtClean="0">
                <a:hlinkClick r:id="rId5"/>
              </a:rPr>
              <a:t>www.stackoverflow.com</a:t>
            </a:r>
            <a:r>
              <a:rPr lang="de-DE" sz="1400" dirty="0" smtClean="0"/>
              <a:t> , </a:t>
            </a:r>
            <a:r>
              <a:rPr lang="de-DE" sz="1400" dirty="0" smtClean="0">
                <a:hlinkClick r:id="rId6"/>
              </a:rPr>
              <a:t>www.tutorials.de</a:t>
            </a:r>
            <a:r>
              <a:rPr lang="de-DE" sz="1400" dirty="0" smtClean="0"/>
              <a:t> </a:t>
            </a:r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r>
              <a:rPr lang="de-DE" sz="1400" dirty="0" err="1" smtClean="0"/>
              <a:t>Texturen:</a:t>
            </a:r>
            <a:r>
              <a:rPr lang="de-DE" sz="1400" u="sng" dirty="0" err="1" smtClean="0">
                <a:hlinkClick r:id="rId7"/>
              </a:rPr>
              <a:t>http</a:t>
            </a:r>
            <a:r>
              <a:rPr lang="de-DE" sz="1400" u="sng" dirty="0">
                <a:hlinkClick r:id="rId7"/>
              </a:rPr>
              <a:t>://www.tonytextures.de/kostenlose-textur-foto-sammlung-architekturvisualisierung</a:t>
            </a:r>
            <a:r>
              <a:rPr lang="de-DE" sz="1400" u="sng" dirty="0" smtClean="0">
                <a:hlinkClick r:id="rId7"/>
              </a:rPr>
              <a:t>/</a:t>
            </a:r>
            <a:endParaRPr lang="de-DE" sz="1400" u="sng" dirty="0" smtClean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r>
              <a:rPr lang="de-DE" sz="1400" dirty="0" err="1" smtClean="0"/>
              <a:t>Sounds:</a:t>
            </a:r>
            <a:r>
              <a:rPr lang="de-DE" sz="1400" u="sng" dirty="0" err="1" smtClean="0">
                <a:hlinkClick r:id="rId8"/>
              </a:rPr>
              <a:t>http</a:t>
            </a:r>
            <a:r>
              <a:rPr lang="de-DE" sz="1400" u="sng" dirty="0">
                <a:hlinkClick r:id="rId8"/>
              </a:rPr>
              <a:t>://</a:t>
            </a:r>
            <a:r>
              <a:rPr lang="de-DE" sz="1400" u="sng" dirty="0" smtClean="0">
                <a:hlinkClick r:id="rId8"/>
              </a:rPr>
              <a:t>www.gamethud.com/uploads/2/2/1/7/22174904/pacman_eating_cherry.mp3</a:t>
            </a:r>
            <a:endParaRPr lang="de-DE" sz="1400" u="sng" dirty="0"/>
          </a:p>
          <a:p>
            <a:pPr marL="0" indent="0">
              <a:buNone/>
            </a:pPr>
            <a:r>
              <a:rPr lang="de-DE" sz="1400" u="sng" dirty="0" smtClean="0">
                <a:hlinkClick r:id="rId9"/>
              </a:rPr>
              <a:t>http</a:t>
            </a:r>
            <a:r>
              <a:rPr lang="de-DE" sz="1400" u="sng" dirty="0">
                <a:hlinkClick r:id="rId9"/>
              </a:rPr>
              <a:t>://www.eng.auburn.edu/~</a:t>
            </a:r>
            <a:r>
              <a:rPr lang="de-DE" sz="1400" u="sng" dirty="0" smtClean="0">
                <a:hlinkClick r:id="rId9"/>
              </a:rPr>
              <a:t>sealscd/COMP7970/project/3Dstudio/levels/MISSION2/tor3.wav</a:t>
            </a:r>
            <a:endParaRPr lang="de-DE" sz="1400" u="sng" dirty="0" smtClean="0"/>
          </a:p>
          <a:p>
            <a:pPr marL="0" indent="0">
              <a:buNone/>
            </a:pPr>
            <a:r>
              <a:rPr lang="de-DE" sz="1400" u="sng" dirty="0" smtClean="0">
                <a:hlinkClick r:id="rId10"/>
              </a:rPr>
              <a:t>http</a:t>
            </a:r>
            <a:r>
              <a:rPr lang="de-DE" sz="1400" u="sng" dirty="0">
                <a:hlinkClick r:id="rId10"/>
              </a:rPr>
              <a:t>://</a:t>
            </a:r>
            <a:r>
              <a:rPr lang="de-DE" sz="1400" u="sng" dirty="0" smtClean="0">
                <a:hlinkClick r:id="rId10"/>
              </a:rPr>
              <a:t>www.republic-of-loafdom.com/Media/Soundclips/cheer1.wav</a:t>
            </a:r>
            <a:endParaRPr lang="de-DE" sz="1400" u="sng" dirty="0" smtClean="0"/>
          </a:p>
          <a:p>
            <a:pPr marL="0" indent="0">
              <a:buNone/>
            </a:pPr>
            <a:r>
              <a:rPr lang="de-DE" sz="1400" dirty="0" err="1" smtClean="0"/>
              <a:t>Musik:</a:t>
            </a:r>
            <a:r>
              <a:rPr lang="de-DE" sz="1400" u="sng" dirty="0" err="1" smtClean="0">
                <a:hlinkClick r:id="rId11"/>
              </a:rPr>
              <a:t>https</a:t>
            </a:r>
            <a:r>
              <a:rPr lang="de-DE" sz="1400" u="sng" dirty="0">
                <a:hlinkClick r:id="rId11"/>
              </a:rPr>
              <a:t>://</a:t>
            </a:r>
            <a:r>
              <a:rPr lang="de-DE" sz="1400" u="sng" dirty="0" smtClean="0">
                <a:hlinkClick r:id="rId11"/>
              </a:rPr>
              <a:t>www.youtube.com/watch?v=VfusU-xqU3A</a:t>
            </a:r>
            <a:endParaRPr lang="de-DE" sz="1400" u="sng" dirty="0" smtClean="0"/>
          </a:p>
          <a:p>
            <a:pPr marL="0" indent="0">
              <a:buNone/>
            </a:pPr>
            <a:r>
              <a:rPr lang="de-DE" sz="1400" u="sng" dirty="0" smtClean="0">
                <a:hlinkClick r:id="rId12"/>
              </a:rPr>
              <a:t>https</a:t>
            </a:r>
            <a:r>
              <a:rPr lang="de-DE" sz="1400" u="sng" dirty="0">
                <a:hlinkClick r:id="rId12"/>
              </a:rPr>
              <a:t>://</a:t>
            </a:r>
            <a:r>
              <a:rPr lang="de-DE" sz="1400" u="sng" dirty="0" smtClean="0">
                <a:hlinkClick r:id="rId12"/>
              </a:rPr>
              <a:t>www.youtube.com/watch?v=N0amga8hYPU</a:t>
            </a:r>
            <a:endParaRPr lang="de-DE" sz="1400" u="sng" dirty="0" smtClean="0"/>
          </a:p>
          <a:p>
            <a:pPr marL="0" indent="0">
              <a:buNone/>
            </a:pPr>
            <a:r>
              <a:rPr lang="de-DE" sz="1400" u="sng" dirty="0" smtClean="0">
                <a:hlinkClick r:id="rId13"/>
              </a:rPr>
              <a:t>http</a:t>
            </a:r>
            <a:r>
              <a:rPr lang="de-DE" sz="1400" u="sng" dirty="0">
                <a:hlinkClick r:id="rId13"/>
              </a:rPr>
              <a:t>://</a:t>
            </a:r>
            <a:r>
              <a:rPr lang="de-DE" sz="1400" u="sng" dirty="0" smtClean="0">
                <a:hlinkClick r:id="rId13"/>
              </a:rPr>
              <a:t>youtube.com/watch?v=QE_jOCqKE3w&amp;list=RDQE_jOCqKE3ws</a:t>
            </a:r>
            <a:endParaRPr lang="de-DE" sz="1400" u="sng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361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Video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607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Features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Speerfallen</a:t>
            </a:r>
          </a:p>
          <a:p>
            <a:r>
              <a:rPr lang="de-DE" dirty="0" smtClean="0"/>
              <a:t>Diät-Pille, die Nimmersatt schrumpft</a:t>
            </a:r>
          </a:p>
          <a:p>
            <a:r>
              <a:rPr lang="de-DE" dirty="0" smtClean="0"/>
              <a:t>Fallende Felsbrocken</a:t>
            </a:r>
          </a:p>
          <a:p>
            <a:r>
              <a:rPr lang="de-DE" dirty="0" smtClean="0"/>
              <a:t>Die Schlange Nimmersatt blinkt, sobald sie mit Futter oder Diät-Pille in Berührung kommt.</a:t>
            </a:r>
          </a:p>
          <a:p>
            <a:r>
              <a:rPr lang="de-DE" dirty="0" smtClean="0"/>
              <a:t>Nimmersatt kann durch den Rand des Spielfelds durchlaufen und an der gegenüberliegenden Seite wieder rauskommen.</a:t>
            </a:r>
          </a:p>
          <a:p>
            <a:r>
              <a:rPr lang="de-DE" dirty="0" smtClean="0"/>
              <a:t>Einstellung der Kamera-Perspektive</a:t>
            </a:r>
          </a:p>
          <a:p>
            <a:r>
              <a:rPr lang="de-DE" dirty="0" smtClean="0"/>
              <a:t>Im Spiel kann man 3 Stufen auswählen:</a:t>
            </a:r>
          </a:p>
          <a:p>
            <a:pPr marL="0" indent="0">
              <a:buNone/>
            </a:pPr>
            <a:r>
              <a:rPr lang="de-DE" dirty="0" smtClean="0"/>
              <a:t>	1. Ohne Speerfallen und Fallenden Felsen</a:t>
            </a:r>
          </a:p>
          <a:p>
            <a:pPr marL="0" indent="0">
              <a:buNone/>
            </a:pPr>
            <a:r>
              <a:rPr lang="de-DE" dirty="0" smtClean="0"/>
              <a:t>	2. Mit Speerfallen</a:t>
            </a:r>
          </a:p>
          <a:p>
            <a:pPr marL="0" indent="0">
              <a:buNone/>
            </a:pPr>
            <a:r>
              <a:rPr lang="de-DE" dirty="0" smtClean="0"/>
              <a:t>	3. Mit Speerfallen und Fallenden Felsen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894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Ziel des Spiels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6" y="1690688"/>
            <a:ext cx="5348828" cy="2955355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5</a:t>
            </a:fld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5988676" y="1690688"/>
            <a:ext cx="5975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Führe die Schlange Nimmersatt durch zu ihrem Futter. </a:t>
            </a:r>
          </a:p>
          <a:p>
            <a:r>
              <a:rPr lang="de-DE" dirty="0" smtClean="0"/>
              <a:t>Doch Achtung: Nimmersatts Abenteuer ist nicht ganz ungefährlich. </a:t>
            </a:r>
            <a:r>
              <a:rPr lang="de-DE" dirty="0"/>
              <a:t> </a:t>
            </a:r>
            <a:r>
              <a:rPr lang="de-DE" dirty="0" smtClean="0"/>
              <a:t>Sie muss immer wieder Speerfallen und fallenden Felsbrocken ausweichen.</a:t>
            </a:r>
            <a:endParaRPr lang="de-DE" dirty="0"/>
          </a:p>
          <a:p>
            <a:endParaRPr lang="de-DE" dirty="0" smtClean="0"/>
          </a:p>
        </p:txBody>
      </p:sp>
      <p:sp>
        <p:nvSpPr>
          <p:cNvPr id="7" name="Textfeld 6"/>
          <p:cNvSpPr txBox="1"/>
          <p:nvPr/>
        </p:nvSpPr>
        <p:spPr>
          <a:xfrm>
            <a:off x="297636" y="4646043"/>
            <a:ext cx="5640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Dies ist Nimmersatts Welt im Dschungel. Führe sie zu</a:t>
            </a:r>
          </a:p>
          <a:p>
            <a:r>
              <a:rPr lang="de-DE" dirty="0" smtClean="0"/>
              <a:t>Ihrem Futter (grüner Kegel unten links).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757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Spielaufbau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Unsere Spielwelt besteht aus folgenden Objekten:</a:t>
            </a:r>
          </a:p>
          <a:p>
            <a:pPr marL="0" indent="0">
              <a:buNone/>
            </a:pPr>
            <a:r>
              <a:rPr lang="de-DE" dirty="0" smtClean="0"/>
              <a:t>Himmel*, Schlange, Spielfeld, Steine-Array, Diät-Pille, Futter, Speerfalle,</a:t>
            </a:r>
          </a:p>
          <a:p>
            <a:pPr marL="0" indent="0">
              <a:buNone/>
            </a:pPr>
            <a:r>
              <a:rPr lang="de-DE" dirty="0" smtClean="0"/>
              <a:t>Palme* und Grasfläche*.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Die Objekte mit einem Sternchen (*) dienen mehr oder weniger zur Dekoration.</a:t>
            </a: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In den nachfolgenden Folien werden die wichtigsten Objekte und deren Aufgaben näher betrachtet.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1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/>
              <a:t>Systemarchitektur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7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5470868" y="1351087"/>
            <a:ext cx="1124688" cy="336525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Schlange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759439" y="4782180"/>
            <a:ext cx="1403797" cy="796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Essen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8583627" y="5142946"/>
            <a:ext cx="1403797" cy="796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…fallende Felsen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2746268" y="3447569"/>
            <a:ext cx="1105441" cy="375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Diät-Pille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5237405" y="2739628"/>
            <a:ext cx="1591613" cy="39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Auf Spielfeld</a:t>
            </a:r>
            <a:endParaRPr lang="de-DE" dirty="0"/>
          </a:p>
        </p:txBody>
      </p:sp>
      <p:sp>
        <p:nvSpPr>
          <p:cNvPr id="11" name="Ellipse 10"/>
          <p:cNvSpPr/>
          <p:nvPr/>
        </p:nvSpPr>
        <p:spPr>
          <a:xfrm>
            <a:off x="613415" y="3926569"/>
            <a:ext cx="1700011" cy="659706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Schlange wächst</a:t>
            </a:r>
            <a:endParaRPr lang="de-DE" dirty="0"/>
          </a:p>
        </p:txBody>
      </p:sp>
      <p:sp>
        <p:nvSpPr>
          <p:cNvPr id="12" name="Ellipse 11"/>
          <p:cNvSpPr/>
          <p:nvPr/>
        </p:nvSpPr>
        <p:spPr>
          <a:xfrm>
            <a:off x="2449241" y="2793069"/>
            <a:ext cx="1699494" cy="557724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Schlange schrumpft</a:t>
            </a:r>
            <a:endParaRPr lang="de-DE" dirty="0"/>
          </a:p>
        </p:txBody>
      </p:sp>
      <p:sp>
        <p:nvSpPr>
          <p:cNvPr id="13" name="Ellipse 12"/>
          <p:cNvSpPr/>
          <p:nvPr/>
        </p:nvSpPr>
        <p:spPr>
          <a:xfrm>
            <a:off x="10231192" y="4023094"/>
            <a:ext cx="1700011" cy="659706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Verloren</a:t>
            </a:r>
            <a:endParaRPr lang="de-DE" dirty="0"/>
          </a:p>
        </p:txBody>
      </p:sp>
      <p:sp>
        <p:nvSpPr>
          <p:cNvPr id="14" name="Ellipse 13"/>
          <p:cNvSpPr/>
          <p:nvPr/>
        </p:nvSpPr>
        <p:spPr>
          <a:xfrm>
            <a:off x="600433" y="193889"/>
            <a:ext cx="1721811" cy="42432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Gewonnen</a:t>
            </a:r>
            <a:endParaRPr lang="de-DE" dirty="0"/>
          </a:p>
        </p:txBody>
      </p:sp>
      <p:sp>
        <p:nvSpPr>
          <p:cNvPr id="15" name="Ellipse 14"/>
          <p:cNvSpPr/>
          <p:nvPr/>
        </p:nvSpPr>
        <p:spPr>
          <a:xfrm>
            <a:off x="7737348" y="1301056"/>
            <a:ext cx="3159426" cy="588348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Kommt von anderer Seite des Spielfeldes</a:t>
            </a:r>
            <a:endParaRPr lang="de-DE" dirty="0"/>
          </a:p>
        </p:txBody>
      </p:sp>
      <p:sp>
        <p:nvSpPr>
          <p:cNvPr id="16" name="Raute 15"/>
          <p:cNvSpPr/>
          <p:nvPr/>
        </p:nvSpPr>
        <p:spPr>
          <a:xfrm>
            <a:off x="5151609" y="1789625"/>
            <a:ext cx="1763202" cy="744881"/>
          </a:xfrm>
          <a:prstGeom prst="diamond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Bewegt sich…</a:t>
            </a:r>
            <a:endParaRPr lang="de-DE" dirty="0"/>
          </a:p>
        </p:txBody>
      </p:sp>
      <p:sp>
        <p:nvSpPr>
          <p:cNvPr id="17" name="Raute 16"/>
          <p:cNvSpPr/>
          <p:nvPr/>
        </p:nvSpPr>
        <p:spPr>
          <a:xfrm>
            <a:off x="4957288" y="3285127"/>
            <a:ext cx="2151845" cy="640275"/>
          </a:xfrm>
          <a:prstGeom prst="diamond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Kollidiert mit…</a:t>
            </a:r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8551572" y="2793069"/>
            <a:ext cx="1403797" cy="796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…sich selbst</a:t>
            </a:r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>
            <a:off x="8551572" y="2133363"/>
            <a:ext cx="1530978" cy="492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Spielfeld Rand</a:t>
            </a:r>
            <a:endParaRPr lang="de-DE" dirty="0"/>
          </a:p>
        </p:txBody>
      </p:sp>
      <p:sp>
        <p:nvSpPr>
          <p:cNvPr id="21" name="Raute 20"/>
          <p:cNvSpPr/>
          <p:nvPr/>
        </p:nvSpPr>
        <p:spPr>
          <a:xfrm>
            <a:off x="241538" y="1603272"/>
            <a:ext cx="2439600" cy="1138482"/>
          </a:xfrm>
          <a:prstGeom prst="diamond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Sind 1500 Punkte erreicht?</a:t>
            </a:r>
            <a:endParaRPr lang="de-DE" dirty="0"/>
          </a:p>
        </p:txBody>
      </p:sp>
      <p:sp>
        <p:nvSpPr>
          <p:cNvPr id="22" name="Ellipse 21"/>
          <p:cNvSpPr/>
          <p:nvPr/>
        </p:nvSpPr>
        <p:spPr>
          <a:xfrm>
            <a:off x="520642" y="2899841"/>
            <a:ext cx="1881392" cy="85561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Spieler bekommt 20 Punkte</a:t>
            </a:r>
            <a:endParaRPr lang="de-DE" dirty="0"/>
          </a:p>
        </p:txBody>
      </p:sp>
      <p:sp>
        <p:nvSpPr>
          <p:cNvPr id="23" name="Ellipse 22"/>
          <p:cNvSpPr/>
          <p:nvPr/>
        </p:nvSpPr>
        <p:spPr>
          <a:xfrm>
            <a:off x="3452575" y="2014816"/>
            <a:ext cx="904599" cy="315394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Nein</a:t>
            </a:r>
            <a:endParaRPr lang="de-DE" dirty="0"/>
          </a:p>
        </p:txBody>
      </p:sp>
      <p:sp>
        <p:nvSpPr>
          <p:cNvPr id="24" name="Ellipse 23"/>
          <p:cNvSpPr/>
          <p:nvPr/>
        </p:nvSpPr>
        <p:spPr>
          <a:xfrm>
            <a:off x="1181017" y="749934"/>
            <a:ext cx="560642" cy="34881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Ja</a:t>
            </a:r>
            <a:endParaRPr lang="de-DE" dirty="0"/>
          </a:p>
        </p:txBody>
      </p:sp>
      <p:sp>
        <p:nvSpPr>
          <p:cNvPr id="25" name="Rechteck 24"/>
          <p:cNvSpPr/>
          <p:nvPr/>
        </p:nvSpPr>
        <p:spPr>
          <a:xfrm>
            <a:off x="8583627" y="3945107"/>
            <a:ext cx="1403797" cy="796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…Speerfalle</a:t>
            </a:r>
            <a:endParaRPr lang="de-DE" dirty="0"/>
          </a:p>
        </p:txBody>
      </p:sp>
      <p:cxnSp>
        <p:nvCxnSpPr>
          <p:cNvPr id="27" name="Gerader Verbinder 26"/>
          <p:cNvCxnSpPr>
            <a:stCxn id="14" idx="4"/>
            <a:endCxn id="24" idx="0"/>
          </p:cNvCxnSpPr>
          <p:nvPr/>
        </p:nvCxnSpPr>
        <p:spPr>
          <a:xfrm flipH="1">
            <a:off x="1461338" y="618214"/>
            <a:ext cx="1" cy="1317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>
            <a:stCxn id="24" idx="4"/>
            <a:endCxn id="21" idx="0"/>
          </p:cNvCxnSpPr>
          <p:nvPr/>
        </p:nvCxnSpPr>
        <p:spPr>
          <a:xfrm>
            <a:off x="1461338" y="1098753"/>
            <a:ext cx="0" cy="5045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21" idx="2"/>
            <a:endCxn id="22" idx="0"/>
          </p:cNvCxnSpPr>
          <p:nvPr/>
        </p:nvCxnSpPr>
        <p:spPr>
          <a:xfrm>
            <a:off x="1461338" y="2741754"/>
            <a:ext cx="0" cy="1580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>
            <a:stCxn id="22" idx="4"/>
            <a:endCxn id="11" idx="0"/>
          </p:cNvCxnSpPr>
          <p:nvPr/>
        </p:nvCxnSpPr>
        <p:spPr>
          <a:xfrm>
            <a:off x="1461338" y="3755452"/>
            <a:ext cx="2083" cy="1711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>
            <a:stCxn id="11" idx="4"/>
            <a:endCxn id="7" idx="0"/>
          </p:cNvCxnSpPr>
          <p:nvPr/>
        </p:nvCxnSpPr>
        <p:spPr>
          <a:xfrm flipH="1">
            <a:off x="1461338" y="4586275"/>
            <a:ext cx="2083" cy="1959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/>
          <p:cNvCxnSpPr>
            <a:stCxn id="9" idx="0"/>
            <a:endCxn id="12" idx="4"/>
          </p:cNvCxnSpPr>
          <p:nvPr/>
        </p:nvCxnSpPr>
        <p:spPr>
          <a:xfrm flipH="1" flipV="1">
            <a:off x="3298988" y="3350793"/>
            <a:ext cx="1" cy="967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>
            <a:stCxn id="23" idx="2"/>
            <a:endCxn id="21" idx="3"/>
          </p:cNvCxnSpPr>
          <p:nvPr/>
        </p:nvCxnSpPr>
        <p:spPr>
          <a:xfrm flipH="1">
            <a:off x="2681138" y="2172513"/>
            <a:ext cx="7714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>
            <a:stCxn id="23" idx="6"/>
            <a:endCxn id="16" idx="1"/>
          </p:cNvCxnSpPr>
          <p:nvPr/>
        </p:nvCxnSpPr>
        <p:spPr>
          <a:xfrm flipV="1">
            <a:off x="4357174" y="2162066"/>
            <a:ext cx="794435" cy="104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>
            <a:stCxn id="5" idx="2"/>
            <a:endCxn id="16" idx="0"/>
          </p:cNvCxnSpPr>
          <p:nvPr/>
        </p:nvCxnSpPr>
        <p:spPr>
          <a:xfrm flipH="1">
            <a:off x="6033210" y="1687612"/>
            <a:ext cx="2" cy="1020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>
            <a:stCxn id="16" idx="2"/>
            <a:endCxn id="10" idx="0"/>
          </p:cNvCxnSpPr>
          <p:nvPr/>
        </p:nvCxnSpPr>
        <p:spPr>
          <a:xfrm>
            <a:off x="6033210" y="2534506"/>
            <a:ext cx="2" cy="2051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/>
          <p:cNvCxnSpPr>
            <a:stCxn id="10" idx="2"/>
            <a:endCxn id="17" idx="0"/>
          </p:cNvCxnSpPr>
          <p:nvPr/>
        </p:nvCxnSpPr>
        <p:spPr>
          <a:xfrm flipH="1">
            <a:off x="6033211" y="3138917"/>
            <a:ext cx="1" cy="1462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/>
          <p:cNvCxnSpPr>
            <a:stCxn id="9" idx="3"/>
            <a:endCxn id="17" idx="1"/>
          </p:cNvCxnSpPr>
          <p:nvPr/>
        </p:nvCxnSpPr>
        <p:spPr>
          <a:xfrm flipV="1">
            <a:off x="3851709" y="3605265"/>
            <a:ext cx="1105579" cy="298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/>
          <p:cNvCxnSpPr>
            <a:stCxn id="7" idx="3"/>
            <a:endCxn id="17" idx="1"/>
          </p:cNvCxnSpPr>
          <p:nvPr/>
        </p:nvCxnSpPr>
        <p:spPr>
          <a:xfrm flipV="1">
            <a:off x="2163236" y="3605265"/>
            <a:ext cx="2794052" cy="15750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>
            <a:stCxn id="17" idx="3"/>
            <a:endCxn id="18" idx="1"/>
          </p:cNvCxnSpPr>
          <p:nvPr/>
        </p:nvCxnSpPr>
        <p:spPr>
          <a:xfrm flipV="1">
            <a:off x="7109133" y="3191193"/>
            <a:ext cx="1442439" cy="4140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/>
          <p:cNvCxnSpPr>
            <a:stCxn id="17" idx="3"/>
            <a:endCxn id="25" idx="1"/>
          </p:cNvCxnSpPr>
          <p:nvPr/>
        </p:nvCxnSpPr>
        <p:spPr>
          <a:xfrm>
            <a:off x="7109133" y="3605265"/>
            <a:ext cx="1474494" cy="7379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/>
          <p:cNvCxnSpPr>
            <a:stCxn id="17" idx="3"/>
            <a:endCxn id="8" idx="1"/>
          </p:cNvCxnSpPr>
          <p:nvPr/>
        </p:nvCxnSpPr>
        <p:spPr>
          <a:xfrm>
            <a:off x="7109133" y="3605265"/>
            <a:ext cx="1474494" cy="19358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/>
          <p:cNvCxnSpPr>
            <a:stCxn id="18" idx="3"/>
            <a:endCxn id="13" idx="0"/>
          </p:cNvCxnSpPr>
          <p:nvPr/>
        </p:nvCxnSpPr>
        <p:spPr>
          <a:xfrm>
            <a:off x="9955369" y="3191193"/>
            <a:ext cx="1125829" cy="8319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>
            <a:stCxn id="25" idx="3"/>
            <a:endCxn id="13" idx="2"/>
          </p:cNvCxnSpPr>
          <p:nvPr/>
        </p:nvCxnSpPr>
        <p:spPr>
          <a:xfrm>
            <a:off x="9987424" y="4343231"/>
            <a:ext cx="243768" cy="9716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/>
          <p:cNvCxnSpPr>
            <a:stCxn id="8" idx="3"/>
            <a:endCxn id="13" idx="4"/>
          </p:cNvCxnSpPr>
          <p:nvPr/>
        </p:nvCxnSpPr>
        <p:spPr>
          <a:xfrm flipV="1">
            <a:off x="9987424" y="4682800"/>
            <a:ext cx="1093774" cy="8582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r Verbinder 153"/>
          <p:cNvCxnSpPr>
            <a:stCxn id="12" idx="6"/>
            <a:endCxn id="16" idx="1"/>
          </p:cNvCxnSpPr>
          <p:nvPr/>
        </p:nvCxnSpPr>
        <p:spPr>
          <a:xfrm flipV="1">
            <a:off x="4148735" y="2162066"/>
            <a:ext cx="1002874" cy="9098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r Verbinder 167"/>
          <p:cNvCxnSpPr>
            <a:stCxn id="17" idx="3"/>
            <a:endCxn id="19" idx="1"/>
          </p:cNvCxnSpPr>
          <p:nvPr/>
        </p:nvCxnSpPr>
        <p:spPr>
          <a:xfrm flipV="1">
            <a:off x="7109133" y="2379610"/>
            <a:ext cx="1442439" cy="12256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r Verbinder 170"/>
          <p:cNvCxnSpPr>
            <a:stCxn id="19" idx="0"/>
            <a:endCxn id="15" idx="4"/>
          </p:cNvCxnSpPr>
          <p:nvPr/>
        </p:nvCxnSpPr>
        <p:spPr>
          <a:xfrm flipV="1">
            <a:off x="9317061" y="1889404"/>
            <a:ext cx="0" cy="2439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Gerader Verbinder 173"/>
          <p:cNvCxnSpPr>
            <a:stCxn id="16" idx="3"/>
            <a:endCxn id="15" idx="2"/>
          </p:cNvCxnSpPr>
          <p:nvPr/>
        </p:nvCxnSpPr>
        <p:spPr>
          <a:xfrm flipV="1">
            <a:off x="6914811" y="1595230"/>
            <a:ext cx="822537" cy="5668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35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Schlange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22" y="251286"/>
            <a:ext cx="2446878" cy="2320588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8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22" y="3383707"/>
            <a:ext cx="2446878" cy="234545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3309870" y="1523263"/>
            <a:ext cx="838414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Die Schlange ist ein Objekt mit einem Array als Attribut, was Three.js Würfel speichert.</a:t>
            </a:r>
          </a:p>
          <a:p>
            <a:endParaRPr lang="de-DE" dirty="0" smtClean="0"/>
          </a:p>
          <a:p>
            <a:r>
              <a:rPr lang="de-DE" dirty="0" smtClean="0"/>
              <a:t>Für diese Schlange musste ein Konstruktor entworfen werden, dem man als Parameter die Scene (</a:t>
            </a:r>
            <a:r>
              <a:rPr lang="de-DE" dirty="0" err="1" smtClean="0"/>
              <a:t>scene</a:t>
            </a:r>
            <a:r>
              <a:rPr lang="de-DE" dirty="0" smtClean="0"/>
              <a:t>), die Würfelgröße (</a:t>
            </a:r>
            <a:r>
              <a:rPr lang="de-DE" dirty="0" err="1" smtClean="0"/>
              <a:t>size</a:t>
            </a:r>
            <a:r>
              <a:rPr lang="de-DE" dirty="0" smtClean="0"/>
              <a:t>), den Abstand zum nächsten Feld (</a:t>
            </a:r>
            <a:r>
              <a:rPr lang="de-DE" dirty="0" err="1" smtClean="0"/>
              <a:t>distance</a:t>
            </a:r>
            <a:r>
              <a:rPr lang="de-DE" dirty="0" smtClean="0"/>
              <a:t>) und die Richtung (</a:t>
            </a:r>
            <a:r>
              <a:rPr lang="de-DE" dirty="0" err="1" smtClean="0"/>
              <a:t>direction</a:t>
            </a:r>
            <a:r>
              <a:rPr lang="de-DE" dirty="0" smtClean="0"/>
              <a:t>) übergibt.  </a:t>
            </a:r>
          </a:p>
          <a:p>
            <a:endParaRPr lang="de-DE" dirty="0" smtClean="0"/>
          </a:p>
          <a:p>
            <a:r>
              <a:rPr lang="de-DE" dirty="0" smtClean="0"/>
              <a:t>Sie enthält Funktionen zur Kollisionserkennung, Steuerung, Vergrößerung- und Verkleinerung der Schlange.</a:t>
            </a:r>
          </a:p>
          <a:p>
            <a:endParaRPr lang="de-DE" dirty="0" smtClean="0"/>
          </a:p>
          <a:p>
            <a:r>
              <a:rPr lang="de-DE" dirty="0" smtClean="0"/>
              <a:t>Von der Schlange wird eigentlich nur der Kopf (</a:t>
            </a:r>
            <a:r>
              <a:rPr lang="de-DE" dirty="0" err="1" smtClean="0"/>
              <a:t>snake.cube</a:t>
            </a:r>
            <a:r>
              <a:rPr lang="de-DE" dirty="0" smtClean="0"/>
              <a:t>[0]) gesteuert. Mithilfe eines Algorithmus nimmt der nachfolgende Würfel immer die Position des Vorgängers an. </a:t>
            </a:r>
          </a:p>
          <a:p>
            <a:endParaRPr lang="de-DE" dirty="0" smtClean="0"/>
          </a:p>
          <a:p>
            <a:r>
              <a:rPr lang="de-DE" dirty="0" smtClean="0"/>
              <a:t>Mithilfe eines Event-</a:t>
            </a:r>
            <a:r>
              <a:rPr lang="de-DE" dirty="0" err="1" smtClean="0"/>
              <a:t>Listeners</a:t>
            </a:r>
            <a:r>
              <a:rPr lang="de-DE" dirty="0" smtClean="0"/>
              <a:t> wird der Schlange signalisiert, dass sie ihre Richtung ändern soll.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</p:txBody>
      </p:sp>
      <p:sp>
        <p:nvSpPr>
          <p:cNvPr id="7" name="Textfeld 6"/>
          <p:cNvSpPr txBox="1"/>
          <p:nvPr/>
        </p:nvSpPr>
        <p:spPr>
          <a:xfrm>
            <a:off x="162212" y="2643135"/>
            <a:ext cx="319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Schlange (Froschperspektive)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162212" y="5863931"/>
            <a:ext cx="376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Schlange (Vogelperspektive)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373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/>
              <a:t>Systemarchitektur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9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15910" y="1403989"/>
            <a:ext cx="2627290" cy="63462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Objekte im Spiel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998372" y="2228970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Schlange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998371" y="3565112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Speerfalle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998371" y="4229034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Fallende Steine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998370" y="5556878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Futter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1998370" y="4892956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Diätpille</a:t>
            </a:r>
            <a:endParaRPr lang="de-DE" dirty="0"/>
          </a:p>
        </p:txBody>
      </p:sp>
      <p:cxnSp>
        <p:nvCxnSpPr>
          <p:cNvPr id="12" name="Gerader Verbinder 11"/>
          <p:cNvCxnSpPr>
            <a:stCxn id="5" idx="2"/>
          </p:cNvCxnSpPr>
          <p:nvPr/>
        </p:nvCxnSpPr>
        <p:spPr>
          <a:xfrm>
            <a:off x="1429555" y="2038610"/>
            <a:ext cx="0" cy="4414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6" idx="1"/>
          </p:cNvCxnSpPr>
          <p:nvPr/>
        </p:nvCxnSpPr>
        <p:spPr>
          <a:xfrm flipH="1">
            <a:off x="1429555" y="2460790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1998372" y="2892893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Spielfeld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1998369" y="6220800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Sonstige Objekte</a:t>
            </a:r>
            <a:endParaRPr lang="de-DE" dirty="0"/>
          </a:p>
        </p:txBody>
      </p:sp>
      <p:cxnSp>
        <p:nvCxnSpPr>
          <p:cNvPr id="18" name="Gerader Verbinder 17"/>
          <p:cNvCxnSpPr>
            <a:stCxn id="15" idx="1"/>
          </p:cNvCxnSpPr>
          <p:nvPr/>
        </p:nvCxnSpPr>
        <p:spPr>
          <a:xfrm flipH="1">
            <a:off x="1429555" y="3124713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>
            <a:stCxn id="7" idx="1"/>
          </p:cNvCxnSpPr>
          <p:nvPr/>
        </p:nvCxnSpPr>
        <p:spPr>
          <a:xfrm flipH="1" flipV="1">
            <a:off x="1429555" y="3796930"/>
            <a:ext cx="56881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8" idx="1"/>
          </p:cNvCxnSpPr>
          <p:nvPr/>
        </p:nvCxnSpPr>
        <p:spPr>
          <a:xfrm flipH="1">
            <a:off x="1429555" y="4460854"/>
            <a:ext cx="568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stCxn id="10" idx="1"/>
          </p:cNvCxnSpPr>
          <p:nvPr/>
        </p:nvCxnSpPr>
        <p:spPr>
          <a:xfrm flipH="1" flipV="1">
            <a:off x="1429555" y="5124775"/>
            <a:ext cx="56881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stCxn id="9" idx="1"/>
          </p:cNvCxnSpPr>
          <p:nvPr/>
        </p:nvCxnSpPr>
        <p:spPr>
          <a:xfrm flipH="1" flipV="1">
            <a:off x="1429555" y="5788696"/>
            <a:ext cx="56881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16" idx="1"/>
          </p:cNvCxnSpPr>
          <p:nvPr/>
        </p:nvCxnSpPr>
        <p:spPr>
          <a:xfrm flipH="1" flipV="1">
            <a:off x="1429555" y="6452618"/>
            <a:ext cx="56881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21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969</Words>
  <Application>Microsoft Office PowerPoint</Application>
  <PresentationFormat>Breitbild</PresentationFormat>
  <Paragraphs>318</Paragraphs>
  <Slides>29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PowerPoint-Präsentation</vt:lpstr>
      <vt:lpstr>Gliederung</vt:lpstr>
      <vt:lpstr>Video</vt:lpstr>
      <vt:lpstr>Features</vt:lpstr>
      <vt:lpstr>Ziel des Spiels</vt:lpstr>
      <vt:lpstr>Spielaufbau</vt:lpstr>
      <vt:lpstr>Systemarchitektur</vt:lpstr>
      <vt:lpstr>Schlange</vt:lpstr>
      <vt:lpstr>Systemarchitektur</vt:lpstr>
      <vt:lpstr>Systemarchitektur</vt:lpstr>
      <vt:lpstr>Systemarchitektur</vt:lpstr>
      <vt:lpstr>Systemarchitektur</vt:lpstr>
      <vt:lpstr>Systemarchitektur</vt:lpstr>
      <vt:lpstr>Systemarchitektur</vt:lpstr>
      <vt:lpstr>Systemarchitektur</vt:lpstr>
      <vt:lpstr>Systemarchitektur</vt:lpstr>
      <vt:lpstr>Systemarchitektur</vt:lpstr>
      <vt:lpstr>Futter</vt:lpstr>
      <vt:lpstr>Diät-Pille</vt:lpstr>
      <vt:lpstr>Spielfeld</vt:lpstr>
      <vt:lpstr>Kollisionserkennung</vt:lpstr>
      <vt:lpstr>Steine</vt:lpstr>
      <vt:lpstr>Speerfalle</vt:lpstr>
      <vt:lpstr>Tatsächlicher Zeitplan (Soll-Ist-Vergleich unserer Entwicklungszeit)</vt:lpstr>
      <vt:lpstr>  Ursprüngliche Meilensteine</vt:lpstr>
      <vt:lpstr>Änderung gegenüber den ursprünglichen Meilensteinen</vt:lpstr>
      <vt:lpstr>Aufgabenverteilung</vt:lpstr>
      <vt:lpstr>PowerPoint-Präsentation</vt:lpstr>
      <vt:lpstr>Quellen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Alan Horman</dc:creator>
  <cp:lastModifiedBy>Alan Horman</cp:lastModifiedBy>
  <cp:revision>78</cp:revision>
  <dcterms:created xsi:type="dcterms:W3CDTF">2015-09-28T08:05:40Z</dcterms:created>
  <dcterms:modified xsi:type="dcterms:W3CDTF">2015-09-30T18:33:55Z</dcterms:modified>
</cp:coreProperties>
</file>