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2" r:id="rId20"/>
    <p:sldMasterId id="2147483828" r:id="rId21"/>
    <p:sldMasterId id="2147483832" r:id="rId22"/>
  </p:sldMasterIdLst>
  <p:notesMasterIdLst>
    <p:notesMasterId r:id="rId30"/>
  </p:notesMasterIdLst>
  <p:handoutMasterIdLst>
    <p:handoutMasterId r:id="rId31"/>
  </p:handoutMasterIdLst>
  <p:sldIdLst>
    <p:sldId id="3048" r:id="rId23"/>
    <p:sldId id="3049" r:id="rId24"/>
    <p:sldId id="3050" r:id="rId25"/>
    <p:sldId id="3051" r:id="rId26"/>
    <p:sldId id="3052" r:id="rId27"/>
    <p:sldId id="3053" r:id="rId28"/>
    <p:sldId id="3054" r:id="rId29"/>
  </p:sldIdLst>
  <p:sldSz cx="10693400" cy="7561263"/>
  <p:notesSz cx="6742113" cy="9872663"/>
  <p:custDataLst>
    <p:custData r:id="rId12"/>
    <p:custData r:id="rId4"/>
    <p:custData r:id="rId13"/>
    <p:custData r:id="rId2"/>
    <p:custData r:id="rId6"/>
    <p:custData r:id="rId11"/>
    <p:custData r:id="rId14"/>
    <p:custData r:id="rId18"/>
    <p:custData r:id="rId19"/>
    <p:custData r:id="rId7"/>
    <p:custData r:id="rId8"/>
    <p:custData r:id="rId1"/>
    <p:custData r:id="rId15"/>
    <p:custData r:id="rId16"/>
    <p:custData r:id="rId3"/>
    <p:custData r:id="rId10"/>
    <p:custData r:id="rId5"/>
    <p:custData r:id="rId17"/>
    <p:custData r:id="rId9"/>
  </p:custDataLst>
  <p:defaultTextStyle>
    <a:defPPr>
      <a:defRPr lang="en-US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5" pos="6452" userDrawn="1">
          <p15:clr>
            <a:srgbClr val="A4A3A4"/>
          </p15:clr>
        </p15:guide>
        <p15:guide id="16" orient="horz" pos="1128" userDrawn="1">
          <p15:clr>
            <a:srgbClr val="A4A3A4"/>
          </p15:clr>
        </p15:guide>
        <p15:guide id="17" pos="3549" userDrawn="1">
          <p15:clr>
            <a:srgbClr val="A4A3A4"/>
          </p15:clr>
        </p15:guide>
        <p15:guide id="18" orient="horz" pos="23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E63"/>
    <a:srgbClr val="0A3222"/>
    <a:srgbClr val="5A1738"/>
    <a:srgbClr val="292047"/>
    <a:srgbClr val="3D335A"/>
    <a:srgbClr val="4A3D6B"/>
    <a:srgbClr val="652043"/>
    <a:srgbClr val="511536"/>
    <a:srgbClr val="401030"/>
    <a:srgbClr val="DB4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533F8C-D18B-4762-8919-670824F8919E}">
  <a:tblStyle styleId="{78FB5A24-323E-4594-A7CA-2B377FE4FB5D}" styleName="NewCo Table Design">
    <a:wholeTbl>
      <a:tcTxStyle>
        <a:fontRef idx="minor"/>
      </a:tcTxStyle>
      <a:tcStyle>
        <a:tcBdr>
          <a:left>
            <a:ln w="0" cmpd="sng">
              <a:noFill/>
            </a:ln>
          </a:left>
          <a:right>
            <a:ln w="0" cmpd="sng">
              <a:noFill/>
            </a:ln>
          </a:right>
          <a:top>
            <a:ln w="6350" cmpd="sng">
              <a:solidFill>
                <a:srgbClr val="4D4D4F"/>
              </a:solidFill>
            </a:ln>
          </a:top>
          <a:bottom>
            <a:ln w="6350" cmpd="sng">
              <a:solidFill>
                <a:srgbClr val="4D4D4F"/>
              </a:solidFill>
            </a:ln>
          </a:bottom>
          <a:insideH>
            <a:ln w="0" cmpd="sng">
              <a:noFill/>
            </a:ln>
          </a:insideH>
          <a:insideV>
            <a:ln w="0" cmpd="sng"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rgbClr val="F1F1F1"/>
          </a:solidFill>
        </a:fill>
      </a:tcStyle>
    </a:band1H>
    <a:band2H>
      <a:tcStyle>
        <a:tcBdr/>
      </a:tcStyle>
    </a:band2H>
    <a:band1V>
      <a:tcStyle>
        <a:tcBdr/>
      </a:tcStyle>
    </a:band1V>
    <a:lastCol>
      <a:tcTxStyle/>
      <a:tcStyle>
        <a:tcBdr/>
      </a:tcStyle>
    </a:lastCol>
    <a:firstCol>
      <a:tcTxStyle b="on">
        <a:fontRef idx="minor"/>
        <a:schemeClr val="accent1"/>
      </a:tcTxStyle>
      <a:tcStyle>
        <a:tcBdr/>
      </a:tcStyle>
    </a:firstCol>
    <a:lastRow>
      <a:tcTxStyle/>
      <a:tcStyle>
        <a:tcBdr/>
      </a:tcStyle>
    </a:lastRow>
    <a:firstRow>
      <a:tcTxStyle b="on">
        <a:fontRef idx="minor"/>
        <a:schemeClr val="accent1"/>
      </a:tcTxStyle>
      <a:tcStyle>
        <a:tcBdr>
          <a:top>
            <a:ln w="0" cmpd="sng">
              <a:noFill/>
            </a:ln>
          </a:top>
          <a:bottom>
            <a:ln w="6350" cmpd="sng">
              <a:solidFill>
                <a:srgbClr val="4D4D4F"/>
              </a:solidFill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5033" autoAdjust="0"/>
  </p:normalViewPr>
  <p:slideViewPr>
    <p:cSldViewPr snapToObjects="1" showGuides="1">
      <p:cViewPr varScale="1">
        <p:scale>
          <a:sx n="100" d="100"/>
          <a:sy n="100" d="100"/>
        </p:scale>
        <p:origin x="1404" y="96"/>
      </p:cViewPr>
      <p:guideLst>
        <p:guide pos="6452"/>
        <p:guide orient="horz" pos="1128"/>
        <p:guide pos="3549"/>
        <p:guide orient="horz" pos="23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 showGuides="1">
      <p:cViewPr varScale="1">
        <p:scale>
          <a:sx n="74" d="100"/>
          <a:sy n="74" d="100"/>
        </p:scale>
        <p:origin x="3936" y="78"/>
      </p:cViewPr>
      <p:guideLst>
        <p:guide orient="horz" pos="3111"/>
        <p:guide pos="21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4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2.xml"/><Relationship Id="rId34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3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2.xml"/><Relationship Id="rId32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1.xml"/><Relationship Id="rId28" Type="http://schemas.openxmlformats.org/officeDocument/2006/relationships/slide" Target="slides/slide6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Master" Target="slideMasters/slideMaster3.xml"/><Relationship Id="rId27" Type="http://schemas.openxmlformats.org/officeDocument/2006/relationships/slide" Target="slides/slide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customXml" Target="../customXml/item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2317" cy="493635"/>
          </a:xfrm>
          <a:prstGeom prst="rect">
            <a:avLst/>
          </a:prstGeom>
        </p:spPr>
        <p:txBody>
          <a:bodyPr vert="horz" lIns="90708" tIns="45353" rIns="90708" bIns="4535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8222" y="1"/>
            <a:ext cx="2922317" cy="493635"/>
          </a:xfrm>
          <a:prstGeom prst="rect">
            <a:avLst/>
          </a:prstGeom>
        </p:spPr>
        <p:txBody>
          <a:bodyPr vert="horz" lIns="90708" tIns="45353" rIns="90708" bIns="45353" rtlCol="0"/>
          <a:lstStyle>
            <a:lvl1pPr algn="r">
              <a:defRPr sz="1200"/>
            </a:lvl1pPr>
          </a:lstStyle>
          <a:p>
            <a:fld id="{30BC02D5-E102-4C79-A2FD-3761128DD7AB}" type="datetimeFigureOut">
              <a:rPr lang="en-GB" smtClean="0"/>
              <a:pPr/>
              <a:t>06/09/2025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7444"/>
            <a:ext cx="2922317" cy="493635"/>
          </a:xfrm>
          <a:prstGeom prst="rect">
            <a:avLst/>
          </a:prstGeom>
        </p:spPr>
        <p:txBody>
          <a:bodyPr vert="horz" lIns="90708" tIns="45353" rIns="90708" bIns="4535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8222" y="9377444"/>
            <a:ext cx="2922317" cy="493635"/>
          </a:xfrm>
          <a:prstGeom prst="rect">
            <a:avLst/>
          </a:prstGeom>
        </p:spPr>
        <p:txBody>
          <a:bodyPr vert="horz" lIns="90708" tIns="45353" rIns="90708" bIns="45353" rtlCol="0" anchor="b"/>
          <a:lstStyle>
            <a:lvl1pPr algn="r">
              <a:defRPr sz="1200"/>
            </a:lvl1pPr>
          </a:lstStyle>
          <a:p>
            <a:fld id="{845D9ED5-8DA2-446E-86A1-99AAB6AFFB9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049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21581" cy="493635"/>
          </a:xfrm>
          <a:prstGeom prst="rect">
            <a:avLst/>
          </a:prstGeom>
        </p:spPr>
        <p:txBody>
          <a:bodyPr vert="horz" lIns="90708" tIns="45353" rIns="90708" bIns="4535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3" y="1"/>
            <a:ext cx="2921581" cy="493635"/>
          </a:xfrm>
          <a:prstGeom prst="rect">
            <a:avLst/>
          </a:prstGeom>
        </p:spPr>
        <p:txBody>
          <a:bodyPr vert="horz" lIns="90708" tIns="45353" rIns="90708" bIns="45353" rtlCol="0"/>
          <a:lstStyle>
            <a:lvl1pPr algn="r">
              <a:defRPr sz="1200"/>
            </a:lvl1pPr>
          </a:lstStyle>
          <a:p>
            <a:fld id="{2F21FF12-3416-43D0-B56D-C0167AEA935A}" type="datetimeFigureOut">
              <a:rPr lang="en-US" smtClean="0"/>
              <a:pPr/>
              <a:t>9/6/2025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4063" y="742950"/>
            <a:ext cx="52355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3" rIns="90708" bIns="4535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689516"/>
            <a:ext cx="5393690" cy="4442700"/>
          </a:xfrm>
          <a:prstGeom prst="rect">
            <a:avLst/>
          </a:prstGeom>
        </p:spPr>
        <p:txBody>
          <a:bodyPr vert="horz" lIns="90708" tIns="45353" rIns="90708" bIns="4535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377318"/>
            <a:ext cx="2921581" cy="493635"/>
          </a:xfrm>
          <a:prstGeom prst="rect">
            <a:avLst/>
          </a:prstGeom>
        </p:spPr>
        <p:txBody>
          <a:bodyPr vert="horz" lIns="90708" tIns="45353" rIns="90708" bIns="4535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3" y="9377318"/>
            <a:ext cx="2921581" cy="493635"/>
          </a:xfrm>
          <a:prstGeom prst="rect">
            <a:avLst/>
          </a:prstGeom>
        </p:spPr>
        <p:txBody>
          <a:bodyPr vert="horz" lIns="90708" tIns="45353" rIns="90708" bIns="45353" rtlCol="0" anchor="b"/>
          <a:lstStyle>
            <a:lvl1pPr algn="r">
              <a:defRPr sz="1200"/>
            </a:lvl1pPr>
          </a:lstStyle>
          <a:p>
            <a:fld id="{722DBCD6-B5F9-444B-AD53-447C2BE1D2B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50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DBCD6-B5F9-444B-AD53-447C2BE1D2B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0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C35DBD1-72DC-4446-BDFB-34665C6168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68" y="3159882"/>
            <a:ext cx="2081262" cy="2239333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3575650" y="3081338"/>
            <a:ext cx="4982358" cy="1661993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GB" sz="36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noProof="0" dirty="0"/>
              <a:t>Title</a:t>
            </a:r>
            <a:br>
              <a:rPr lang="en-US" noProof="0" dirty="0"/>
            </a:br>
            <a:br>
              <a:rPr lang="en-US" noProof="0" dirty="0"/>
            </a:br>
            <a:endParaRPr lang="en-GB" noProof="0" dirty="0"/>
          </a:p>
        </p:txBody>
      </p:sp>
      <p:sp>
        <p:nvSpPr>
          <p:cNvPr id="11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75650" y="4830548"/>
            <a:ext cx="421932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Subtitle</a:t>
            </a:r>
            <a:br>
              <a:rPr lang="en-US" noProof="0" dirty="0"/>
            </a:br>
            <a:r>
              <a:rPr lang="en-US" noProof="0" dirty="0"/>
              <a:t>Portfolio Manager</a:t>
            </a:r>
            <a:br>
              <a:rPr lang="en-US" noProof="0" dirty="0"/>
            </a:br>
            <a:r>
              <a:rPr lang="en-US" noProof="0" dirty="0"/>
              <a:t>Date</a:t>
            </a:r>
            <a:br>
              <a:rPr lang="en-US" noProof="0" dirty="0"/>
            </a:br>
            <a:endParaRPr lang="en-GB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06346C-EFA7-4CC0-BBF2-B88C7856DB3B}"/>
              </a:ext>
            </a:extLst>
          </p:cNvPr>
          <p:cNvGrpSpPr/>
          <p:nvPr userDrawn="1"/>
        </p:nvGrpSpPr>
        <p:grpSpPr>
          <a:xfrm>
            <a:off x="6966028" y="2525437"/>
            <a:ext cx="4644424" cy="5658606"/>
            <a:chOff x="6966028" y="2525437"/>
            <a:chExt cx="4644424" cy="5658606"/>
          </a:xfrm>
          <a:solidFill>
            <a:schemeClr val="bg2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E125EC0-ACB9-4D81-B832-B415ABFAF23E}"/>
                </a:ext>
              </a:extLst>
            </p:cNvPr>
            <p:cNvSpPr/>
            <p:nvPr/>
          </p:nvSpPr>
          <p:spPr>
            <a:xfrm rot="19298603">
              <a:off x="9385602" y="2525437"/>
              <a:ext cx="2224850" cy="3441104"/>
            </a:xfrm>
            <a:custGeom>
              <a:avLst/>
              <a:gdLst>
                <a:gd name="connsiteX0" fmla="*/ 2224850 w 2224850"/>
                <a:gd name="connsiteY0" fmla="*/ 104 h 3441104"/>
                <a:gd name="connsiteX1" fmla="*/ 2224821 w 2224850"/>
                <a:gd name="connsiteY1" fmla="*/ 629708 h 3441104"/>
                <a:gd name="connsiteX2" fmla="*/ 0 w 2224850"/>
                <a:gd name="connsiteY2" fmla="*/ 3441104 h 3441104"/>
                <a:gd name="connsiteX3" fmla="*/ 160 w 2224850"/>
                <a:gd name="connsiteY3" fmla="*/ 0 h 3441104"/>
                <a:gd name="connsiteX4" fmla="*/ 2224850 w 2224850"/>
                <a:gd name="connsiteY4" fmla="*/ 104 h 344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850" h="3441104">
                  <a:moveTo>
                    <a:pt x="2224850" y="104"/>
                  </a:moveTo>
                  <a:lnTo>
                    <a:pt x="2224821" y="629708"/>
                  </a:lnTo>
                  <a:lnTo>
                    <a:pt x="0" y="3441104"/>
                  </a:lnTo>
                  <a:lnTo>
                    <a:pt x="160" y="0"/>
                  </a:lnTo>
                  <a:lnTo>
                    <a:pt x="2224850" y="104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1B42A58-E922-4BE0-BCE6-E6D4094A806E}"/>
                </a:ext>
              </a:extLst>
            </p:cNvPr>
            <p:cNvSpPr/>
            <p:nvPr/>
          </p:nvSpPr>
          <p:spPr>
            <a:xfrm rot="19298603">
              <a:off x="8298462" y="4726223"/>
              <a:ext cx="2013253" cy="3457820"/>
            </a:xfrm>
            <a:custGeom>
              <a:avLst/>
              <a:gdLst>
                <a:gd name="connsiteX0" fmla="*/ 2013253 w 2013253"/>
                <a:gd name="connsiteY0" fmla="*/ 129393 h 3457820"/>
                <a:gd name="connsiteX1" fmla="*/ 1816401 w 2013253"/>
                <a:gd name="connsiteY1" fmla="*/ 2942851 h 3457820"/>
                <a:gd name="connsiteX2" fmla="*/ 1408876 w 2013253"/>
                <a:gd name="connsiteY2" fmla="*/ 3457820 h 3457820"/>
                <a:gd name="connsiteX3" fmla="*/ 0 w 2013253"/>
                <a:gd name="connsiteY3" fmla="*/ 2342895 h 3457820"/>
                <a:gd name="connsiteX4" fmla="*/ 163928 w 2013253"/>
                <a:gd name="connsiteY4" fmla="*/ 0 h 3457820"/>
                <a:gd name="connsiteX5" fmla="*/ 2013253 w 2013253"/>
                <a:gd name="connsiteY5" fmla="*/ 129393 h 345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253" h="3457820">
                  <a:moveTo>
                    <a:pt x="2013253" y="129393"/>
                  </a:moveTo>
                  <a:lnTo>
                    <a:pt x="1816401" y="2942851"/>
                  </a:lnTo>
                  <a:lnTo>
                    <a:pt x="1408876" y="3457820"/>
                  </a:lnTo>
                  <a:lnTo>
                    <a:pt x="0" y="2342895"/>
                  </a:lnTo>
                  <a:lnTo>
                    <a:pt x="163928" y="0"/>
                  </a:lnTo>
                  <a:lnTo>
                    <a:pt x="2013253" y="129393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CE3B9F-433A-4653-94DD-A47F66993408}"/>
                </a:ext>
              </a:extLst>
            </p:cNvPr>
            <p:cNvSpPr/>
            <p:nvPr/>
          </p:nvSpPr>
          <p:spPr>
            <a:xfrm rot="19298603">
              <a:off x="6966028" y="6826237"/>
              <a:ext cx="1493307" cy="1242073"/>
            </a:xfrm>
            <a:custGeom>
              <a:avLst/>
              <a:gdLst>
                <a:gd name="connsiteX0" fmla="*/ 1493307 w 1493307"/>
                <a:gd name="connsiteY0" fmla="*/ 206436 h 1242073"/>
                <a:gd name="connsiteX1" fmla="*/ 1347734 w 1493307"/>
                <a:gd name="connsiteY1" fmla="*/ 1242073 h 1242073"/>
                <a:gd name="connsiteX2" fmla="*/ 0 w 1493307"/>
                <a:gd name="connsiteY2" fmla="*/ 175532 h 1242073"/>
                <a:gd name="connsiteX3" fmla="*/ 24673 w 1493307"/>
                <a:gd name="connsiteY3" fmla="*/ 0 h 1242073"/>
                <a:gd name="connsiteX4" fmla="*/ 1493307 w 1493307"/>
                <a:gd name="connsiteY4" fmla="*/ 206436 h 124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307" h="1242073">
                  <a:moveTo>
                    <a:pt x="1493307" y="206436"/>
                  </a:moveTo>
                  <a:lnTo>
                    <a:pt x="1347734" y="1242073"/>
                  </a:lnTo>
                  <a:lnTo>
                    <a:pt x="0" y="175532"/>
                  </a:lnTo>
                  <a:lnTo>
                    <a:pt x="24673" y="0"/>
                  </a:lnTo>
                  <a:lnTo>
                    <a:pt x="1493307" y="206436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" name="InternalStamp">
            <a:extLst>
              <a:ext uri="{FF2B5EF4-FFF2-40B4-BE49-F238E27FC236}">
                <a16:creationId xmlns:a16="http://schemas.microsoft.com/office/drawing/2014/main" id="{44A7036E-389E-8A93-5EF3-28FFEE0683B7}"/>
              </a:ext>
            </a:extLst>
          </p:cNvPr>
          <p:cNvGrpSpPr/>
          <p:nvPr userDrawn="1"/>
        </p:nvGrpSpPr>
        <p:grpSpPr>
          <a:xfrm>
            <a:off x="9156700" y="0"/>
            <a:ext cx="1536700" cy="1206500"/>
            <a:chOff x="9156700" y="0"/>
            <a:chExt cx="1536700" cy="1206500"/>
          </a:xfrm>
        </p:grpSpPr>
        <p:cxnSp>
          <p:nvCxnSpPr>
            <p:cNvPr id="2" name="InternalStamp_Line">
              <a:extLst>
                <a:ext uri="{FF2B5EF4-FFF2-40B4-BE49-F238E27FC236}">
                  <a16:creationId xmlns:a16="http://schemas.microsoft.com/office/drawing/2014/main" id="{C667812B-7186-3638-D11A-3CDF59F3D2A9}"/>
                </a:ext>
              </a:extLst>
            </p:cNvPr>
            <p:cNvCxnSpPr/>
            <p:nvPr userDrawn="1"/>
          </p:nvCxnSpPr>
          <p:spPr>
            <a:xfrm>
              <a:off x="9156700" y="0"/>
              <a:ext cx="1536700" cy="1206500"/>
            </a:xfrm>
            <a:prstGeom prst="line">
              <a:avLst/>
            </a:prstGeom>
            <a:ln w="3175">
              <a:solidFill>
                <a:srgbClr val="B2A896"/>
              </a:solidFill>
              <a:headEnd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InternalStamp_Text">
              <a:extLst>
                <a:ext uri="{FF2B5EF4-FFF2-40B4-BE49-F238E27FC236}">
                  <a16:creationId xmlns:a16="http://schemas.microsoft.com/office/drawing/2014/main" id="{9EBBB1EC-9295-7A3A-BEDB-930D1E50413C}"/>
                </a:ext>
              </a:extLst>
            </p:cNvPr>
            <p:cNvSpPr txBox="1"/>
            <p:nvPr userDrawn="1"/>
          </p:nvSpPr>
          <p:spPr>
            <a:xfrm rot="2313600">
              <a:off x="9370161" y="426974"/>
              <a:ext cx="1173353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GB" sz="1400">
                  <a:solidFill>
                    <a:srgbClr val="DBD8C0"/>
                  </a:solidFill>
                  <a:latin typeface="Ninety One Visuelt Light" panose="020B0303040202040104" pitchFamily="34" charset="0"/>
                </a:rPr>
                <a:t>FOR INTERNAL
USE ONLY</a:t>
              </a:r>
              <a:endParaRPr lang="en-GB" sz="1400" dirty="0" err="1">
                <a:solidFill>
                  <a:srgbClr val="DBD8C0"/>
                </a:solidFill>
                <a:latin typeface="Ninety One Visuelt Light" panose="020B03030402020401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23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371" y="475432"/>
            <a:ext cx="9791701" cy="338554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746372" y="917111"/>
            <a:ext cx="9791700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746372" y="7304802"/>
            <a:ext cx="954000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grpSp>
        <p:nvGrpSpPr>
          <p:cNvPr id="7" name="InternalStamp">
            <a:extLst>
              <a:ext uri="{FF2B5EF4-FFF2-40B4-BE49-F238E27FC236}">
                <a16:creationId xmlns:a16="http://schemas.microsoft.com/office/drawing/2014/main" id="{DC9B6307-F7B3-48BB-4192-CA0B58FCE15F}"/>
              </a:ext>
            </a:extLst>
          </p:cNvPr>
          <p:cNvGrpSpPr/>
          <p:nvPr userDrawn="1"/>
        </p:nvGrpSpPr>
        <p:grpSpPr>
          <a:xfrm>
            <a:off x="9156700" y="0"/>
            <a:ext cx="1536700" cy="1206500"/>
            <a:chOff x="9156700" y="0"/>
            <a:chExt cx="1536700" cy="1206500"/>
          </a:xfrm>
        </p:grpSpPr>
        <p:cxnSp>
          <p:nvCxnSpPr>
            <p:cNvPr id="5" name="InternalStamp_Line">
              <a:extLst>
                <a:ext uri="{FF2B5EF4-FFF2-40B4-BE49-F238E27FC236}">
                  <a16:creationId xmlns:a16="http://schemas.microsoft.com/office/drawing/2014/main" id="{38E54C5F-1C58-781D-FABC-03BA6F968876}"/>
                </a:ext>
              </a:extLst>
            </p:cNvPr>
            <p:cNvCxnSpPr/>
            <p:nvPr userDrawn="1"/>
          </p:nvCxnSpPr>
          <p:spPr>
            <a:xfrm>
              <a:off x="9156700" y="0"/>
              <a:ext cx="1536700" cy="1206500"/>
            </a:xfrm>
            <a:prstGeom prst="line">
              <a:avLst/>
            </a:prstGeom>
            <a:ln w="3175">
              <a:solidFill>
                <a:srgbClr val="B2A896"/>
              </a:solidFill>
              <a:headEnd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nternalStamp_Text">
              <a:extLst>
                <a:ext uri="{FF2B5EF4-FFF2-40B4-BE49-F238E27FC236}">
                  <a16:creationId xmlns:a16="http://schemas.microsoft.com/office/drawing/2014/main" id="{00C2932D-D90E-DE16-143C-D1AB3D290138}"/>
                </a:ext>
              </a:extLst>
            </p:cNvPr>
            <p:cNvSpPr txBox="1"/>
            <p:nvPr userDrawn="1"/>
          </p:nvSpPr>
          <p:spPr>
            <a:xfrm rot="2313600">
              <a:off x="9370161" y="426974"/>
              <a:ext cx="1173353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GB" sz="1400">
                  <a:solidFill>
                    <a:srgbClr val="DBD8C0"/>
                  </a:solidFill>
                  <a:latin typeface="Ninety One Visuelt Light" panose="020B0303040202040104" pitchFamily="34" charset="0"/>
                </a:rPr>
                <a:t>FOR INTERNAL
USE ONLY</a:t>
              </a:r>
              <a:endParaRPr lang="en-GB" sz="1400" dirty="0" err="1">
                <a:solidFill>
                  <a:srgbClr val="DBD8C0"/>
                </a:solidFill>
                <a:latin typeface="Ninety One Visuelt Light" panose="020B03030402020401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010567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vider titl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0849" y="2900311"/>
            <a:ext cx="8388239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en-US" sz="3600" b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Divider 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0849" y="4136960"/>
            <a:ext cx="64800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400" baseline="0" dirty="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Subtitle</a:t>
            </a:r>
            <a:endParaRPr lang="en-GB" noProof="0" dirty="0"/>
          </a:p>
        </p:txBody>
      </p:sp>
      <p:sp>
        <p:nvSpPr>
          <p:cNvPr id="6" name="Header"/>
          <p:cNvSpPr>
            <a:spLocks noGrp="1"/>
          </p:cNvSpPr>
          <p:nvPr>
            <p:ph type="body" sz="quarter" idx="11" hasCustomPrompt="1"/>
          </p:nvPr>
        </p:nvSpPr>
        <p:spPr>
          <a:xfrm>
            <a:off x="450849" y="2395486"/>
            <a:ext cx="9144324" cy="3385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CF1F64-B9A9-412A-A3A8-CB49254FA778}"/>
              </a:ext>
            </a:extLst>
          </p:cNvPr>
          <p:cNvSpPr/>
          <p:nvPr userDrawn="1"/>
        </p:nvSpPr>
        <p:spPr bwMode="gray">
          <a:xfrm rot="19782027">
            <a:off x="9189127" y="2484635"/>
            <a:ext cx="2289263" cy="3727197"/>
          </a:xfrm>
          <a:custGeom>
            <a:avLst/>
            <a:gdLst>
              <a:gd name="connsiteX0" fmla="*/ 2204072 w 2289263"/>
              <a:gd name="connsiteY0" fmla="*/ 0 h 3727197"/>
              <a:gd name="connsiteX1" fmla="*/ 2289263 w 2289263"/>
              <a:gd name="connsiteY1" fmla="*/ 617599 h 3727197"/>
              <a:gd name="connsiteX2" fmla="*/ 472194 w 2289263"/>
              <a:gd name="connsiteY2" fmla="*/ 3727197 h 3727197"/>
              <a:gd name="connsiteX3" fmla="*/ 0 w 2289263"/>
              <a:gd name="connsiteY3" fmla="*/ 304031 h 3727197"/>
              <a:gd name="connsiteX4" fmla="*/ 2204072 w 2289263"/>
              <a:gd name="connsiteY4" fmla="*/ 0 h 3727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9263" h="3727197">
                <a:moveTo>
                  <a:pt x="2204072" y="0"/>
                </a:moveTo>
                <a:lnTo>
                  <a:pt x="2289263" y="617599"/>
                </a:lnTo>
                <a:lnTo>
                  <a:pt x="472194" y="3727197"/>
                </a:lnTo>
                <a:lnTo>
                  <a:pt x="0" y="304031"/>
                </a:lnTo>
                <a:lnTo>
                  <a:pt x="2204072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en-GB" sz="12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0195FAC-9CEC-4330-97C9-9776DF0EF13F}"/>
              </a:ext>
            </a:extLst>
          </p:cNvPr>
          <p:cNvSpPr/>
          <p:nvPr userDrawn="1"/>
        </p:nvSpPr>
        <p:spPr bwMode="gray">
          <a:xfrm rot="19782027">
            <a:off x="8211074" y="4751516"/>
            <a:ext cx="2046228" cy="3393945"/>
          </a:xfrm>
          <a:custGeom>
            <a:avLst/>
            <a:gdLst>
              <a:gd name="connsiteX0" fmla="*/ 1855044 w 2046228"/>
              <a:gd name="connsiteY0" fmla="*/ 0 h 3393945"/>
              <a:gd name="connsiteX1" fmla="*/ 2046228 w 2046228"/>
              <a:gd name="connsiteY1" fmla="*/ 2838366 h 3393945"/>
              <a:gd name="connsiteX2" fmla="*/ 1721579 w 2046228"/>
              <a:gd name="connsiteY2" fmla="*/ 3393945 h 3393945"/>
              <a:gd name="connsiteX3" fmla="*/ 158675 w 2046228"/>
              <a:gd name="connsiteY3" fmla="*/ 2480674 h 3393945"/>
              <a:gd name="connsiteX4" fmla="*/ 0 w 2046228"/>
              <a:gd name="connsiteY4" fmla="*/ 124950 h 3393945"/>
              <a:gd name="connsiteX5" fmla="*/ 1855044 w 2046228"/>
              <a:gd name="connsiteY5" fmla="*/ 0 h 3393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6228" h="3393945">
                <a:moveTo>
                  <a:pt x="1855044" y="0"/>
                </a:moveTo>
                <a:lnTo>
                  <a:pt x="2046228" y="2838366"/>
                </a:lnTo>
                <a:lnTo>
                  <a:pt x="1721579" y="3393945"/>
                </a:lnTo>
                <a:lnTo>
                  <a:pt x="158675" y="2480674"/>
                </a:lnTo>
                <a:lnTo>
                  <a:pt x="0" y="124950"/>
                </a:lnTo>
                <a:lnTo>
                  <a:pt x="1855044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en-GB" sz="12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AA739C4-E4A4-432D-BC1A-B7DE4EF9E8E3}"/>
              </a:ext>
            </a:extLst>
          </p:cNvPr>
          <p:cNvSpPr/>
          <p:nvPr userDrawn="1"/>
        </p:nvSpPr>
        <p:spPr bwMode="gray">
          <a:xfrm rot="19782027">
            <a:off x="6877937" y="6987224"/>
            <a:ext cx="1487608" cy="1018894"/>
          </a:xfrm>
          <a:custGeom>
            <a:avLst/>
            <a:gdLst>
              <a:gd name="connsiteX0" fmla="*/ 1487608 w 1487608"/>
              <a:gd name="connsiteY0" fmla="*/ 0 h 1018894"/>
              <a:gd name="connsiteX1" fmla="*/ 1487608 w 1487608"/>
              <a:gd name="connsiteY1" fmla="*/ 1018894 h 1018894"/>
              <a:gd name="connsiteX2" fmla="*/ 0 w 1487608"/>
              <a:gd name="connsiteY2" fmla="*/ 149621 h 1018894"/>
              <a:gd name="connsiteX3" fmla="*/ 0 w 1487608"/>
              <a:gd name="connsiteY3" fmla="*/ 0 h 1018894"/>
              <a:gd name="connsiteX4" fmla="*/ 1487608 w 1487608"/>
              <a:gd name="connsiteY4" fmla="*/ 0 h 101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7608" h="1018894">
                <a:moveTo>
                  <a:pt x="1487608" y="0"/>
                </a:moveTo>
                <a:lnTo>
                  <a:pt x="1487608" y="1018894"/>
                </a:lnTo>
                <a:lnTo>
                  <a:pt x="0" y="149621"/>
                </a:lnTo>
                <a:lnTo>
                  <a:pt x="0" y="0"/>
                </a:lnTo>
                <a:lnTo>
                  <a:pt x="1487608" y="0"/>
                </a:lnTo>
                <a:close/>
              </a:path>
            </a:pathLst>
          </a:custGeom>
          <a:solidFill>
            <a:schemeClr val="accent2"/>
          </a:solidFill>
          <a:ln w="6350">
            <a:noFill/>
            <a:miter lim="800000"/>
            <a:headEnd/>
            <a:tailEnd/>
          </a:ln>
          <a:effectLst/>
        </p:spPr>
        <p:txBody>
          <a:bodyPr wrap="square" lIns="36000" tIns="36000" rIns="36000" bIns="3600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FontTx/>
              <a:buNone/>
            </a:pPr>
            <a:endParaRPr lang="en-GB" sz="1200">
              <a:solidFill>
                <a:schemeClr val="bg1"/>
              </a:solidFill>
              <a:cs typeface="Arial" charset="0"/>
            </a:endParaRPr>
          </a:p>
        </p:txBody>
      </p:sp>
      <p:grpSp>
        <p:nvGrpSpPr>
          <p:cNvPr id="4" name="InternalStamp">
            <a:extLst>
              <a:ext uri="{FF2B5EF4-FFF2-40B4-BE49-F238E27FC236}">
                <a16:creationId xmlns:a16="http://schemas.microsoft.com/office/drawing/2014/main" id="{0BB23B78-8DF0-0B16-F8FC-2A0329DD4299}"/>
              </a:ext>
            </a:extLst>
          </p:cNvPr>
          <p:cNvGrpSpPr/>
          <p:nvPr userDrawn="1"/>
        </p:nvGrpSpPr>
        <p:grpSpPr>
          <a:xfrm>
            <a:off x="9156700" y="0"/>
            <a:ext cx="1536700" cy="1206500"/>
            <a:chOff x="9156700" y="0"/>
            <a:chExt cx="1536700" cy="1206500"/>
          </a:xfrm>
        </p:grpSpPr>
        <p:cxnSp>
          <p:nvCxnSpPr>
            <p:cNvPr id="2" name="InternalStamp_Line">
              <a:extLst>
                <a:ext uri="{FF2B5EF4-FFF2-40B4-BE49-F238E27FC236}">
                  <a16:creationId xmlns:a16="http://schemas.microsoft.com/office/drawing/2014/main" id="{BA4001F3-FBBA-BFBE-802C-F7BD352A610E}"/>
                </a:ext>
              </a:extLst>
            </p:cNvPr>
            <p:cNvCxnSpPr/>
            <p:nvPr userDrawn="1"/>
          </p:nvCxnSpPr>
          <p:spPr>
            <a:xfrm>
              <a:off x="9156700" y="0"/>
              <a:ext cx="1536700" cy="1206500"/>
            </a:xfrm>
            <a:prstGeom prst="line">
              <a:avLst/>
            </a:prstGeom>
            <a:ln w="3175">
              <a:solidFill>
                <a:srgbClr val="B2A896"/>
              </a:solidFill>
              <a:headEnd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InternalStamp_Text">
              <a:extLst>
                <a:ext uri="{FF2B5EF4-FFF2-40B4-BE49-F238E27FC236}">
                  <a16:creationId xmlns:a16="http://schemas.microsoft.com/office/drawing/2014/main" id="{F37B3A50-0EB1-A4B2-72F7-438C2FC0F217}"/>
                </a:ext>
              </a:extLst>
            </p:cNvPr>
            <p:cNvSpPr txBox="1"/>
            <p:nvPr userDrawn="1"/>
          </p:nvSpPr>
          <p:spPr>
            <a:xfrm rot="2313600">
              <a:off x="9370161" y="426974"/>
              <a:ext cx="1173353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GB" sz="1400">
                  <a:solidFill>
                    <a:srgbClr val="DBD8C0"/>
                  </a:solidFill>
                  <a:latin typeface="Ninety One Visuelt Light" panose="020B0303040202040104" pitchFamily="34" charset="0"/>
                </a:rPr>
                <a:t>FOR INTERNAL
USE ONLY</a:t>
              </a:r>
              <a:endParaRPr lang="en-GB" sz="1400" dirty="0" err="1">
                <a:solidFill>
                  <a:srgbClr val="DBD8C0"/>
                </a:solidFill>
                <a:latin typeface="Ninety One Visuelt Light" panose="020B03030402020401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23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91632BC-350E-4E26-81AF-C3F6D9EDF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68" y="3159882"/>
            <a:ext cx="2081262" cy="2239332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3575650" y="3081338"/>
            <a:ext cx="4982358" cy="1661993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GB" sz="36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noProof="0" dirty="0"/>
              <a:t>Title</a:t>
            </a:r>
            <a:br>
              <a:rPr lang="en-US" noProof="0" dirty="0"/>
            </a:br>
            <a:br>
              <a:rPr lang="en-US" noProof="0" dirty="0"/>
            </a:br>
            <a:endParaRPr lang="en-GB" noProof="0" dirty="0"/>
          </a:p>
        </p:txBody>
      </p:sp>
      <p:sp>
        <p:nvSpPr>
          <p:cNvPr id="11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75650" y="4830548"/>
            <a:ext cx="421932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Subtitle</a:t>
            </a:r>
            <a:br>
              <a:rPr lang="en-US" noProof="0" dirty="0"/>
            </a:br>
            <a:r>
              <a:rPr lang="en-US" noProof="0" dirty="0"/>
              <a:t>Portfolio Manager</a:t>
            </a:r>
            <a:br>
              <a:rPr lang="en-US" noProof="0" dirty="0"/>
            </a:br>
            <a:r>
              <a:rPr lang="en-US" noProof="0" dirty="0"/>
              <a:t>Date</a:t>
            </a:r>
            <a:br>
              <a:rPr lang="en-US" noProof="0" dirty="0"/>
            </a:br>
            <a:endParaRPr lang="en-GB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D53A3E-1086-43DF-A5F2-F1B758810660}"/>
              </a:ext>
            </a:extLst>
          </p:cNvPr>
          <p:cNvGrpSpPr/>
          <p:nvPr userDrawn="1"/>
        </p:nvGrpSpPr>
        <p:grpSpPr>
          <a:xfrm>
            <a:off x="6966028" y="2525437"/>
            <a:ext cx="4644424" cy="5658606"/>
            <a:chOff x="6966028" y="2525437"/>
            <a:chExt cx="4644424" cy="5658606"/>
          </a:xfrm>
          <a:solidFill>
            <a:schemeClr val="bg2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2FA894-BB62-4069-918A-11D2D77E33AC}"/>
                </a:ext>
              </a:extLst>
            </p:cNvPr>
            <p:cNvSpPr/>
            <p:nvPr/>
          </p:nvSpPr>
          <p:spPr>
            <a:xfrm rot="19298603">
              <a:off x="9385602" y="2525437"/>
              <a:ext cx="2224850" cy="3441104"/>
            </a:xfrm>
            <a:custGeom>
              <a:avLst/>
              <a:gdLst>
                <a:gd name="connsiteX0" fmla="*/ 2224850 w 2224850"/>
                <a:gd name="connsiteY0" fmla="*/ 104 h 3441104"/>
                <a:gd name="connsiteX1" fmla="*/ 2224821 w 2224850"/>
                <a:gd name="connsiteY1" fmla="*/ 629708 h 3441104"/>
                <a:gd name="connsiteX2" fmla="*/ 0 w 2224850"/>
                <a:gd name="connsiteY2" fmla="*/ 3441104 h 3441104"/>
                <a:gd name="connsiteX3" fmla="*/ 160 w 2224850"/>
                <a:gd name="connsiteY3" fmla="*/ 0 h 3441104"/>
                <a:gd name="connsiteX4" fmla="*/ 2224850 w 2224850"/>
                <a:gd name="connsiteY4" fmla="*/ 104 h 344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850" h="3441104">
                  <a:moveTo>
                    <a:pt x="2224850" y="104"/>
                  </a:moveTo>
                  <a:lnTo>
                    <a:pt x="2224821" y="629708"/>
                  </a:lnTo>
                  <a:lnTo>
                    <a:pt x="0" y="3441104"/>
                  </a:lnTo>
                  <a:lnTo>
                    <a:pt x="160" y="0"/>
                  </a:lnTo>
                  <a:lnTo>
                    <a:pt x="2224850" y="104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D7C4F5-42C8-42AC-B5C0-EDAE56A1634E}"/>
                </a:ext>
              </a:extLst>
            </p:cNvPr>
            <p:cNvSpPr/>
            <p:nvPr/>
          </p:nvSpPr>
          <p:spPr>
            <a:xfrm rot="19298603">
              <a:off x="8298462" y="4726223"/>
              <a:ext cx="2013253" cy="3457820"/>
            </a:xfrm>
            <a:custGeom>
              <a:avLst/>
              <a:gdLst>
                <a:gd name="connsiteX0" fmla="*/ 2013253 w 2013253"/>
                <a:gd name="connsiteY0" fmla="*/ 129393 h 3457820"/>
                <a:gd name="connsiteX1" fmla="*/ 1816401 w 2013253"/>
                <a:gd name="connsiteY1" fmla="*/ 2942851 h 3457820"/>
                <a:gd name="connsiteX2" fmla="*/ 1408876 w 2013253"/>
                <a:gd name="connsiteY2" fmla="*/ 3457820 h 3457820"/>
                <a:gd name="connsiteX3" fmla="*/ 0 w 2013253"/>
                <a:gd name="connsiteY3" fmla="*/ 2342895 h 3457820"/>
                <a:gd name="connsiteX4" fmla="*/ 163928 w 2013253"/>
                <a:gd name="connsiteY4" fmla="*/ 0 h 3457820"/>
                <a:gd name="connsiteX5" fmla="*/ 2013253 w 2013253"/>
                <a:gd name="connsiteY5" fmla="*/ 129393 h 345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253" h="3457820">
                  <a:moveTo>
                    <a:pt x="2013253" y="129393"/>
                  </a:moveTo>
                  <a:lnTo>
                    <a:pt x="1816401" y="2942851"/>
                  </a:lnTo>
                  <a:lnTo>
                    <a:pt x="1408876" y="3457820"/>
                  </a:lnTo>
                  <a:lnTo>
                    <a:pt x="0" y="2342895"/>
                  </a:lnTo>
                  <a:lnTo>
                    <a:pt x="163928" y="0"/>
                  </a:lnTo>
                  <a:lnTo>
                    <a:pt x="2013253" y="129393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45890D2-A373-47EB-83B5-E79BBABD7DA4}"/>
                </a:ext>
              </a:extLst>
            </p:cNvPr>
            <p:cNvSpPr/>
            <p:nvPr/>
          </p:nvSpPr>
          <p:spPr>
            <a:xfrm rot="19298603">
              <a:off x="6966028" y="6826237"/>
              <a:ext cx="1493307" cy="1242073"/>
            </a:xfrm>
            <a:custGeom>
              <a:avLst/>
              <a:gdLst>
                <a:gd name="connsiteX0" fmla="*/ 1493307 w 1493307"/>
                <a:gd name="connsiteY0" fmla="*/ 206436 h 1242073"/>
                <a:gd name="connsiteX1" fmla="*/ 1347734 w 1493307"/>
                <a:gd name="connsiteY1" fmla="*/ 1242073 h 1242073"/>
                <a:gd name="connsiteX2" fmla="*/ 0 w 1493307"/>
                <a:gd name="connsiteY2" fmla="*/ 175532 h 1242073"/>
                <a:gd name="connsiteX3" fmla="*/ 24673 w 1493307"/>
                <a:gd name="connsiteY3" fmla="*/ 0 h 1242073"/>
                <a:gd name="connsiteX4" fmla="*/ 1493307 w 1493307"/>
                <a:gd name="connsiteY4" fmla="*/ 206436 h 124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307" h="1242073">
                  <a:moveTo>
                    <a:pt x="1493307" y="206436"/>
                  </a:moveTo>
                  <a:lnTo>
                    <a:pt x="1347734" y="1242073"/>
                  </a:lnTo>
                  <a:lnTo>
                    <a:pt x="0" y="175532"/>
                  </a:lnTo>
                  <a:lnTo>
                    <a:pt x="24673" y="0"/>
                  </a:lnTo>
                  <a:lnTo>
                    <a:pt x="1493307" y="206436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" name="InternalStamp">
            <a:extLst>
              <a:ext uri="{FF2B5EF4-FFF2-40B4-BE49-F238E27FC236}">
                <a16:creationId xmlns:a16="http://schemas.microsoft.com/office/drawing/2014/main" id="{AB2B9C81-B961-F3E7-6887-DCECEB9BB29F}"/>
              </a:ext>
            </a:extLst>
          </p:cNvPr>
          <p:cNvGrpSpPr/>
          <p:nvPr userDrawn="1"/>
        </p:nvGrpSpPr>
        <p:grpSpPr>
          <a:xfrm>
            <a:off x="9156700" y="0"/>
            <a:ext cx="1536700" cy="1206500"/>
            <a:chOff x="9156700" y="0"/>
            <a:chExt cx="1536700" cy="1206500"/>
          </a:xfrm>
        </p:grpSpPr>
        <p:cxnSp>
          <p:nvCxnSpPr>
            <p:cNvPr id="2" name="InternalStamp_Line">
              <a:extLst>
                <a:ext uri="{FF2B5EF4-FFF2-40B4-BE49-F238E27FC236}">
                  <a16:creationId xmlns:a16="http://schemas.microsoft.com/office/drawing/2014/main" id="{EBDB9ECA-0D30-9F0D-9D1A-6868F2513CE6}"/>
                </a:ext>
              </a:extLst>
            </p:cNvPr>
            <p:cNvCxnSpPr/>
            <p:nvPr userDrawn="1"/>
          </p:nvCxnSpPr>
          <p:spPr>
            <a:xfrm>
              <a:off x="9156700" y="0"/>
              <a:ext cx="1536700" cy="1206500"/>
            </a:xfrm>
            <a:prstGeom prst="line">
              <a:avLst/>
            </a:prstGeom>
            <a:ln w="3175">
              <a:solidFill>
                <a:srgbClr val="B2A896"/>
              </a:solidFill>
              <a:headEnd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InternalStamp_Text">
              <a:extLst>
                <a:ext uri="{FF2B5EF4-FFF2-40B4-BE49-F238E27FC236}">
                  <a16:creationId xmlns:a16="http://schemas.microsoft.com/office/drawing/2014/main" id="{A42E6D5D-51EA-8AD5-ADD9-C90B43B0E204}"/>
                </a:ext>
              </a:extLst>
            </p:cNvPr>
            <p:cNvSpPr txBox="1"/>
            <p:nvPr userDrawn="1"/>
          </p:nvSpPr>
          <p:spPr>
            <a:xfrm rot="2313600">
              <a:off x="9370161" y="426974"/>
              <a:ext cx="1173353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GB" sz="1400">
                  <a:solidFill>
                    <a:srgbClr val="DBD8C0"/>
                  </a:solidFill>
                  <a:latin typeface="Ninety One Visuelt Light" panose="020B0303040202040104" pitchFamily="34" charset="0"/>
                </a:rPr>
                <a:t>FOR INTERNAL
USE ONLY</a:t>
              </a:r>
              <a:endParaRPr lang="en-GB" sz="1400" dirty="0" err="1">
                <a:solidFill>
                  <a:srgbClr val="DBD8C0"/>
                </a:solidFill>
                <a:latin typeface="Ninety One Visuelt Light" panose="020B03030402020401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59391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371" y="475432"/>
            <a:ext cx="9791701" cy="338554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746372" y="917111"/>
            <a:ext cx="9791700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746372" y="7304802"/>
            <a:ext cx="954000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grpSp>
        <p:nvGrpSpPr>
          <p:cNvPr id="7" name="InternalStamp">
            <a:extLst>
              <a:ext uri="{FF2B5EF4-FFF2-40B4-BE49-F238E27FC236}">
                <a16:creationId xmlns:a16="http://schemas.microsoft.com/office/drawing/2014/main" id="{B7F9DED8-3517-0835-8FDB-C06FB74D5706}"/>
              </a:ext>
            </a:extLst>
          </p:cNvPr>
          <p:cNvGrpSpPr/>
          <p:nvPr userDrawn="1"/>
        </p:nvGrpSpPr>
        <p:grpSpPr>
          <a:xfrm>
            <a:off x="9156700" y="0"/>
            <a:ext cx="1536700" cy="1206500"/>
            <a:chOff x="9156700" y="0"/>
            <a:chExt cx="1536700" cy="1206500"/>
          </a:xfrm>
        </p:grpSpPr>
        <p:cxnSp>
          <p:nvCxnSpPr>
            <p:cNvPr id="5" name="InternalStamp_Line">
              <a:extLst>
                <a:ext uri="{FF2B5EF4-FFF2-40B4-BE49-F238E27FC236}">
                  <a16:creationId xmlns:a16="http://schemas.microsoft.com/office/drawing/2014/main" id="{1C07FE50-125D-40AB-FB2E-B8A78739559D}"/>
                </a:ext>
              </a:extLst>
            </p:cNvPr>
            <p:cNvCxnSpPr/>
            <p:nvPr userDrawn="1"/>
          </p:nvCxnSpPr>
          <p:spPr>
            <a:xfrm>
              <a:off x="9156700" y="0"/>
              <a:ext cx="1536700" cy="1206500"/>
            </a:xfrm>
            <a:prstGeom prst="line">
              <a:avLst/>
            </a:prstGeom>
            <a:ln w="3175">
              <a:solidFill>
                <a:srgbClr val="B2A896"/>
              </a:solidFill>
              <a:headEnd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nternalStamp_Text">
              <a:extLst>
                <a:ext uri="{FF2B5EF4-FFF2-40B4-BE49-F238E27FC236}">
                  <a16:creationId xmlns:a16="http://schemas.microsoft.com/office/drawing/2014/main" id="{AF903D5D-A2CE-B0D4-913B-E209290D9766}"/>
                </a:ext>
              </a:extLst>
            </p:cNvPr>
            <p:cNvSpPr txBox="1"/>
            <p:nvPr userDrawn="1"/>
          </p:nvSpPr>
          <p:spPr>
            <a:xfrm rot="2313600">
              <a:off x="9370161" y="426974"/>
              <a:ext cx="1173353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GB" sz="1400">
                  <a:solidFill>
                    <a:srgbClr val="DBD8C0"/>
                  </a:solidFill>
                  <a:latin typeface="Ninety One Visuelt Light" panose="020B0303040202040104" pitchFamily="34" charset="0"/>
                </a:rPr>
                <a:t>FOR INTERNAL
USE ONLY</a:t>
              </a:r>
              <a:endParaRPr lang="en-GB" sz="1400" dirty="0" err="1">
                <a:solidFill>
                  <a:srgbClr val="DBD8C0"/>
                </a:solidFill>
                <a:latin typeface="Ninety One Visuelt Light" panose="020B03030402020401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2186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vider titl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0849" y="2907144"/>
            <a:ext cx="8388239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en-US" sz="3600" b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Divider 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0849" y="4143793"/>
            <a:ext cx="64800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400" baseline="0" dirty="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Subtitle</a:t>
            </a:r>
            <a:endParaRPr lang="en-GB" noProof="0" dirty="0"/>
          </a:p>
        </p:txBody>
      </p:sp>
      <p:sp>
        <p:nvSpPr>
          <p:cNvPr id="6" name="Header"/>
          <p:cNvSpPr>
            <a:spLocks noGrp="1"/>
          </p:cNvSpPr>
          <p:nvPr>
            <p:ph type="body" sz="quarter" idx="11" hasCustomPrompt="1"/>
          </p:nvPr>
        </p:nvSpPr>
        <p:spPr>
          <a:xfrm>
            <a:off x="450849" y="2402319"/>
            <a:ext cx="9144324" cy="3385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9AC8CC-4A96-4D87-B2FC-96A399976865}"/>
              </a:ext>
            </a:extLst>
          </p:cNvPr>
          <p:cNvGrpSpPr/>
          <p:nvPr userDrawn="1"/>
        </p:nvGrpSpPr>
        <p:grpSpPr>
          <a:xfrm>
            <a:off x="6966028" y="2525437"/>
            <a:ext cx="4644424" cy="5658606"/>
            <a:chOff x="6966028" y="2525437"/>
            <a:chExt cx="4644424" cy="5658606"/>
          </a:xfrm>
          <a:solidFill>
            <a:schemeClr val="bg2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A745B61-FCC9-423F-B5DF-134A30CC6A11}"/>
                </a:ext>
              </a:extLst>
            </p:cNvPr>
            <p:cNvSpPr/>
            <p:nvPr/>
          </p:nvSpPr>
          <p:spPr>
            <a:xfrm rot="19298603">
              <a:off x="9385602" y="2525437"/>
              <a:ext cx="2224850" cy="3441104"/>
            </a:xfrm>
            <a:custGeom>
              <a:avLst/>
              <a:gdLst>
                <a:gd name="connsiteX0" fmla="*/ 2224850 w 2224850"/>
                <a:gd name="connsiteY0" fmla="*/ 104 h 3441104"/>
                <a:gd name="connsiteX1" fmla="*/ 2224821 w 2224850"/>
                <a:gd name="connsiteY1" fmla="*/ 629708 h 3441104"/>
                <a:gd name="connsiteX2" fmla="*/ 0 w 2224850"/>
                <a:gd name="connsiteY2" fmla="*/ 3441104 h 3441104"/>
                <a:gd name="connsiteX3" fmla="*/ 160 w 2224850"/>
                <a:gd name="connsiteY3" fmla="*/ 0 h 3441104"/>
                <a:gd name="connsiteX4" fmla="*/ 2224850 w 2224850"/>
                <a:gd name="connsiteY4" fmla="*/ 104 h 344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850" h="3441104">
                  <a:moveTo>
                    <a:pt x="2224850" y="104"/>
                  </a:moveTo>
                  <a:lnTo>
                    <a:pt x="2224821" y="629708"/>
                  </a:lnTo>
                  <a:lnTo>
                    <a:pt x="0" y="3441104"/>
                  </a:lnTo>
                  <a:lnTo>
                    <a:pt x="160" y="0"/>
                  </a:lnTo>
                  <a:lnTo>
                    <a:pt x="2224850" y="104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30CC361-D43A-4C3E-B741-25ACE6DC9B99}"/>
                </a:ext>
              </a:extLst>
            </p:cNvPr>
            <p:cNvSpPr/>
            <p:nvPr/>
          </p:nvSpPr>
          <p:spPr>
            <a:xfrm rot="19298603">
              <a:off x="8298462" y="4726223"/>
              <a:ext cx="2013253" cy="3457820"/>
            </a:xfrm>
            <a:custGeom>
              <a:avLst/>
              <a:gdLst>
                <a:gd name="connsiteX0" fmla="*/ 2013253 w 2013253"/>
                <a:gd name="connsiteY0" fmla="*/ 129393 h 3457820"/>
                <a:gd name="connsiteX1" fmla="*/ 1816401 w 2013253"/>
                <a:gd name="connsiteY1" fmla="*/ 2942851 h 3457820"/>
                <a:gd name="connsiteX2" fmla="*/ 1408876 w 2013253"/>
                <a:gd name="connsiteY2" fmla="*/ 3457820 h 3457820"/>
                <a:gd name="connsiteX3" fmla="*/ 0 w 2013253"/>
                <a:gd name="connsiteY3" fmla="*/ 2342895 h 3457820"/>
                <a:gd name="connsiteX4" fmla="*/ 163928 w 2013253"/>
                <a:gd name="connsiteY4" fmla="*/ 0 h 3457820"/>
                <a:gd name="connsiteX5" fmla="*/ 2013253 w 2013253"/>
                <a:gd name="connsiteY5" fmla="*/ 129393 h 345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253" h="3457820">
                  <a:moveTo>
                    <a:pt x="2013253" y="129393"/>
                  </a:moveTo>
                  <a:lnTo>
                    <a:pt x="1816401" y="2942851"/>
                  </a:lnTo>
                  <a:lnTo>
                    <a:pt x="1408876" y="3457820"/>
                  </a:lnTo>
                  <a:lnTo>
                    <a:pt x="0" y="2342895"/>
                  </a:lnTo>
                  <a:lnTo>
                    <a:pt x="163928" y="0"/>
                  </a:lnTo>
                  <a:lnTo>
                    <a:pt x="2013253" y="129393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66C351C-EDA7-426D-B3DA-334E6B5E798B}"/>
                </a:ext>
              </a:extLst>
            </p:cNvPr>
            <p:cNvSpPr/>
            <p:nvPr/>
          </p:nvSpPr>
          <p:spPr>
            <a:xfrm rot="19298603">
              <a:off x="6966028" y="6826237"/>
              <a:ext cx="1493307" cy="1242073"/>
            </a:xfrm>
            <a:custGeom>
              <a:avLst/>
              <a:gdLst>
                <a:gd name="connsiteX0" fmla="*/ 1493307 w 1493307"/>
                <a:gd name="connsiteY0" fmla="*/ 206436 h 1242073"/>
                <a:gd name="connsiteX1" fmla="*/ 1347734 w 1493307"/>
                <a:gd name="connsiteY1" fmla="*/ 1242073 h 1242073"/>
                <a:gd name="connsiteX2" fmla="*/ 0 w 1493307"/>
                <a:gd name="connsiteY2" fmla="*/ 175532 h 1242073"/>
                <a:gd name="connsiteX3" fmla="*/ 24673 w 1493307"/>
                <a:gd name="connsiteY3" fmla="*/ 0 h 1242073"/>
                <a:gd name="connsiteX4" fmla="*/ 1493307 w 1493307"/>
                <a:gd name="connsiteY4" fmla="*/ 206436 h 124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307" h="1242073">
                  <a:moveTo>
                    <a:pt x="1493307" y="206436"/>
                  </a:moveTo>
                  <a:lnTo>
                    <a:pt x="1347734" y="1242073"/>
                  </a:lnTo>
                  <a:lnTo>
                    <a:pt x="0" y="175532"/>
                  </a:lnTo>
                  <a:lnTo>
                    <a:pt x="24673" y="0"/>
                  </a:lnTo>
                  <a:lnTo>
                    <a:pt x="1493307" y="206436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" name="InternalStamp">
            <a:extLst>
              <a:ext uri="{FF2B5EF4-FFF2-40B4-BE49-F238E27FC236}">
                <a16:creationId xmlns:a16="http://schemas.microsoft.com/office/drawing/2014/main" id="{4D097A37-5BA1-C3EA-3FC0-8BCBAC9879B5}"/>
              </a:ext>
            </a:extLst>
          </p:cNvPr>
          <p:cNvGrpSpPr/>
          <p:nvPr userDrawn="1"/>
        </p:nvGrpSpPr>
        <p:grpSpPr>
          <a:xfrm>
            <a:off x="9156700" y="0"/>
            <a:ext cx="1536700" cy="1206500"/>
            <a:chOff x="9156700" y="0"/>
            <a:chExt cx="1536700" cy="1206500"/>
          </a:xfrm>
        </p:grpSpPr>
        <p:cxnSp>
          <p:nvCxnSpPr>
            <p:cNvPr id="2" name="InternalStamp_Line">
              <a:extLst>
                <a:ext uri="{FF2B5EF4-FFF2-40B4-BE49-F238E27FC236}">
                  <a16:creationId xmlns:a16="http://schemas.microsoft.com/office/drawing/2014/main" id="{B126566D-D09E-5B28-3294-39441125C461}"/>
                </a:ext>
              </a:extLst>
            </p:cNvPr>
            <p:cNvCxnSpPr/>
            <p:nvPr userDrawn="1"/>
          </p:nvCxnSpPr>
          <p:spPr>
            <a:xfrm>
              <a:off x="9156700" y="0"/>
              <a:ext cx="1536700" cy="1206500"/>
            </a:xfrm>
            <a:prstGeom prst="line">
              <a:avLst/>
            </a:prstGeom>
            <a:ln w="3175">
              <a:solidFill>
                <a:srgbClr val="B2A896"/>
              </a:solidFill>
              <a:headEnd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InternalStamp_Text">
              <a:extLst>
                <a:ext uri="{FF2B5EF4-FFF2-40B4-BE49-F238E27FC236}">
                  <a16:creationId xmlns:a16="http://schemas.microsoft.com/office/drawing/2014/main" id="{F055C6D1-4D3E-8015-87CB-822219EBACA9}"/>
                </a:ext>
              </a:extLst>
            </p:cNvPr>
            <p:cNvSpPr txBox="1"/>
            <p:nvPr userDrawn="1"/>
          </p:nvSpPr>
          <p:spPr>
            <a:xfrm rot="2313600">
              <a:off x="9370161" y="426974"/>
              <a:ext cx="1173353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GB" sz="1400">
                  <a:solidFill>
                    <a:srgbClr val="DBD8C0"/>
                  </a:solidFill>
                  <a:latin typeface="Ninety One Visuelt Light" panose="020B0303040202040104" pitchFamily="34" charset="0"/>
                </a:rPr>
                <a:t>FOR INTERNAL
USE ONLY</a:t>
              </a:r>
              <a:endParaRPr lang="en-GB" sz="1400" dirty="0" err="1">
                <a:solidFill>
                  <a:srgbClr val="DBD8C0"/>
                </a:solidFill>
                <a:latin typeface="Ninety One Visuelt Light" panose="020B03030402020401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21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910DB3C-165C-4021-858B-235014CEEC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68" y="3159882"/>
            <a:ext cx="2081262" cy="2239333"/>
          </a:xfrm>
          <a:prstGeom prst="rect">
            <a:avLst/>
          </a:prstGeom>
        </p:spPr>
      </p:pic>
      <p:sp>
        <p:nvSpPr>
          <p:cNvPr id="11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75650" y="4830548"/>
            <a:ext cx="4219322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Subtitle</a:t>
            </a:r>
            <a:br>
              <a:rPr lang="en-US" noProof="0" dirty="0"/>
            </a:br>
            <a:r>
              <a:rPr lang="en-US" noProof="0" dirty="0"/>
              <a:t>Portfolio Manager</a:t>
            </a:r>
            <a:br>
              <a:rPr lang="en-US" noProof="0" dirty="0"/>
            </a:br>
            <a:r>
              <a:rPr lang="en-US" noProof="0" dirty="0"/>
              <a:t>Date</a:t>
            </a:r>
            <a:br>
              <a:rPr lang="en-US" noProof="0" dirty="0"/>
            </a:br>
            <a:endParaRPr lang="en-GB" noProof="0" dirty="0"/>
          </a:p>
        </p:txBody>
      </p: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 bwMode="gray">
          <a:xfrm>
            <a:off x="3575650" y="3081338"/>
            <a:ext cx="4982358" cy="1661993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GB" sz="36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Presentation</a:t>
            </a:r>
            <a:br>
              <a:rPr lang="en-US" noProof="0" dirty="0"/>
            </a:br>
            <a:r>
              <a:rPr lang="en-US" noProof="0" dirty="0"/>
              <a:t>Title</a:t>
            </a:r>
            <a:br>
              <a:rPr lang="en-US" noProof="0" dirty="0"/>
            </a:br>
            <a:br>
              <a:rPr lang="en-US" noProof="0" dirty="0"/>
            </a:br>
            <a:endParaRPr lang="en-GB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1DD457-9D48-4443-823B-5E05B440546A}"/>
              </a:ext>
            </a:extLst>
          </p:cNvPr>
          <p:cNvGrpSpPr/>
          <p:nvPr userDrawn="1"/>
        </p:nvGrpSpPr>
        <p:grpSpPr>
          <a:xfrm>
            <a:off x="6966028" y="2525437"/>
            <a:ext cx="4644424" cy="5658606"/>
            <a:chOff x="6966028" y="2525437"/>
            <a:chExt cx="4644424" cy="5658606"/>
          </a:xfrm>
          <a:solidFill>
            <a:schemeClr val="tx2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2E6092B-BA1C-41BE-A0F9-8793C955DC6E}"/>
                </a:ext>
              </a:extLst>
            </p:cNvPr>
            <p:cNvSpPr/>
            <p:nvPr/>
          </p:nvSpPr>
          <p:spPr>
            <a:xfrm rot="19298603">
              <a:off x="9385602" y="2525437"/>
              <a:ext cx="2224850" cy="3441104"/>
            </a:xfrm>
            <a:custGeom>
              <a:avLst/>
              <a:gdLst>
                <a:gd name="connsiteX0" fmla="*/ 2224850 w 2224850"/>
                <a:gd name="connsiteY0" fmla="*/ 104 h 3441104"/>
                <a:gd name="connsiteX1" fmla="*/ 2224821 w 2224850"/>
                <a:gd name="connsiteY1" fmla="*/ 629708 h 3441104"/>
                <a:gd name="connsiteX2" fmla="*/ 0 w 2224850"/>
                <a:gd name="connsiteY2" fmla="*/ 3441104 h 3441104"/>
                <a:gd name="connsiteX3" fmla="*/ 160 w 2224850"/>
                <a:gd name="connsiteY3" fmla="*/ 0 h 3441104"/>
                <a:gd name="connsiteX4" fmla="*/ 2224850 w 2224850"/>
                <a:gd name="connsiteY4" fmla="*/ 104 h 344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850" h="3441104">
                  <a:moveTo>
                    <a:pt x="2224850" y="104"/>
                  </a:moveTo>
                  <a:lnTo>
                    <a:pt x="2224821" y="629708"/>
                  </a:lnTo>
                  <a:lnTo>
                    <a:pt x="0" y="3441104"/>
                  </a:lnTo>
                  <a:lnTo>
                    <a:pt x="160" y="0"/>
                  </a:lnTo>
                  <a:lnTo>
                    <a:pt x="2224850" y="104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369BA7A-DEE0-4566-9EB6-3ED7C2543314}"/>
                </a:ext>
              </a:extLst>
            </p:cNvPr>
            <p:cNvSpPr/>
            <p:nvPr/>
          </p:nvSpPr>
          <p:spPr>
            <a:xfrm rot="19298603">
              <a:off x="8298462" y="4726223"/>
              <a:ext cx="2013253" cy="3457820"/>
            </a:xfrm>
            <a:custGeom>
              <a:avLst/>
              <a:gdLst>
                <a:gd name="connsiteX0" fmla="*/ 2013253 w 2013253"/>
                <a:gd name="connsiteY0" fmla="*/ 129393 h 3457820"/>
                <a:gd name="connsiteX1" fmla="*/ 1816401 w 2013253"/>
                <a:gd name="connsiteY1" fmla="*/ 2942851 h 3457820"/>
                <a:gd name="connsiteX2" fmla="*/ 1408876 w 2013253"/>
                <a:gd name="connsiteY2" fmla="*/ 3457820 h 3457820"/>
                <a:gd name="connsiteX3" fmla="*/ 0 w 2013253"/>
                <a:gd name="connsiteY3" fmla="*/ 2342895 h 3457820"/>
                <a:gd name="connsiteX4" fmla="*/ 163928 w 2013253"/>
                <a:gd name="connsiteY4" fmla="*/ 0 h 3457820"/>
                <a:gd name="connsiteX5" fmla="*/ 2013253 w 2013253"/>
                <a:gd name="connsiteY5" fmla="*/ 129393 h 345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253" h="3457820">
                  <a:moveTo>
                    <a:pt x="2013253" y="129393"/>
                  </a:moveTo>
                  <a:lnTo>
                    <a:pt x="1816401" y="2942851"/>
                  </a:lnTo>
                  <a:lnTo>
                    <a:pt x="1408876" y="3457820"/>
                  </a:lnTo>
                  <a:lnTo>
                    <a:pt x="0" y="2342895"/>
                  </a:lnTo>
                  <a:lnTo>
                    <a:pt x="163928" y="0"/>
                  </a:lnTo>
                  <a:lnTo>
                    <a:pt x="2013253" y="129393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2E0F037-E58C-49E5-B004-C5F4842FEA18}"/>
                </a:ext>
              </a:extLst>
            </p:cNvPr>
            <p:cNvSpPr/>
            <p:nvPr/>
          </p:nvSpPr>
          <p:spPr>
            <a:xfrm rot="19298603">
              <a:off x="6966028" y="6826237"/>
              <a:ext cx="1493307" cy="1242073"/>
            </a:xfrm>
            <a:custGeom>
              <a:avLst/>
              <a:gdLst>
                <a:gd name="connsiteX0" fmla="*/ 1493307 w 1493307"/>
                <a:gd name="connsiteY0" fmla="*/ 206436 h 1242073"/>
                <a:gd name="connsiteX1" fmla="*/ 1347734 w 1493307"/>
                <a:gd name="connsiteY1" fmla="*/ 1242073 h 1242073"/>
                <a:gd name="connsiteX2" fmla="*/ 0 w 1493307"/>
                <a:gd name="connsiteY2" fmla="*/ 175532 h 1242073"/>
                <a:gd name="connsiteX3" fmla="*/ 24673 w 1493307"/>
                <a:gd name="connsiteY3" fmla="*/ 0 h 1242073"/>
                <a:gd name="connsiteX4" fmla="*/ 1493307 w 1493307"/>
                <a:gd name="connsiteY4" fmla="*/ 206436 h 124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307" h="1242073">
                  <a:moveTo>
                    <a:pt x="1493307" y="206436"/>
                  </a:moveTo>
                  <a:lnTo>
                    <a:pt x="1347734" y="1242073"/>
                  </a:lnTo>
                  <a:lnTo>
                    <a:pt x="0" y="175532"/>
                  </a:lnTo>
                  <a:lnTo>
                    <a:pt x="24673" y="0"/>
                  </a:lnTo>
                  <a:lnTo>
                    <a:pt x="1493307" y="206436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5" name="InternalStamp">
            <a:extLst>
              <a:ext uri="{FF2B5EF4-FFF2-40B4-BE49-F238E27FC236}">
                <a16:creationId xmlns:a16="http://schemas.microsoft.com/office/drawing/2014/main" id="{4D58FC60-6E55-37C0-7004-F79F0B86ADCD}"/>
              </a:ext>
            </a:extLst>
          </p:cNvPr>
          <p:cNvGrpSpPr/>
          <p:nvPr userDrawn="1"/>
        </p:nvGrpSpPr>
        <p:grpSpPr>
          <a:xfrm>
            <a:off x="9156700" y="0"/>
            <a:ext cx="1536700" cy="1206500"/>
            <a:chOff x="9156700" y="0"/>
            <a:chExt cx="1536700" cy="1206500"/>
          </a:xfrm>
        </p:grpSpPr>
        <p:cxnSp>
          <p:nvCxnSpPr>
            <p:cNvPr id="2" name="InternalStamp_Line">
              <a:extLst>
                <a:ext uri="{FF2B5EF4-FFF2-40B4-BE49-F238E27FC236}">
                  <a16:creationId xmlns:a16="http://schemas.microsoft.com/office/drawing/2014/main" id="{35481AF1-A9F6-BAC0-F1FD-E94237DD480C}"/>
                </a:ext>
              </a:extLst>
            </p:cNvPr>
            <p:cNvCxnSpPr/>
            <p:nvPr userDrawn="1"/>
          </p:nvCxnSpPr>
          <p:spPr>
            <a:xfrm>
              <a:off x="9156700" y="0"/>
              <a:ext cx="1536700" cy="1206500"/>
            </a:xfrm>
            <a:prstGeom prst="line">
              <a:avLst/>
            </a:prstGeom>
            <a:ln w="3175">
              <a:solidFill>
                <a:srgbClr val="B2A896"/>
              </a:solidFill>
              <a:headEnd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InternalStamp_Text">
              <a:extLst>
                <a:ext uri="{FF2B5EF4-FFF2-40B4-BE49-F238E27FC236}">
                  <a16:creationId xmlns:a16="http://schemas.microsoft.com/office/drawing/2014/main" id="{A4889409-39E9-4D8A-EC77-2BAFFEDCE964}"/>
                </a:ext>
              </a:extLst>
            </p:cNvPr>
            <p:cNvSpPr txBox="1"/>
            <p:nvPr userDrawn="1"/>
          </p:nvSpPr>
          <p:spPr>
            <a:xfrm rot="2313600">
              <a:off x="9370161" y="426974"/>
              <a:ext cx="1173353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GB" sz="1400">
                  <a:solidFill>
                    <a:srgbClr val="DBD8C0"/>
                  </a:solidFill>
                  <a:latin typeface="Ninety One Visuelt Light" panose="020B0303040202040104" pitchFamily="34" charset="0"/>
                </a:rPr>
                <a:t>FOR INTERNAL
USE ONLY</a:t>
              </a:r>
              <a:endParaRPr lang="en-GB" sz="1400" dirty="0" err="1">
                <a:solidFill>
                  <a:srgbClr val="DBD8C0"/>
                </a:solidFill>
                <a:latin typeface="Ninety One Visuelt Light" panose="020B03030402020401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842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6371" y="475432"/>
            <a:ext cx="9791701" cy="338554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(one line)</a:t>
            </a:r>
            <a:endParaRPr lang="en-GB" dirty="0"/>
          </a:p>
        </p:txBody>
      </p:sp>
      <p:sp>
        <p:nvSpPr>
          <p:cNvPr id="3" name="Sub-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746372" y="917111"/>
            <a:ext cx="9791700" cy="297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 dirty="0"/>
              <a:t>Sub-title</a:t>
            </a:r>
          </a:p>
        </p:txBody>
      </p:sp>
      <p:sp>
        <p:nvSpPr>
          <p:cNvPr id="4" name="Footnote" descr="Source"/>
          <p:cNvSpPr>
            <a:spLocks noGrp="1"/>
          </p:cNvSpPr>
          <p:nvPr>
            <p:ph type="body" sz="quarter" idx="13" hasCustomPrompt="1"/>
          </p:nvPr>
        </p:nvSpPr>
        <p:spPr>
          <a:xfrm>
            <a:off x="746372" y="7304802"/>
            <a:ext cx="9540000" cy="123111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algn="l" defTabSz="99569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 lang="en-US" sz="800" b="0" kern="1200" dirty="0" smtClean="0">
                <a:solidFill>
                  <a:schemeClr val="tx1"/>
                </a:solidFill>
                <a:latin typeface="+mn-lt"/>
                <a:ea typeface="+mn-ea"/>
                <a:cs typeface="Arial" charset="0"/>
              </a:defRPr>
            </a:lvl1pPr>
            <a:lvl2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2pPr>
            <a:lvl3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3pPr>
            <a:lvl4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US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4pPr>
            <a:lvl5pPr marL="0" algn="l" defTabSz="995690" rtl="0" eaLnBrk="1" latinLnBrk="0" hangingPunct="1">
              <a:spcBef>
                <a:spcPct val="0"/>
              </a:spcBef>
              <a:buClrTx/>
              <a:buFontTx/>
              <a:buNone/>
              <a:defRPr lang="en-GB" sz="800" b="1" kern="1200" dirty="0" smtClean="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  <p:grpSp>
        <p:nvGrpSpPr>
          <p:cNvPr id="7" name="InternalStamp">
            <a:extLst>
              <a:ext uri="{FF2B5EF4-FFF2-40B4-BE49-F238E27FC236}">
                <a16:creationId xmlns:a16="http://schemas.microsoft.com/office/drawing/2014/main" id="{F57A6C0E-2C7D-4E65-A92B-C7D3CA73CEEE}"/>
              </a:ext>
            </a:extLst>
          </p:cNvPr>
          <p:cNvGrpSpPr/>
          <p:nvPr userDrawn="1"/>
        </p:nvGrpSpPr>
        <p:grpSpPr>
          <a:xfrm>
            <a:off x="9156700" y="0"/>
            <a:ext cx="1536700" cy="1206500"/>
            <a:chOff x="9156700" y="0"/>
            <a:chExt cx="1536700" cy="1206500"/>
          </a:xfrm>
        </p:grpSpPr>
        <p:cxnSp>
          <p:nvCxnSpPr>
            <p:cNvPr id="5" name="InternalStamp_Line">
              <a:extLst>
                <a:ext uri="{FF2B5EF4-FFF2-40B4-BE49-F238E27FC236}">
                  <a16:creationId xmlns:a16="http://schemas.microsoft.com/office/drawing/2014/main" id="{D08B24AB-1ECB-AC2F-0C29-FBD74610B49E}"/>
                </a:ext>
              </a:extLst>
            </p:cNvPr>
            <p:cNvCxnSpPr/>
            <p:nvPr userDrawn="1"/>
          </p:nvCxnSpPr>
          <p:spPr>
            <a:xfrm>
              <a:off x="9156700" y="0"/>
              <a:ext cx="1536700" cy="1206500"/>
            </a:xfrm>
            <a:prstGeom prst="line">
              <a:avLst/>
            </a:prstGeom>
            <a:ln w="3175">
              <a:solidFill>
                <a:srgbClr val="B2A896"/>
              </a:solidFill>
              <a:headEnd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InternalStamp_Text">
              <a:extLst>
                <a:ext uri="{FF2B5EF4-FFF2-40B4-BE49-F238E27FC236}">
                  <a16:creationId xmlns:a16="http://schemas.microsoft.com/office/drawing/2014/main" id="{C8CA411F-24B1-33EB-2BA4-EF3AA1864C22}"/>
                </a:ext>
              </a:extLst>
            </p:cNvPr>
            <p:cNvSpPr txBox="1"/>
            <p:nvPr userDrawn="1"/>
          </p:nvSpPr>
          <p:spPr>
            <a:xfrm rot="2313600">
              <a:off x="9370161" y="426974"/>
              <a:ext cx="1173353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GB" sz="1400">
                  <a:solidFill>
                    <a:srgbClr val="DBD8C0"/>
                  </a:solidFill>
                  <a:latin typeface="Ninety One Visuelt Light" panose="020B0303040202040104" pitchFamily="34" charset="0"/>
                </a:rPr>
                <a:t>FOR INTERNAL
USE ONLY</a:t>
              </a:r>
              <a:endParaRPr lang="en-GB" sz="1400" dirty="0" err="1">
                <a:solidFill>
                  <a:srgbClr val="DBD8C0"/>
                </a:solidFill>
                <a:latin typeface="Ninety One Visuelt Light" panose="020B03030402020401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284911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vider title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50849" y="2900311"/>
            <a:ext cx="8388239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ct val="100000"/>
              </a:lnSpc>
              <a:defRPr lang="en-US" sz="3600" b="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Divider title</a:t>
            </a:r>
          </a:p>
        </p:txBody>
      </p:sp>
      <p:sp>
        <p:nvSpPr>
          <p:cNvPr id="5" name="Subtitle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50849" y="4136960"/>
            <a:ext cx="64800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fontAlgn="base">
              <a:spcBef>
                <a:spcPts val="0"/>
              </a:spcBef>
              <a:spcAft>
                <a:spcPct val="0"/>
              </a:spcAft>
              <a:buClr>
                <a:srgbClr val="3333CC"/>
              </a:buClr>
              <a:buSzPct val="120000"/>
              <a:buNone/>
              <a:defRPr lang="en-GB" sz="1400" baseline="0" dirty="0">
                <a:solidFill>
                  <a:srgbClr val="4D4D4F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700">
                <a:solidFill>
                  <a:schemeClr val="tx1"/>
                </a:solidFill>
              </a:defRPr>
            </a:lvl2pPr>
            <a:lvl3pPr marL="0" indent="0" algn="l">
              <a:buNone/>
              <a:defRPr sz="1700">
                <a:solidFill>
                  <a:schemeClr val="tx1"/>
                </a:solidFill>
              </a:defRPr>
            </a:lvl3pPr>
            <a:lvl4pPr marL="0" indent="0" algn="l">
              <a:buNone/>
              <a:defRPr sz="1700">
                <a:solidFill>
                  <a:schemeClr val="tx1"/>
                </a:solidFill>
              </a:defRPr>
            </a:lvl4pPr>
            <a:lvl5pPr marL="0" indent="0" algn="l">
              <a:buNone/>
              <a:defRPr sz="1700">
                <a:solidFill>
                  <a:schemeClr val="tx1"/>
                </a:solidFill>
              </a:defRPr>
            </a:lvl5pPr>
            <a:lvl6pPr marL="0" indent="0" algn="l">
              <a:buNone/>
              <a:defRPr sz="1700">
                <a:solidFill>
                  <a:schemeClr val="tx1"/>
                </a:solidFill>
              </a:defRPr>
            </a:lvl6pPr>
            <a:lvl7pPr marL="0" indent="0" algn="l">
              <a:buNone/>
              <a:defRPr sz="1700">
                <a:solidFill>
                  <a:schemeClr val="tx1"/>
                </a:solidFill>
              </a:defRPr>
            </a:lvl7pPr>
            <a:lvl8pPr marL="0" indent="0" algn="l">
              <a:buNone/>
              <a:defRPr sz="1700">
                <a:solidFill>
                  <a:schemeClr val="tx1"/>
                </a:solidFill>
              </a:defRPr>
            </a:lvl8pPr>
            <a:lvl9pPr marL="0" indent="0" algn="l">
              <a:buNone/>
              <a:defRPr sz="1700">
                <a:solidFill>
                  <a:schemeClr val="tx1"/>
                </a:solidFill>
              </a:defRPr>
            </a:lvl9pPr>
          </a:lstStyle>
          <a:p>
            <a:r>
              <a:rPr lang="en-US" noProof="0" dirty="0"/>
              <a:t>Subtitle</a:t>
            </a:r>
            <a:endParaRPr lang="en-GB" noProof="0" dirty="0"/>
          </a:p>
        </p:txBody>
      </p:sp>
      <p:sp>
        <p:nvSpPr>
          <p:cNvPr id="6" name="Header"/>
          <p:cNvSpPr>
            <a:spLocks noGrp="1"/>
          </p:cNvSpPr>
          <p:nvPr>
            <p:ph type="body" sz="quarter" idx="11" hasCustomPrompt="1"/>
          </p:nvPr>
        </p:nvSpPr>
        <p:spPr>
          <a:xfrm>
            <a:off x="450849" y="2395486"/>
            <a:ext cx="9144324" cy="338554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j-lt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1DBACC-97C2-4496-AAB5-4B0A23521F4A}"/>
              </a:ext>
            </a:extLst>
          </p:cNvPr>
          <p:cNvGrpSpPr/>
          <p:nvPr userDrawn="1"/>
        </p:nvGrpSpPr>
        <p:grpSpPr>
          <a:xfrm>
            <a:off x="6966028" y="2525437"/>
            <a:ext cx="4644424" cy="5658606"/>
            <a:chOff x="6966028" y="2525437"/>
            <a:chExt cx="4644424" cy="5658606"/>
          </a:xfrm>
          <a:solidFill>
            <a:schemeClr val="tx2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5479AE-EBAB-4EAF-B431-3640F8CB97D5}"/>
                </a:ext>
              </a:extLst>
            </p:cNvPr>
            <p:cNvSpPr/>
            <p:nvPr/>
          </p:nvSpPr>
          <p:spPr>
            <a:xfrm rot="19298603">
              <a:off x="9385602" y="2525437"/>
              <a:ext cx="2224850" cy="3441104"/>
            </a:xfrm>
            <a:custGeom>
              <a:avLst/>
              <a:gdLst>
                <a:gd name="connsiteX0" fmla="*/ 2224850 w 2224850"/>
                <a:gd name="connsiteY0" fmla="*/ 104 h 3441104"/>
                <a:gd name="connsiteX1" fmla="*/ 2224821 w 2224850"/>
                <a:gd name="connsiteY1" fmla="*/ 629708 h 3441104"/>
                <a:gd name="connsiteX2" fmla="*/ 0 w 2224850"/>
                <a:gd name="connsiteY2" fmla="*/ 3441104 h 3441104"/>
                <a:gd name="connsiteX3" fmla="*/ 160 w 2224850"/>
                <a:gd name="connsiteY3" fmla="*/ 0 h 3441104"/>
                <a:gd name="connsiteX4" fmla="*/ 2224850 w 2224850"/>
                <a:gd name="connsiteY4" fmla="*/ 104 h 344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4850" h="3441104">
                  <a:moveTo>
                    <a:pt x="2224850" y="104"/>
                  </a:moveTo>
                  <a:lnTo>
                    <a:pt x="2224821" y="629708"/>
                  </a:lnTo>
                  <a:lnTo>
                    <a:pt x="0" y="3441104"/>
                  </a:lnTo>
                  <a:lnTo>
                    <a:pt x="160" y="0"/>
                  </a:lnTo>
                  <a:lnTo>
                    <a:pt x="2224850" y="104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CDC3A7-FDE7-4D51-B797-A41A67B4CCF4}"/>
                </a:ext>
              </a:extLst>
            </p:cNvPr>
            <p:cNvSpPr/>
            <p:nvPr/>
          </p:nvSpPr>
          <p:spPr>
            <a:xfrm rot="19298603">
              <a:off x="8298462" y="4726223"/>
              <a:ext cx="2013253" cy="3457820"/>
            </a:xfrm>
            <a:custGeom>
              <a:avLst/>
              <a:gdLst>
                <a:gd name="connsiteX0" fmla="*/ 2013253 w 2013253"/>
                <a:gd name="connsiteY0" fmla="*/ 129393 h 3457820"/>
                <a:gd name="connsiteX1" fmla="*/ 1816401 w 2013253"/>
                <a:gd name="connsiteY1" fmla="*/ 2942851 h 3457820"/>
                <a:gd name="connsiteX2" fmla="*/ 1408876 w 2013253"/>
                <a:gd name="connsiteY2" fmla="*/ 3457820 h 3457820"/>
                <a:gd name="connsiteX3" fmla="*/ 0 w 2013253"/>
                <a:gd name="connsiteY3" fmla="*/ 2342895 h 3457820"/>
                <a:gd name="connsiteX4" fmla="*/ 163928 w 2013253"/>
                <a:gd name="connsiteY4" fmla="*/ 0 h 3457820"/>
                <a:gd name="connsiteX5" fmla="*/ 2013253 w 2013253"/>
                <a:gd name="connsiteY5" fmla="*/ 129393 h 345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253" h="3457820">
                  <a:moveTo>
                    <a:pt x="2013253" y="129393"/>
                  </a:moveTo>
                  <a:lnTo>
                    <a:pt x="1816401" y="2942851"/>
                  </a:lnTo>
                  <a:lnTo>
                    <a:pt x="1408876" y="3457820"/>
                  </a:lnTo>
                  <a:lnTo>
                    <a:pt x="0" y="2342895"/>
                  </a:lnTo>
                  <a:lnTo>
                    <a:pt x="163928" y="0"/>
                  </a:lnTo>
                  <a:lnTo>
                    <a:pt x="2013253" y="129393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7E3DE0F-B5E6-4FFA-B8E2-939BC172D946}"/>
                </a:ext>
              </a:extLst>
            </p:cNvPr>
            <p:cNvSpPr/>
            <p:nvPr/>
          </p:nvSpPr>
          <p:spPr>
            <a:xfrm rot="19298603">
              <a:off x="6966028" y="6826237"/>
              <a:ext cx="1493307" cy="1242073"/>
            </a:xfrm>
            <a:custGeom>
              <a:avLst/>
              <a:gdLst>
                <a:gd name="connsiteX0" fmla="*/ 1493307 w 1493307"/>
                <a:gd name="connsiteY0" fmla="*/ 206436 h 1242073"/>
                <a:gd name="connsiteX1" fmla="*/ 1347734 w 1493307"/>
                <a:gd name="connsiteY1" fmla="*/ 1242073 h 1242073"/>
                <a:gd name="connsiteX2" fmla="*/ 0 w 1493307"/>
                <a:gd name="connsiteY2" fmla="*/ 175532 h 1242073"/>
                <a:gd name="connsiteX3" fmla="*/ 24673 w 1493307"/>
                <a:gd name="connsiteY3" fmla="*/ 0 h 1242073"/>
                <a:gd name="connsiteX4" fmla="*/ 1493307 w 1493307"/>
                <a:gd name="connsiteY4" fmla="*/ 206436 h 124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307" h="1242073">
                  <a:moveTo>
                    <a:pt x="1493307" y="206436"/>
                  </a:moveTo>
                  <a:lnTo>
                    <a:pt x="1347734" y="1242073"/>
                  </a:lnTo>
                  <a:lnTo>
                    <a:pt x="0" y="175532"/>
                  </a:lnTo>
                  <a:lnTo>
                    <a:pt x="24673" y="0"/>
                  </a:lnTo>
                  <a:lnTo>
                    <a:pt x="1493307" y="206436"/>
                  </a:lnTo>
                  <a:close/>
                </a:path>
              </a:pathLst>
            </a:custGeom>
            <a:grpFill/>
            <a:ln w="16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4" name="InternalStamp">
            <a:extLst>
              <a:ext uri="{FF2B5EF4-FFF2-40B4-BE49-F238E27FC236}">
                <a16:creationId xmlns:a16="http://schemas.microsoft.com/office/drawing/2014/main" id="{66D840B8-9A05-0E0C-5FD0-6D30B3F376E5}"/>
              </a:ext>
            </a:extLst>
          </p:cNvPr>
          <p:cNvGrpSpPr/>
          <p:nvPr userDrawn="1"/>
        </p:nvGrpSpPr>
        <p:grpSpPr>
          <a:xfrm>
            <a:off x="9156700" y="0"/>
            <a:ext cx="1536700" cy="1206500"/>
            <a:chOff x="9156700" y="0"/>
            <a:chExt cx="1536700" cy="1206500"/>
          </a:xfrm>
        </p:grpSpPr>
        <p:cxnSp>
          <p:nvCxnSpPr>
            <p:cNvPr id="2" name="InternalStamp_Line">
              <a:extLst>
                <a:ext uri="{FF2B5EF4-FFF2-40B4-BE49-F238E27FC236}">
                  <a16:creationId xmlns:a16="http://schemas.microsoft.com/office/drawing/2014/main" id="{0244569F-36BC-24F5-6A79-3719794A9B67}"/>
                </a:ext>
              </a:extLst>
            </p:cNvPr>
            <p:cNvCxnSpPr/>
            <p:nvPr userDrawn="1"/>
          </p:nvCxnSpPr>
          <p:spPr>
            <a:xfrm>
              <a:off x="9156700" y="0"/>
              <a:ext cx="1536700" cy="1206500"/>
            </a:xfrm>
            <a:prstGeom prst="line">
              <a:avLst/>
            </a:prstGeom>
            <a:ln w="3175">
              <a:solidFill>
                <a:srgbClr val="B2A896"/>
              </a:solidFill>
              <a:headEnd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InternalStamp_Text">
              <a:extLst>
                <a:ext uri="{FF2B5EF4-FFF2-40B4-BE49-F238E27FC236}">
                  <a16:creationId xmlns:a16="http://schemas.microsoft.com/office/drawing/2014/main" id="{1395B9C3-8B65-1433-7B2C-CB6273389739}"/>
                </a:ext>
              </a:extLst>
            </p:cNvPr>
            <p:cNvSpPr txBox="1"/>
            <p:nvPr userDrawn="1"/>
          </p:nvSpPr>
          <p:spPr>
            <a:xfrm rot="2313600">
              <a:off x="9370161" y="426974"/>
              <a:ext cx="1173353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spAutoFit/>
            </a:bodyPr>
            <a:lstStyle/>
            <a:p>
              <a:pPr algn="ctr"/>
              <a:r>
                <a:rPr lang="en-GB" sz="1400">
                  <a:solidFill>
                    <a:srgbClr val="DBD8C0"/>
                  </a:solidFill>
                  <a:latin typeface="Ninety One Visuelt Light" panose="020B0303040202040104" pitchFamily="34" charset="0"/>
                </a:rPr>
                <a:t>FOR INTERNAL
USE ONLY</a:t>
              </a:r>
              <a:endParaRPr lang="en-GB" sz="1400" dirty="0" err="1">
                <a:solidFill>
                  <a:srgbClr val="DBD8C0"/>
                </a:solidFill>
                <a:latin typeface="Ninety One Visuelt Light" panose="020B03030402020401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2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 bwMode="gray">
          <a:xfrm>
            <a:off x="746371" y="477239"/>
            <a:ext cx="97917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746371" y="1799659"/>
            <a:ext cx="9791701" cy="139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noProof="0" dirty="0"/>
              <a:t>Text (level 1)</a:t>
            </a:r>
          </a:p>
          <a:p>
            <a:pPr lvl="1"/>
            <a:r>
              <a:rPr lang="en-US" noProof="0" dirty="0"/>
              <a:t>Bullet (level 2)</a:t>
            </a:r>
          </a:p>
          <a:p>
            <a:pPr lvl="2"/>
            <a:r>
              <a:rPr lang="en-US" noProof="0" dirty="0"/>
              <a:t>Bullet (level 3)</a:t>
            </a:r>
          </a:p>
          <a:p>
            <a:pPr lvl="3"/>
            <a:r>
              <a:rPr lang="en-US" noProof="0" dirty="0"/>
              <a:t>Bullet (level 4)</a:t>
            </a:r>
          </a:p>
          <a:p>
            <a:pPr lvl="4"/>
            <a:r>
              <a:rPr lang="en-US" noProof="0" dirty="0"/>
              <a:t>Heading (level 5)</a:t>
            </a:r>
          </a:p>
        </p:txBody>
      </p:sp>
      <p:sp>
        <p:nvSpPr>
          <p:cNvPr id="7" name="Slide No. Placeholder"/>
          <p:cNvSpPr txBox="1">
            <a:spLocks/>
          </p:cNvSpPr>
          <p:nvPr/>
        </p:nvSpPr>
        <p:spPr bwMode="gray">
          <a:xfrm>
            <a:off x="10390596" y="7307889"/>
            <a:ext cx="147476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AB277-B7D8-41C2-8903-16C7182C2CBB}" type="slidenum">
              <a:rPr lang="en-GB" sz="900" noProof="0" smtClean="0">
                <a:solidFill>
                  <a:schemeClr val="tx1"/>
                </a:solidFill>
                <a:cs typeface="Arial" charset="0"/>
              </a:rPr>
              <a:pPr marL="0" marR="0" lvl="0" indent="0" algn="r" defTabSz="9956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noProof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Info Placeholder"/>
          <p:cNvSpPr/>
          <p:nvPr/>
        </p:nvSpPr>
        <p:spPr bwMode="gray">
          <a:xfrm>
            <a:off x="1323922" y="6974756"/>
            <a:ext cx="416852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9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11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13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Info Placeholder">
            <a:extLst>
              <a:ext uri="{FF2B5EF4-FFF2-40B4-BE49-F238E27FC236}">
                <a16:creationId xmlns:a16="http://schemas.microsoft.com/office/drawing/2014/main" id="{B31C3C08-57D3-4987-BC26-08F75873D71D}"/>
              </a:ext>
            </a:extLst>
          </p:cNvPr>
          <p:cNvSpPr/>
          <p:nvPr userDrawn="1"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E2B00C-7543-47A4-A424-47C237DFAA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3624" y="525314"/>
            <a:ext cx="226488" cy="388800"/>
          </a:xfrm>
          <a:prstGeom prst="rect">
            <a:avLst/>
          </a:prstGeom>
        </p:spPr>
      </p:pic>
      <p:sp>
        <p:nvSpPr>
          <p:cNvPr id="3" name="ConfidentialStamp">
            <a:extLst>
              <a:ext uri="{FF2B5EF4-FFF2-40B4-BE49-F238E27FC236}">
                <a16:creationId xmlns:a16="http://schemas.microsoft.com/office/drawing/2014/main" id="{9F700F64-E53D-4C0D-A6F6-EA109D702529}"/>
              </a:ext>
            </a:extLst>
          </p:cNvPr>
          <p:cNvSpPr txBox="1"/>
          <p:nvPr userDrawn="1"/>
        </p:nvSpPr>
        <p:spPr>
          <a:xfrm>
            <a:off x="9184096" y="7307889"/>
            <a:ext cx="11176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 eaLnBrk="0"/>
            <a:r>
              <a:rPr lang="en-GB" sz="800">
                <a:solidFill>
                  <a:schemeClr val="tx1"/>
                </a:solidFill>
                <a:latin typeface="Ninety One Visuelt Light" panose="020B0303040202040104" pitchFamily="34" charset="0"/>
              </a:rPr>
              <a:t>Confidential | Ninety One</a:t>
            </a:r>
            <a:endParaRPr lang="en-GB" sz="800" dirty="0" err="1">
              <a:solidFill>
                <a:schemeClr val="tx1"/>
              </a:solidFill>
              <a:latin typeface="Ninety One Visuelt Light" panose="020B030304020204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50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7" r:id="rId3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lang="en-GB" sz="2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0" kern="1200" dirty="0" smtClean="0">
          <a:solidFill>
            <a:schemeClr val="tx1"/>
          </a:solidFill>
          <a:latin typeface="Ninety One Visuelt Medium" panose="020B0603050202040104" pitchFamily="34" charset="0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1" kern="1200" dirty="0" smtClean="0">
          <a:solidFill>
            <a:schemeClr val="tx1"/>
          </a:solidFill>
          <a:latin typeface="+mj-lt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09" userDrawn="1">
          <p15:clr>
            <a:srgbClr val="A4A3A4"/>
          </p15:clr>
        </p15:guide>
        <p15:guide id="14" pos="470" userDrawn="1">
          <p15:clr>
            <a:srgbClr val="F26B43"/>
          </p15:clr>
        </p15:guide>
        <p15:guide id="15" pos="6634" userDrawn="1">
          <p15:clr>
            <a:srgbClr val="F26B43"/>
          </p15:clr>
        </p15:guide>
        <p15:guide id="16" orient="horz" pos="456" userDrawn="1">
          <p15:clr>
            <a:srgbClr val="F26B43"/>
          </p15:clr>
        </p15:guide>
        <p15:guide id="18" pos="3504" userDrawn="1">
          <p15:clr>
            <a:srgbClr val="F26B43"/>
          </p15:clr>
        </p15:guide>
        <p15:guide id="20" pos="3595" userDrawn="1">
          <p15:clr>
            <a:srgbClr val="F26B43"/>
          </p15:clr>
        </p15:guide>
        <p15:guide id="21" orient="horz" pos="1248" userDrawn="1">
          <p15:clr>
            <a:srgbClr val="F26B43"/>
          </p15:clr>
        </p15:guide>
        <p15:guide id="22" orient="horz" pos="4151" userDrawn="1">
          <p15:clr>
            <a:srgbClr val="F26B43"/>
          </p15:clr>
        </p15:guide>
        <p15:guide id="23" orient="horz" pos="57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 bwMode="gray">
          <a:xfrm>
            <a:off x="746371" y="476530"/>
            <a:ext cx="97917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746371" y="1799659"/>
            <a:ext cx="9791701" cy="139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noProof="0" dirty="0"/>
              <a:t>Text (level 1)</a:t>
            </a:r>
          </a:p>
          <a:p>
            <a:pPr lvl="1"/>
            <a:r>
              <a:rPr lang="en-US" noProof="0" dirty="0"/>
              <a:t>Bullet (level 2)</a:t>
            </a:r>
          </a:p>
          <a:p>
            <a:pPr lvl="2"/>
            <a:r>
              <a:rPr lang="en-US" noProof="0" dirty="0"/>
              <a:t>Bullet (level 3)</a:t>
            </a:r>
          </a:p>
          <a:p>
            <a:pPr lvl="3"/>
            <a:r>
              <a:rPr lang="en-US" noProof="0" dirty="0"/>
              <a:t>Bullet (level 4)</a:t>
            </a:r>
          </a:p>
          <a:p>
            <a:pPr lvl="4"/>
            <a:r>
              <a:rPr lang="en-US" noProof="0" dirty="0"/>
              <a:t>Heading (level 5)</a:t>
            </a:r>
          </a:p>
        </p:txBody>
      </p:sp>
      <p:sp>
        <p:nvSpPr>
          <p:cNvPr id="7" name="Slide No. Placeholder"/>
          <p:cNvSpPr txBox="1">
            <a:spLocks/>
          </p:cNvSpPr>
          <p:nvPr/>
        </p:nvSpPr>
        <p:spPr bwMode="gray">
          <a:xfrm>
            <a:off x="10390596" y="7307889"/>
            <a:ext cx="147476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AB277-B7D8-41C2-8903-16C7182C2CBB}" type="slidenum">
              <a:rPr lang="en-GB" sz="900" noProof="0" smtClean="0">
                <a:solidFill>
                  <a:schemeClr val="tx1"/>
                </a:solidFill>
                <a:cs typeface="Arial" charset="0"/>
              </a:rPr>
              <a:pPr marL="0" marR="0" lvl="0" indent="0" algn="r" defTabSz="9956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noProof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Info Placeholder"/>
          <p:cNvSpPr/>
          <p:nvPr/>
        </p:nvSpPr>
        <p:spPr bwMode="gray">
          <a:xfrm>
            <a:off x="1323922" y="6974756"/>
            <a:ext cx="416852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9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11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13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Info Placeholder">
            <a:extLst>
              <a:ext uri="{FF2B5EF4-FFF2-40B4-BE49-F238E27FC236}">
                <a16:creationId xmlns:a16="http://schemas.microsoft.com/office/drawing/2014/main" id="{B31C3C08-57D3-4987-BC26-08F75873D71D}"/>
              </a:ext>
            </a:extLst>
          </p:cNvPr>
          <p:cNvSpPr/>
          <p:nvPr userDrawn="1"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2DFAF-96D1-4EDD-BEA9-9B6FB537E1A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1244" y="525314"/>
            <a:ext cx="226655" cy="389085"/>
          </a:xfrm>
          <a:prstGeom prst="rect">
            <a:avLst/>
          </a:prstGeom>
        </p:spPr>
      </p:pic>
      <p:sp>
        <p:nvSpPr>
          <p:cNvPr id="3" name="ConfidentialStamp">
            <a:extLst>
              <a:ext uri="{FF2B5EF4-FFF2-40B4-BE49-F238E27FC236}">
                <a16:creationId xmlns:a16="http://schemas.microsoft.com/office/drawing/2014/main" id="{ED6C76A0-2CF3-4AC5-8D8B-95624C654DF1}"/>
              </a:ext>
            </a:extLst>
          </p:cNvPr>
          <p:cNvSpPr txBox="1"/>
          <p:nvPr userDrawn="1"/>
        </p:nvSpPr>
        <p:spPr>
          <a:xfrm>
            <a:off x="9184096" y="7307889"/>
            <a:ext cx="11176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 eaLnBrk="0"/>
            <a:r>
              <a:rPr lang="en-GB" sz="800">
                <a:solidFill>
                  <a:schemeClr val="tx1"/>
                </a:solidFill>
                <a:latin typeface="Ninety One Visuelt Light" panose="020B0303040202040104" pitchFamily="34" charset="0"/>
              </a:rPr>
              <a:t>Confidential | Ninety One</a:t>
            </a:r>
            <a:endParaRPr lang="en-GB" sz="800" dirty="0" err="1">
              <a:solidFill>
                <a:schemeClr val="tx1"/>
              </a:solidFill>
              <a:latin typeface="Ninety One Visuelt Light" panose="020B030304020204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29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lang="en-GB" sz="2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0" kern="1200" dirty="0" smtClean="0">
          <a:solidFill>
            <a:schemeClr val="tx1"/>
          </a:solidFill>
          <a:latin typeface="Ninety One Visuelt Medium" panose="020B0603050202040104" pitchFamily="34" charset="0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1" kern="1200" dirty="0" smtClean="0">
          <a:solidFill>
            <a:schemeClr val="tx1"/>
          </a:solidFill>
          <a:latin typeface="+mj-lt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08" userDrawn="1">
          <p15:clr>
            <a:srgbClr val="F26B43"/>
          </p15:clr>
        </p15:guide>
        <p15:guide id="14" pos="470" userDrawn="1">
          <p15:clr>
            <a:srgbClr val="F26B43"/>
          </p15:clr>
        </p15:guide>
        <p15:guide id="15" pos="6634">
          <p15:clr>
            <a:srgbClr val="F26B43"/>
          </p15:clr>
        </p15:guide>
        <p15:guide id="16" orient="horz" pos="456">
          <p15:clr>
            <a:srgbClr val="F26B43"/>
          </p15:clr>
        </p15:guide>
        <p15:guide id="18" pos="3504">
          <p15:clr>
            <a:srgbClr val="F26B43"/>
          </p15:clr>
        </p15:guide>
        <p15:guide id="20" pos="3595">
          <p15:clr>
            <a:srgbClr val="F26B43"/>
          </p15:clr>
        </p15:guide>
        <p15:guide id="21" orient="horz" pos="1248">
          <p15:clr>
            <a:srgbClr val="F26B43"/>
          </p15:clr>
        </p15:guide>
        <p15:guide id="22" orient="horz" pos="4151">
          <p15:clr>
            <a:srgbClr val="F26B43"/>
          </p15:clr>
        </p15:guide>
        <p15:guide id="23" orient="horz" pos="57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/>
          <p:cNvSpPr>
            <a:spLocks noGrp="1"/>
          </p:cNvSpPr>
          <p:nvPr>
            <p:ph type="title"/>
          </p:nvPr>
        </p:nvSpPr>
        <p:spPr bwMode="gray">
          <a:xfrm>
            <a:off x="746371" y="476264"/>
            <a:ext cx="9791701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</a:pPr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 bwMode="gray">
          <a:xfrm>
            <a:off x="746371" y="1799659"/>
            <a:ext cx="9791701" cy="1395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noProof="0" dirty="0"/>
              <a:t>Text (level 1)</a:t>
            </a:r>
          </a:p>
          <a:p>
            <a:pPr lvl="1"/>
            <a:r>
              <a:rPr lang="en-US" noProof="0" dirty="0"/>
              <a:t>Bullet (level 2)</a:t>
            </a:r>
          </a:p>
          <a:p>
            <a:pPr lvl="2"/>
            <a:r>
              <a:rPr lang="en-US" noProof="0" dirty="0"/>
              <a:t>Bullet (level 3)</a:t>
            </a:r>
          </a:p>
          <a:p>
            <a:pPr lvl="3"/>
            <a:r>
              <a:rPr lang="en-US" noProof="0" dirty="0"/>
              <a:t>Bullet (level 4)</a:t>
            </a:r>
          </a:p>
          <a:p>
            <a:pPr lvl="4"/>
            <a:r>
              <a:rPr lang="en-US" noProof="0" dirty="0"/>
              <a:t>Heading (level 5)</a:t>
            </a:r>
          </a:p>
        </p:txBody>
      </p:sp>
      <p:sp>
        <p:nvSpPr>
          <p:cNvPr id="7" name="Slide No. Placeholder"/>
          <p:cNvSpPr txBox="1">
            <a:spLocks/>
          </p:cNvSpPr>
          <p:nvPr/>
        </p:nvSpPr>
        <p:spPr bwMode="gray">
          <a:xfrm>
            <a:off x="10390596" y="7307889"/>
            <a:ext cx="147476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2AB277-B7D8-41C2-8903-16C7182C2CBB}" type="slidenum">
              <a:rPr lang="en-GB" sz="900" noProof="0" smtClean="0">
                <a:solidFill>
                  <a:schemeClr val="tx1"/>
                </a:solidFill>
                <a:cs typeface="Arial" charset="0"/>
              </a:rPr>
              <a:pPr marL="0" marR="0" lvl="0" indent="0" algn="r" defTabSz="99569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00" noProof="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Info Placeholder"/>
          <p:cNvSpPr/>
          <p:nvPr/>
        </p:nvSpPr>
        <p:spPr bwMode="gray">
          <a:xfrm>
            <a:off x="1323922" y="6974756"/>
            <a:ext cx="4168527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GB" sz="900" dirty="0">
              <a:solidFill>
                <a:schemeClr val="tx2"/>
              </a:solidFill>
              <a:cs typeface="Arial" charset="0"/>
            </a:endParaRPr>
          </a:p>
        </p:txBody>
      </p:sp>
      <p:sp>
        <p:nvSpPr>
          <p:cNvPr id="11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13" name="Info Placeholder"/>
          <p:cNvSpPr/>
          <p:nvPr/>
        </p:nvSpPr>
        <p:spPr bwMode="gray">
          <a:xfrm>
            <a:off x="664500" y="711325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sp>
        <p:nvSpPr>
          <p:cNvPr id="30" name="Info Placeholder">
            <a:extLst>
              <a:ext uri="{FF2B5EF4-FFF2-40B4-BE49-F238E27FC236}">
                <a16:creationId xmlns:a16="http://schemas.microsoft.com/office/drawing/2014/main" id="{B31C3C08-57D3-4987-BC26-08F75873D71D}"/>
              </a:ext>
            </a:extLst>
          </p:cNvPr>
          <p:cNvSpPr/>
          <p:nvPr userDrawn="1"/>
        </p:nvSpPr>
        <p:spPr bwMode="gray">
          <a:xfrm>
            <a:off x="447314" y="7132485"/>
            <a:ext cx="651236" cy="1077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l" defTabSz="99569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700" dirty="0">
              <a:solidFill>
                <a:schemeClr val="bg2"/>
              </a:solidFill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DF0F3-1E62-4B3C-8FF4-F8885B6A58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63625" y="525985"/>
            <a:ext cx="226800" cy="389334"/>
          </a:xfrm>
          <a:prstGeom prst="rect">
            <a:avLst/>
          </a:prstGeom>
        </p:spPr>
      </p:pic>
      <p:sp>
        <p:nvSpPr>
          <p:cNvPr id="3" name="ConfidentialStamp">
            <a:extLst>
              <a:ext uri="{FF2B5EF4-FFF2-40B4-BE49-F238E27FC236}">
                <a16:creationId xmlns:a16="http://schemas.microsoft.com/office/drawing/2014/main" id="{406DDCB0-E8F6-478C-995A-07F01ED1D06D}"/>
              </a:ext>
            </a:extLst>
          </p:cNvPr>
          <p:cNvSpPr txBox="1"/>
          <p:nvPr userDrawn="1"/>
        </p:nvSpPr>
        <p:spPr>
          <a:xfrm>
            <a:off x="9184096" y="7307889"/>
            <a:ext cx="11176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 eaLnBrk="0"/>
            <a:r>
              <a:rPr lang="en-GB" sz="800">
                <a:solidFill>
                  <a:schemeClr val="tx1"/>
                </a:solidFill>
                <a:latin typeface="Ninety One Visuelt Light" panose="020B0303040202040104" pitchFamily="34" charset="0"/>
              </a:rPr>
              <a:t>Confidential | Ninety One</a:t>
            </a:r>
            <a:endParaRPr lang="en-GB" sz="800" dirty="0" err="1">
              <a:solidFill>
                <a:schemeClr val="tx1"/>
              </a:solidFill>
              <a:latin typeface="Ninety One Visuelt Light" panose="020B03030402020401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77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</p:sldLayoutIdLst>
  <p:hf hdr="0"/>
  <p:txStyles>
    <p:titleStyle>
      <a:lvl1pPr algn="l" defTabSz="995690" rtl="0" eaLnBrk="1" latinLnBrk="0" hangingPunct="1">
        <a:spcBef>
          <a:spcPct val="0"/>
        </a:spcBef>
        <a:buNone/>
        <a:defRPr lang="en-GB" sz="2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0" kern="1200" dirty="0" smtClean="0">
          <a:solidFill>
            <a:schemeClr val="tx1"/>
          </a:solidFill>
          <a:latin typeface="Ninety One Visuelt Medium" panose="020B0603050202040104" pitchFamily="34" charset="0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itchFamily="34" charset="0"/>
        <a:buNone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defTabSz="99569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4D4D4F"/>
        </a:buClr>
        <a:buSzPct val="100000"/>
        <a:buFont typeface="Arial" panose="020B0604020202020204" pitchFamily="34" charset="0"/>
        <a:buChar char="‒"/>
        <a:defRPr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42925" indent="-276225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266700" algn="l" defTabSz="995690" rtl="0" eaLnBrk="1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4D4D4F"/>
        </a:buClr>
        <a:buFont typeface="Arial" pitchFamily="34" charset="0"/>
        <a:buChar char="‒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9569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Tx/>
        <a:buFont typeface="Arial" pitchFamily="34" charset="0"/>
        <a:buNone/>
        <a:defRPr lang="en-GB" sz="1200" b="1" kern="1200" dirty="0" smtClean="0">
          <a:solidFill>
            <a:schemeClr val="tx1"/>
          </a:solidFill>
          <a:latin typeface="+mj-lt"/>
          <a:ea typeface="+mn-ea"/>
          <a:cs typeface="+mn-cs"/>
        </a:defRPr>
      </a:lvl5pPr>
      <a:lvl6pPr marL="895350" indent="-171450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Tx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93763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073150" indent="-179388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Char char="‒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4125" indent="-180975" algn="l" defTabSz="99569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2"/>
        </a:buClr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09" userDrawn="1">
          <p15:clr>
            <a:srgbClr val="F26B43"/>
          </p15:clr>
        </p15:guide>
        <p15:guide id="14" pos="470" userDrawn="1">
          <p15:clr>
            <a:srgbClr val="F26B43"/>
          </p15:clr>
        </p15:guide>
        <p15:guide id="15" pos="6634">
          <p15:clr>
            <a:srgbClr val="F26B43"/>
          </p15:clr>
        </p15:guide>
        <p15:guide id="16" orient="horz" pos="456">
          <p15:clr>
            <a:srgbClr val="F26B43"/>
          </p15:clr>
        </p15:guide>
        <p15:guide id="18" pos="3504">
          <p15:clr>
            <a:srgbClr val="F26B43"/>
          </p15:clr>
        </p15:guide>
        <p15:guide id="20" pos="3595">
          <p15:clr>
            <a:srgbClr val="F26B43"/>
          </p15:clr>
        </p15:guide>
        <p15:guide id="21" orient="horz" pos="1248">
          <p15:clr>
            <a:srgbClr val="F26B43"/>
          </p15:clr>
        </p15:guide>
        <p15:guide id="22" orient="horz" pos="4151">
          <p15:clr>
            <a:srgbClr val="F26B43"/>
          </p15:clr>
        </p15:guide>
        <p15:guide id="23" orient="horz" pos="5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64D435E-0375-AD84-DBE3-3BBC5E45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88" y="3844488"/>
            <a:ext cx="5529551" cy="330935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BAE76DF5-6F68-4B6E-9012-3A220BC6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Project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34DD161-1827-4B74-98FA-C0910DC702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aim is to analyse and predict average temperature from the agri-food sector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7A7637C-6DAC-49AD-A966-C20A221B6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77D819-06B5-4CDB-9282-C03069F3E4EA}"/>
              </a:ext>
            </a:extLst>
          </p:cNvPr>
          <p:cNvSpPr/>
          <p:nvPr/>
        </p:nvSpPr>
        <p:spPr>
          <a:xfrm>
            <a:off x="594171" y="1639334"/>
            <a:ext cx="4823460" cy="36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spcBef>
                <a:spcPts val="30"/>
              </a:spcBef>
            </a:pPr>
            <a:endParaRPr lang="en-GB" b="1" dirty="0">
              <a:solidFill>
                <a:srgbClr val="424242"/>
              </a:solidFill>
              <a:latin typeface="Ninety One Visuelt Medium" panose="020B06030502020401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3C094-6748-4B14-988E-7C725576FE65}"/>
              </a:ext>
            </a:extLst>
          </p:cNvPr>
          <p:cNvSpPr txBox="1"/>
          <p:nvPr/>
        </p:nvSpPr>
        <p:spPr>
          <a:xfrm>
            <a:off x="589756" y="1784650"/>
            <a:ext cx="899281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latin typeface="+mj-lt"/>
              </a:rPr>
              <a:t>The </a:t>
            </a:r>
            <a:r>
              <a:rPr lang="en-GB" b="1" dirty="0">
                <a:latin typeface="Ninety One Visuelt Display (Headings"/>
              </a:rPr>
              <a:t>Aim</a:t>
            </a:r>
            <a:endParaRPr lang="en-GB" b="1" dirty="0">
              <a:solidFill>
                <a:srgbClr val="424242"/>
              </a:solidFill>
              <a:latin typeface="Ninety One Visuelt Display (Heading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predict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temperature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agricultural emissions and activity data (FAO + IPCC).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Understand climate impacts and develop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strategies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policymakers and agri-businesses.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492BF-404E-768B-C57D-C09122FA1EEA}"/>
              </a:ext>
            </a:extLst>
          </p:cNvPr>
          <p:cNvSpPr txBox="1"/>
          <p:nvPr/>
        </p:nvSpPr>
        <p:spPr>
          <a:xfrm>
            <a:off x="594171" y="3046833"/>
            <a:ext cx="914248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The Dataset</a:t>
            </a:r>
          </a:p>
          <a:p>
            <a:pPr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~7,000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30+ agri-food activity &amp; emission features (fires, residues, manure, fertilizer, packaging, populations,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  Coverage: 236 countries, 1990–2020.</a:t>
            </a:r>
          </a:p>
        </p:txBody>
      </p:sp>
    </p:spTree>
    <p:extLst>
      <p:ext uri="{BB962C8B-B14F-4D97-AF65-F5344CB8AC3E}">
        <p14:creationId xmlns:p14="http://schemas.microsoft.com/office/powerpoint/2010/main" val="25207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82A6-04D5-B485-8634-A25E1AE8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C23A2-CD59-7188-9836-89042A7764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8D2BB-ABD8-AD6D-BCB0-FF39EFEFAD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46313-8E7C-7FB1-B34F-687C77A4697B}"/>
              </a:ext>
            </a:extLst>
          </p:cNvPr>
          <p:cNvSpPr txBox="1"/>
          <p:nvPr/>
        </p:nvSpPr>
        <p:spPr>
          <a:xfrm>
            <a:off x="407028" y="1404366"/>
            <a:ext cx="987934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400" b="1" dirty="0"/>
              <a:t>The Challenge</a:t>
            </a: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Dataset contained </a:t>
            </a:r>
            <a:r>
              <a:rPr lang="en-GB" sz="1400" b="1" dirty="0"/>
              <a:t>~7000 records, 30+ features</a:t>
            </a: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Missing values across 11 key variables (up to ~20% in some columns)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Risk of duplicated rows and inconsistent entries</a:t>
            </a:r>
          </a:p>
          <a:p>
            <a:pPr>
              <a:buNone/>
            </a:pPr>
            <a:endParaRPr lang="en-GB" sz="1400" b="1" dirty="0"/>
          </a:p>
          <a:p>
            <a:pPr>
              <a:buNone/>
            </a:pPr>
            <a:r>
              <a:rPr lang="en-GB" sz="1400" b="1" dirty="0"/>
              <a:t>Our Approach</a:t>
            </a: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Removed exact duplicates (kept unique </a:t>
            </a:r>
            <a:r>
              <a:rPr lang="en-GB" sz="1400" i="1" dirty="0"/>
              <a:t>Area-Year</a:t>
            </a:r>
            <a:r>
              <a:rPr lang="en-GB" sz="1400" dirty="0"/>
              <a:t> pairs)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Imputed missing values: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/>
              <a:t>Per-country median</a:t>
            </a:r>
            <a:r>
              <a:rPr lang="en-GB" sz="1400" dirty="0"/>
              <a:t> to preserve national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b="1" dirty="0"/>
              <a:t>Global median fallback</a:t>
            </a:r>
            <a:r>
              <a:rPr lang="en-GB" sz="1400" dirty="0"/>
              <a:t> for all-</a:t>
            </a:r>
            <a:r>
              <a:rPr lang="en-GB" sz="1400" dirty="0" err="1"/>
              <a:t>NaN</a:t>
            </a:r>
            <a:r>
              <a:rPr lang="en-GB" sz="1400" dirty="0"/>
              <a:t>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Dropped no rows → preserved dataset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Verified with summary checks: 0 missing values, 6965 rows, 31 columns</a:t>
            </a:r>
          </a:p>
          <a:p>
            <a:pPr>
              <a:buNone/>
            </a:pPr>
            <a:endParaRPr lang="en-GB" sz="1400" b="1" dirty="0"/>
          </a:p>
          <a:p>
            <a:pPr>
              <a:buNone/>
            </a:pPr>
            <a:r>
              <a:rPr lang="en-GB" sz="1400" b="1" dirty="0"/>
              <a:t>Outcome</a:t>
            </a: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A </a:t>
            </a:r>
            <a:r>
              <a:rPr lang="en-GB" sz="1400" b="1" dirty="0"/>
              <a:t>complete, consistent dataset</a:t>
            </a:r>
            <a:r>
              <a:rPr lang="en-GB" sz="1400" dirty="0"/>
              <a:t> ready for exploratory analysis and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Ensured no data loss while maintaining statistical integrity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B2638D-7029-D20E-01A6-E5C04BAE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28" y="5049344"/>
            <a:ext cx="6091800" cy="214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4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B343-71D8-43CB-3FCA-D2B621DA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Analysis (EDA)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223E4-21D0-E57C-963E-5C62042D31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84919-EEDE-3A39-27D1-A2171E2E7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A60D22-E86C-DD7C-5C86-3D927080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87" y="3446083"/>
            <a:ext cx="3363669" cy="16496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57B565-201F-FCF8-B0AC-7A6B15F8A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87" y="5494525"/>
            <a:ext cx="2448272" cy="15151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46E9E8-ABDF-A87A-2484-5D8B9750C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87" y="1439533"/>
            <a:ext cx="3279582" cy="1809755"/>
          </a:xfrm>
          <a:prstGeom prst="rect">
            <a:avLst/>
          </a:prstGeom>
        </p:spPr>
      </p:pic>
      <p:sp>
        <p:nvSpPr>
          <p:cNvPr id="14" name="Rectangle 3">
            <a:extLst>
              <a:ext uri="{FF2B5EF4-FFF2-40B4-BE49-F238E27FC236}">
                <a16:creationId xmlns:a16="http://schemas.microsoft.com/office/drawing/2014/main" id="{40B00041-564F-523A-400A-3A6707466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402" y="3611480"/>
            <a:ext cx="525658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6DFB7-41E9-BDF2-3C5A-5D30C1259564}"/>
              </a:ext>
            </a:extLst>
          </p:cNvPr>
          <p:cNvSpPr txBox="1"/>
          <p:nvPr/>
        </p:nvSpPr>
        <p:spPr>
          <a:xfrm>
            <a:off x="4502919" y="3523257"/>
            <a:ext cx="5688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Clear upward trend in global average temperature over 30 years.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14E3C1-7A45-6D3E-A93B-5FE28F5F1656}"/>
              </a:ext>
            </a:extLst>
          </p:cNvPr>
          <p:cNvSpPr txBox="1"/>
          <p:nvPr/>
        </p:nvSpPr>
        <p:spPr>
          <a:xfrm>
            <a:off x="4470251" y="5295368"/>
            <a:ext cx="53530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Key agricultural and population drivers show strong correlations with temperature. Agriculture contribute 6 of top 10 correlations.</a:t>
            </a:r>
          </a:p>
          <a:p>
            <a:endParaRPr lang="en-GB" sz="1600" dirty="0"/>
          </a:p>
          <a:p>
            <a:r>
              <a:rPr lang="en-GB" sz="1600" b="1" dirty="0">
                <a:solidFill>
                  <a:srgbClr val="FF0000"/>
                </a:solidFill>
              </a:rPr>
              <a:t>Predictors are highly interrelated (multicollinearity risk).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CE189-B61D-6B88-4A57-2AA5D5F10923}"/>
              </a:ext>
            </a:extLst>
          </p:cNvPr>
          <p:cNvSpPr txBox="1"/>
          <p:nvPr/>
        </p:nvSpPr>
        <p:spPr>
          <a:xfrm>
            <a:off x="4467473" y="1758063"/>
            <a:ext cx="5353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Temperature distribution shows a normal distribution, albeit slightly right-skewed</a:t>
            </a:r>
          </a:p>
        </p:txBody>
      </p:sp>
    </p:spTree>
    <p:extLst>
      <p:ext uri="{BB962C8B-B14F-4D97-AF65-F5344CB8AC3E}">
        <p14:creationId xmlns:p14="http://schemas.microsoft.com/office/powerpoint/2010/main" val="276899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E036-EBEF-5E2C-F490-83627095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Multicollinearity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BB08E-F2D8-D00F-5633-8747007B25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1F26F-20C6-13E4-B456-8264950B3B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CAAA3-978D-1B3D-06EB-BF1135719ED8}"/>
              </a:ext>
            </a:extLst>
          </p:cNvPr>
          <p:cNvSpPr txBox="1"/>
          <p:nvPr/>
        </p:nvSpPr>
        <p:spPr>
          <a:xfrm>
            <a:off x="666180" y="1476375"/>
            <a:ext cx="92890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200" b="1" dirty="0"/>
              <a:t>The Issue</a:t>
            </a:r>
          </a:p>
          <a:p>
            <a:pPr>
              <a:buNone/>
            </a:pP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Many predictors (e.g., population, food system activities) are </a:t>
            </a:r>
            <a:r>
              <a:rPr lang="en-GB" sz="1200" b="1" dirty="0"/>
              <a:t>highly correlated</a:t>
            </a:r>
            <a:r>
              <a:rPr lang="en-GB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This causes unstable regression coefficients, inflated errors, and reduced interpretability.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Example: </a:t>
            </a:r>
            <a:r>
              <a:rPr lang="en-GB" sz="1200" i="1" dirty="0"/>
              <a:t>Food Packaging, IPPU, and Household Consumption</a:t>
            </a:r>
            <a:r>
              <a:rPr lang="en-GB" sz="1200" dirty="0"/>
              <a:t> all have </a:t>
            </a:r>
            <a:r>
              <a:rPr lang="en-GB" sz="1200" b="1" dirty="0"/>
              <a:t>VIF &gt; 50</a:t>
            </a:r>
            <a:r>
              <a:rPr lang="en-GB" sz="1200" dirty="0"/>
              <a:t>.</a:t>
            </a:r>
          </a:p>
          <a:p>
            <a:pPr>
              <a:buNone/>
            </a:pPr>
            <a:endParaRPr lang="en-GB" sz="1200" b="1" dirty="0"/>
          </a:p>
          <a:p>
            <a:pPr>
              <a:buNone/>
            </a:pPr>
            <a:r>
              <a:rPr lang="en-GB" sz="1200" b="1" dirty="0"/>
              <a:t>Evidence (VIF Analysis)</a:t>
            </a: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Very high VIFs indicate redundancy: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Food Packaging: 69.4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IPPU: 67.0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dirty="0"/>
              <a:t>Household Food Consumption: 52.2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Moderate but concerning VIFs: Manure applied to Soils (31.3), Urban Population (24.6).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Safe predictors (VIF &lt; 5): Forestland, Savanna fires, Year.</a:t>
            </a:r>
          </a:p>
          <a:p>
            <a:pPr>
              <a:buNone/>
            </a:pPr>
            <a:endParaRPr lang="en-GB" sz="1200" b="1" dirty="0"/>
          </a:p>
          <a:p>
            <a:pPr>
              <a:buNone/>
            </a:pPr>
            <a:r>
              <a:rPr lang="en-GB" sz="1200" b="1" dirty="0"/>
              <a:t>Implications</a:t>
            </a: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Cannot include all predictors in a standard regression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Requires: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/>
              <a:t>Variable reduction</a:t>
            </a:r>
            <a:r>
              <a:rPr lang="en-GB" sz="1200" dirty="0"/>
              <a:t> (select representative features),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/>
              <a:t>Regularization techniques</a:t>
            </a:r>
            <a:r>
              <a:rPr lang="en-GB" sz="1200" dirty="0"/>
              <a:t> (Ridge/Lasso regression),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200" b="1" dirty="0"/>
              <a:t>Dimensionality reduction</a:t>
            </a:r>
            <a:r>
              <a:rPr lang="en-GB" sz="1200" dirty="0"/>
              <a:t> (PCA).</a:t>
            </a:r>
          </a:p>
        </p:txBody>
      </p:sp>
    </p:spTree>
    <p:extLst>
      <p:ext uri="{BB962C8B-B14F-4D97-AF65-F5344CB8AC3E}">
        <p14:creationId xmlns:p14="http://schemas.microsoft.com/office/powerpoint/2010/main" val="303507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F750-1C58-28DE-FE5A-B0E76170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Multicollinearity Challenge continued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1FCC8-A1D0-4ABB-DB43-0FF1A675F7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1871F-718E-B660-D822-EA37F22232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A9263-27E6-5F7C-AC00-44E45CD81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71" y="1476375"/>
            <a:ext cx="5393154" cy="403625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3E8D48A-3270-37DA-8AD9-834C6C9CD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56" y="6300911"/>
            <a:ext cx="1069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Several predictors show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high VIF values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Food Packaging, IPPU &gt; 60)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redundancy among food-system activities and population measures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predictors remain safe (e.g., Forestland, Savanna fires, Year)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Implication: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 feature reduction or regularization (Ridge/Lasso)</a:t>
            </a:r>
          </a:p>
        </p:txBody>
      </p:sp>
    </p:spTree>
    <p:extLst>
      <p:ext uri="{BB962C8B-B14F-4D97-AF65-F5344CB8AC3E}">
        <p14:creationId xmlns:p14="http://schemas.microsoft.com/office/powerpoint/2010/main" val="3897151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3BBF-63D8-5AE1-72D4-52E1A461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71" y="468263"/>
            <a:ext cx="9791701" cy="338554"/>
          </a:xfrm>
        </p:spPr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02DC-6235-F423-277C-2C28FE15D7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B08F3-0421-FCE8-77A9-D5A447D7AE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D5C59CB-DD5C-BDDA-0546-E755BA1A2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40" y="2628503"/>
            <a:ext cx="1069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Defined predictors (30+ numeric features) and target (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Temperature °C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all features for fair comparison in regression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Lasso reduced redundancy by shrinking irrelevant features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Highlighted the most important drivers of temperature, e.g.: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Manure applied to Soils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(+)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Urban population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(–)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6B585-90F7-B3E4-5561-908EE1EC0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508" y="3067219"/>
            <a:ext cx="6211451" cy="38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9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839A-9314-8C8F-5F45-31E39831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70" y="531764"/>
            <a:ext cx="9791701" cy="338554"/>
          </a:xfrm>
        </p:spPr>
        <p:txBody>
          <a:bodyPr/>
          <a:lstStyle/>
          <a:p>
            <a:r>
              <a:rPr lang="en-GB" dirty="0"/>
              <a:t>Regression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D1E85-8BB6-8F4D-B7A0-0332757A3E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1E441-F6B2-27A0-FE71-64B23FCCFE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8D8A074-D2AF-13E9-0347-C90C4FD85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72" y="1755115"/>
            <a:ext cx="993887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simple, interpretable baseline to capture relationships between predictors and temperature.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Ridge Regression (L2)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reduces the impact of multicollinearity, stabilizing coefficient estimates.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Lasso Regression (L1)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performs feature selection by shrinking unimportant coefficients to zero, highlighting key drivers.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D4B4A7-D796-0C8C-B94C-1126EE71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8" y="2820185"/>
            <a:ext cx="5420481" cy="1600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88B0F-AEC4-73C5-6F7B-731C311BFD84}"/>
              </a:ext>
            </a:extLst>
          </p:cNvPr>
          <p:cNvSpPr txBox="1"/>
          <p:nvPr/>
        </p:nvSpPr>
        <p:spPr>
          <a:xfrm>
            <a:off x="237906" y="4698264"/>
            <a:ext cx="102175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All three models achieved </a:t>
            </a:r>
            <a:r>
              <a:rPr lang="en-GB" sz="1400" b="1" dirty="0"/>
              <a:t>similar predictive performance</a:t>
            </a:r>
            <a:r>
              <a:rPr lang="en-GB" sz="1400" dirty="0"/>
              <a:t> with R² around 0.33 and RMSE ≈ 0.45 °C. While </a:t>
            </a:r>
            <a:r>
              <a:rPr lang="en-GB" sz="1400" b="1" dirty="0"/>
              <a:t>Linear Regression</a:t>
            </a:r>
            <a:r>
              <a:rPr lang="en-GB" sz="1400" dirty="0"/>
              <a:t> provides a simple baseline, it is sensitive to multicollinearity. </a:t>
            </a:r>
            <a:r>
              <a:rPr lang="en-GB" sz="1400" b="1" dirty="0"/>
              <a:t>Ridge Regression</a:t>
            </a:r>
            <a:r>
              <a:rPr lang="en-GB" sz="1400" dirty="0"/>
              <a:t> stabilizes coefficients under highly correlated predictors, and </a:t>
            </a:r>
            <a:r>
              <a:rPr lang="en-GB" sz="1400" b="1" dirty="0"/>
              <a:t>Lasso Regression</a:t>
            </a:r>
            <a:r>
              <a:rPr lang="en-GB" sz="1400" dirty="0"/>
              <a:t> not only manages collinearity but also performs feature selection, highlighting the most influential agricultural drivers of temperature. Together, the regularized models (Ridge and Lasso) provide more robust and interpretable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255366157"/>
      </p:ext>
    </p:extLst>
  </p:cSld>
  <p:clrMapOvr>
    <a:masterClrMapping/>
  </p:clrMapOvr>
</p:sld>
</file>

<file path=ppt/theme/theme1.xml><?xml version="1.0" encoding="utf-8"?>
<a:theme xmlns:a="http://schemas.openxmlformats.org/drawingml/2006/main" name="NinetyOne_Intro">
  <a:themeElements>
    <a:clrScheme name="NinetyOne_Intro">
      <a:dk1>
        <a:srgbClr val="424242"/>
      </a:dk1>
      <a:lt1>
        <a:srgbClr val="FFFFFF"/>
      </a:lt1>
      <a:dk2>
        <a:srgbClr val="809A96"/>
      </a:dk2>
      <a:lt2>
        <a:srgbClr val="DB4857"/>
      </a:lt2>
      <a:accent1>
        <a:srgbClr val="221B3B"/>
      </a:accent1>
      <a:accent2>
        <a:srgbClr val="D83949"/>
      </a:accent2>
      <a:accent3>
        <a:srgbClr val="74908D"/>
      </a:accent3>
      <a:accent4>
        <a:srgbClr val="591739"/>
      </a:accent4>
      <a:accent5>
        <a:srgbClr val="FDAA94"/>
      </a:accent5>
      <a:accent6>
        <a:srgbClr val="292047"/>
      </a:accent6>
      <a:hlink>
        <a:srgbClr val="CF6F13"/>
      </a:hlink>
      <a:folHlink>
        <a:srgbClr val="0A3323"/>
      </a:folHlink>
    </a:clrScheme>
    <a:fontScheme name="Ninety One">
      <a:majorFont>
        <a:latin typeface="Ninety One Visuelt Display"/>
        <a:ea typeface=""/>
        <a:cs typeface=""/>
      </a:majorFont>
      <a:minorFont>
        <a:latin typeface="Ninety One Visue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  <a:miter lim="800000"/>
          <a:headEnd/>
          <a:tailEnd/>
        </a:ln>
        <a:effectLst/>
      </a:spPr>
      <a:bodyPr lIns="36000" tIns="36000" rIns="36000" bIns="36000" rtlCol="0" anchor="ctr"/>
      <a:lstStyle>
        <a:defPPr algn="ctr">
          <a:spcBef>
            <a:spcPct val="0"/>
          </a:spcBef>
          <a:buClrTx/>
          <a:buFontTx/>
          <a:buNone/>
          <a:defRPr sz="1200">
            <a:solidFill>
              <a:schemeClr val="bg1"/>
            </a:solidFill>
            <a:cs typeface="Arial" charset="0"/>
          </a:defRPr>
        </a:defPPr>
      </a:lstStyle>
    </a:spDef>
    <a:lnDef>
      <a:spPr>
        <a:ln w="3175">
          <a:solidFill>
            <a:schemeClr val="tx2"/>
          </a:solidFill>
          <a:headEnd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atherback Green">
      <a:srgbClr val="134848"/>
    </a:custClr>
    <a:custClr name="LG01">
      <a:srgbClr val="0A6061"/>
    </a:custClr>
    <a:custClr name="LG02">
      <a:srgbClr val="004042"/>
    </a:custClr>
    <a:custClr name="LG03">
      <a:srgbClr val="0D3232"/>
    </a:custClr>
    <a:custClr name="Warm Yellowood">
      <a:srgbClr val="FCAA28"/>
    </a:custClr>
    <a:custClr name="WY01">
      <a:srgbClr val="FFB43D"/>
    </a:custClr>
    <a:custClr name="WY02">
      <a:srgbClr val="E79820"/>
    </a:custClr>
    <a:custClr name="WY03">
      <a:srgbClr val="C87A1B"/>
    </a:custClr>
    <a:custClr name="B01">
      <a:srgbClr val="222222"/>
    </a:custClr>
    <a:custClr name="W03">
      <a:srgbClr val="C6C6C6"/>
    </a:custClr>
    <a:custClr name="Ocean Teal">
      <a:srgbClr val="009D80"/>
    </a:custClr>
    <a:custClr name="OT01">
      <a:srgbClr val="19A68C"/>
    </a:custClr>
    <a:custClr name="OT02">
      <a:srgbClr val="00886C"/>
    </a:custClr>
    <a:custClr name="OT03">
      <a:srgbClr val="026E62"/>
    </a:custClr>
    <a:custClr name="Protea Red">
      <a:srgbClr val="D83949"/>
    </a:custClr>
    <a:custClr name="PR01">
      <a:srgbClr val="DB4857"/>
    </a:custClr>
    <a:custClr name="PR02">
      <a:srgbClr val="C33345"/>
    </a:custClr>
    <a:custClr name="PR03">
      <a:srgbClr val="9A293D"/>
    </a:custClr>
    <a:custClr name="B02">
      <a:srgbClr val="424242"/>
    </a:custClr>
    <a:custClr name="W02">
      <a:srgbClr val="E3E3E3"/>
    </a:custClr>
    <a:custClr name="Cape Coral">
      <a:srgbClr val="FDAA94"/>
    </a:custClr>
    <a:custClr name="CC01">
      <a:srgbClr val="FFB5A3"/>
    </a:custClr>
    <a:custClr name="CC02">
      <a:srgbClr val="E89687"/>
    </a:custClr>
    <a:custClr name="CC03">
      <a:srgbClr val="C0746D"/>
    </a:custClr>
    <a:custClr>
      <a:srgbClr val="E8E5CE"/>
    </a:custClr>
    <a:custClr>
      <a:srgbClr val="EEEBDA"/>
    </a:custClr>
    <a:custClr>
      <a:srgbClr val="DBD8C0"/>
    </a:custClr>
    <a:custClr>
      <a:srgbClr val="B2A896"/>
    </a:custClr>
    <a:custClr name="B03">
      <a:srgbClr val="595959"/>
    </a:custClr>
    <a:custClr name="W01">
      <a:srgbClr val="F6F6F6"/>
    </a:custClr>
    <a:custClr name="Galjoen Grey">
      <a:srgbClr val="74908D"/>
    </a:custClr>
    <a:custClr name="GG01">
      <a:srgbClr val="809A96"/>
    </a:custClr>
    <a:custClr name="GG02">
      <a:srgbClr val="698282"/>
    </a:custClr>
    <a:custClr name="GG03">
      <a:srgbClr val="54666D"/>
    </a:custClr>
    <a:custClr name="Agulhas Indigo">
      <a:srgbClr val="221B3B"/>
    </a:custClr>
    <a:custClr name="AI01">
      <a:srgbClr val="392B5E"/>
    </a:custClr>
    <a:custClr name="AI02">
      <a:srgbClr val="221737"/>
    </a:custClr>
    <a:custClr name="AI03">
      <a:srgbClr val="1E1B28"/>
    </a:custClr>
    <a:custClr name="Gazania Gold">
      <a:srgbClr val="CF6F13"/>
    </a:custClr>
    <a:custClr name="GG01">
      <a:srgbClr val="D27C28"/>
    </a:custClr>
    <a:custClr name="Pinotage Burgundy">
      <a:srgbClr val="591739"/>
    </a:custClr>
    <a:custClr name="PB01">
      <a:srgbClr val="652043"/>
    </a:custClr>
    <a:custClr name="PB02">
      <a:srgbClr val="511536"/>
    </a:custClr>
    <a:custClr name="PB03">
      <a:srgbClr val="401030"/>
    </a:custClr>
    <a:custClr>
      <a:srgbClr val="0A3323"/>
    </a:custClr>
    <a:custClr>
      <a:srgbClr val="16543A"/>
    </a:custClr>
    <a:custClr>
      <a:srgbClr val="10422D"/>
    </a:custClr>
    <a:custClr>
      <a:srgbClr val="1B2017"/>
    </a:custClr>
    <a:custClr name="GG02">
      <a:srgbClr val="BB6414"/>
    </a:custClr>
    <a:custClr name="GG03">
      <a:srgbClr val="944F17"/>
    </a:custClr>
  </a:custClrLst>
  <a:extLst>
    <a:ext uri="{05A4C25C-085E-4340-85A3-A5531E510DB2}">
      <thm15:themeFamily xmlns:thm15="http://schemas.microsoft.com/office/thememl/2012/main" name="Presentation3" id="{780C62D3-20A8-4168-8004-8431129B0271}" vid="{F9069BED-D04A-4717-8AC7-E3EAD1C2ABE7}"/>
    </a:ext>
  </a:extLst>
</a:theme>
</file>

<file path=ppt/theme/theme2.xml><?xml version="1.0" encoding="utf-8"?>
<a:theme xmlns:a="http://schemas.openxmlformats.org/drawingml/2006/main" name="NinetyOne_Process">
  <a:themeElements>
    <a:clrScheme name="NinetyOne_Process">
      <a:dk1>
        <a:srgbClr val="424242"/>
      </a:dk1>
      <a:lt1>
        <a:srgbClr val="FFFFFF"/>
      </a:lt1>
      <a:dk2>
        <a:srgbClr val="1D4F4F"/>
      </a:dk2>
      <a:lt2>
        <a:srgbClr val="FFB43D"/>
      </a:lt2>
      <a:accent1>
        <a:srgbClr val="591739"/>
      </a:accent1>
      <a:accent2>
        <a:srgbClr val="FFB43D"/>
      </a:accent2>
      <a:accent3>
        <a:srgbClr val="0A3323"/>
      </a:accent3>
      <a:accent4>
        <a:srgbClr val="74908D"/>
      </a:accent4>
      <a:accent5>
        <a:srgbClr val="FDAA94"/>
      </a:accent5>
      <a:accent6>
        <a:srgbClr val="652043"/>
      </a:accent6>
      <a:hlink>
        <a:srgbClr val="CF6F13"/>
      </a:hlink>
      <a:folHlink>
        <a:srgbClr val="0A3323"/>
      </a:folHlink>
    </a:clrScheme>
    <a:fontScheme name="Ninety One">
      <a:majorFont>
        <a:latin typeface="Ninety One Visuelt Display"/>
        <a:ea typeface=""/>
        <a:cs typeface=""/>
      </a:majorFont>
      <a:minorFont>
        <a:latin typeface="Ninety One Visue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  <a:miter lim="800000"/>
          <a:headEnd/>
          <a:tailEnd/>
        </a:ln>
        <a:effectLst/>
      </a:spPr>
      <a:bodyPr lIns="36000" tIns="36000" rIns="36000" bIns="36000" rtlCol="0" anchor="ctr"/>
      <a:lstStyle>
        <a:defPPr algn="ctr">
          <a:spcBef>
            <a:spcPct val="0"/>
          </a:spcBef>
          <a:buClrTx/>
          <a:buFontTx/>
          <a:buNone/>
          <a:defRPr sz="1200">
            <a:solidFill>
              <a:schemeClr val="bg1"/>
            </a:solidFill>
            <a:cs typeface="Arial" charset="0"/>
          </a:defRPr>
        </a:defPPr>
      </a:lstStyle>
    </a:spDef>
    <a:lnDef>
      <a:spPr>
        <a:ln w="3175">
          <a:solidFill>
            <a:schemeClr val="tx2"/>
          </a:solidFill>
          <a:headEnd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atherback Green">
      <a:srgbClr val="134848"/>
    </a:custClr>
    <a:custClr name="LG01">
      <a:srgbClr val="0A6061"/>
    </a:custClr>
    <a:custClr name="LG02">
      <a:srgbClr val="004042"/>
    </a:custClr>
    <a:custClr name="LG03">
      <a:srgbClr val="0D3232"/>
    </a:custClr>
    <a:custClr name="Warm Yellowood">
      <a:srgbClr val="FCAA28"/>
    </a:custClr>
    <a:custClr name="WY01">
      <a:srgbClr val="FFB43D"/>
    </a:custClr>
    <a:custClr name="WY02">
      <a:srgbClr val="E79820"/>
    </a:custClr>
    <a:custClr name="WY03">
      <a:srgbClr val="C87A1B"/>
    </a:custClr>
    <a:custClr name="B01">
      <a:srgbClr val="222222"/>
    </a:custClr>
    <a:custClr name="W03">
      <a:srgbClr val="C6C6C6"/>
    </a:custClr>
    <a:custClr name="Ocean Teal">
      <a:srgbClr val="009D80"/>
    </a:custClr>
    <a:custClr name="OT01">
      <a:srgbClr val="19A68C"/>
    </a:custClr>
    <a:custClr name="OT02">
      <a:srgbClr val="00886C"/>
    </a:custClr>
    <a:custClr name="OT03">
      <a:srgbClr val="026E62"/>
    </a:custClr>
    <a:custClr name="Protea Red">
      <a:srgbClr val="D83949"/>
    </a:custClr>
    <a:custClr name="PR01">
      <a:srgbClr val="DB4857"/>
    </a:custClr>
    <a:custClr name="PR02">
      <a:srgbClr val="C33345"/>
    </a:custClr>
    <a:custClr name="PR03">
      <a:srgbClr val="9A293D"/>
    </a:custClr>
    <a:custClr name="B02">
      <a:srgbClr val="424242"/>
    </a:custClr>
    <a:custClr name="W02">
      <a:srgbClr val="E3E3E3"/>
    </a:custClr>
    <a:custClr name="Cape Coral">
      <a:srgbClr val="FDAA94"/>
    </a:custClr>
    <a:custClr name="CC01">
      <a:srgbClr val="FFB5A3"/>
    </a:custClr>
    <a:custClr name="CC02">
      <a:srgbClr val="E89687"/>
    </a:custClr>
    <a:custClr name="CC03">
      <a:srgbClr val="C0746D"/>
    </a:custClr>
    <a:custClr>
      <a:srgbClr val="E8E5CE"/>
    </a:custClr>
    <a:custClr>
      <a:srgbClr val="EEEBDA"/>
    </a:custClr>
    <a:custClr>
      <a:srgbClr val="DBD8C0"/>
    </a:custClr>
    <a:custClr>
      <a:srgbClr val="B2A896"/>
    </a:custClr>
    <a:custClr name="B03">
      <a:srgbClr val="595959"/>
    </a:custClr>
    <a:custClr name="W01">
      <a:srgbClr val="F6F6F6"/>
    </a:custClr>
    <a:custClr name="Galjoen Grey">
      <a:srgbClr val="74908D"/>
    </a:custClr>
    <a:custClr name="GG01">
      <a:srgbClr val="809A96"/>
    </a:custClr>
    <a:custClr name="GG02">
      <a:srgbClr val="698282"/>
    </a:custClr>
    <a:custClr name="GG03">
      <a:srgbClr val="54666D"/>
    </a:custClr>
    <a:custClr name="Agulhas Indigo">
      <a:srgbClr val="221B3B"/>
    </a:custClr>
    <a:custClr name="AI01">
      <a:srgbClr val="392B5E"/>
    </a:custClr>
    <a:custClr name="AI02">
      <a:srgbClr val="221737"/>
    </a:custClr>
    <a:custClr name="AI03">
      <a:srgbClr val="1E1B28"/>
    </a:custClr>
    <a:custClr name="Gazania Gold">
      <a:srgbClr val="CF6F13"/>
    </a:custClr>
    <a:custClr name="GG01">
      <a:srgbClr val="D27C28"/>
    </a:custClr>
    <a:custClr name="Pinotage Burgundy">
      <a:srgbClr val="591739"/>
    </a:custClr>
    <a:custClr name="PB01">
      <a:srgbClr val="652043"/>
    </a:custClr>
    <a:custClr name="PB02">
      <a:srgbClr val="511536"/>
    </a:custClr>
    <a:custClr name="PB03">
      <a:srgbClr val="401030"/>
    </a:custClr>
    <a:custClr>
      <a:srgbClr val="0A3323"/>
    </a:custClr>
    <a:custClr>
      <a:srgbClr val="16543A"/>
    </a:custClr>
    <a:custClr>
      <a:srgbClr val="10422D"/>
    </a:custClr>
    <a:custClr>
      <a:srgbClr val="1B2017"/>
    </a:custClr>
    <a:custClr name="GG02">
      <a:srgbClr val="BB6414"/>
    </a:custClr>
    <a:custClr name="GG03">
      <a:srgbClr val="944F17"/>
    </a:custClr>
  </a:custClrLst>
  <a:extLst>
    <a:ext uri="{05A4C25C-085E-4340-85A3-A5531E510DB2}">
      <thm15:themeFamily xmlns:thm15="http://schemas.microsoft.com/office/thememl/2012/main" name="Presentation3" id="{780C62D3-20A8-4168-8004-8431129B0271}" vid="{B4400FA4-FD53-4A34-9E59-1D97C16AB587}"/>
    </a:ext>
  </a:extLst>
</a:theme>
</file>

<file path=ppt/theme/theme3.xml><?xml version="1.0" encoding="utf-8"?>
<a:theme xmlns:a="http://schemas.openxmlformats.org/drawingml/2006/main" name="NinetyOne_Performance">
  <a:themeElements>
    <a:clrScheme name="NinetyOne_Performance">
      <a:dk1>
        <a:srgbClr val="424242"/>
      </a:dk1>
      <a:lt1>
        <a:srgbClr val="FFFFFF"/>
      </a:lt1>
      <a:dk2>
        <a:srgbClr val="19A68C"/>
      </a:dk2>
      <a:lt2>
        <a:srgbClr val="FFB5A3"/>
      </a:lt2>
      <a:accent1>
        <a:srgbClr val="134848"/>
      </a:accent1>
      <a:accent2>
        <a:srgbClr val="009D80"/>
      </a:accent2>
      <a:accent3>
        <a:srgbClr val="FDAA94"/>
      </a:accent3>
      <a:accent4>
        <a:srgbClr val="74908D"/>
      </a:accent4>
      <a:accent5>
        <a:srgbClr val="591739"/>
      </a:accent5>
      <a:accent6>
        <a:srgbClr val="1D4F4F"/>
      </a:accent6>
      <a:hlink>
        <a:srgbClr val="CF6F13"/>
      </a:hlink>
      <a:folHlink>
        <a:srgbClr val="0A3323"/>
      </a:folHlink>
    </a:clrScheme>
    <a:fontScheme name="Ninety One">
      <a:majorFont>
        <a:latin typeface="Ninety One Visuelt Display"/>
        <a:ea typeface=""/>
        <a:cs typeface=""/>
      </a:majorFont>
      <a:minorFont>
        <a:latin typeface="Ninety One Visuel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>
          <a:noFill/>
          <a:miter lim="800000"/>
          <a:headEnd/>
          <a:tailEnd/>
        </a:ln>
        <a:effectLst/>
      </a:spPr>
      <a:bodyPr lIns="36000" tIns="36000" rIns="36000" bIns="36000" rtlCol="0" anchor="ctr"/>
      <a:lstStyle>
        <a:defPPr algn="ctr">
          <a:spcBef>
            <a:spcPct val="0"/>
          </a:spcBef>
          <a:buClrTx/>
          <a:buFontTx/>
          <a:buNone/>
          <a:defRPr sz="1200">
            <a:solidFill>
              <a:schemeClr val="bg1"/>
            </a:solidFill>
            <a:cs typeface="Arial" charset="0"/>
          </a:defRPr>
        </a:defPPr>
      </a:lstStyle>
    </a:spDef>
    <a:lnDef>
      <a:spPr>
        <a:ln w="3175">
          <a:solidFill>
            <a:schemeClr val="tx2"/>
          </a:solidFill>
          <a:headEnd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custClrLst>
    <a:custClr name="Leatherback Green">
      <a:srgbClr val="134848"/>
    </a:custClr>
    <a:custClr name="LG01">
      <a:srgbClr val="0A6061"/>
    </a:custClr>
    <a:custClr name="LG02">
      <a:srgbClr val="004042"/>
    </a:custClr>
    <a:custClr name="LG03">
      <a:srgbClr val="0D3232"/>
    </a:custClr>
    <a:custClr name="Warm Yellowood">
      <a:srgbClr val="FCAA28"/>
    </a:custClr>
    <a:custClr name="WY01">
      <a:srgbClr val="FFB43D"/>
    </a:custClr>
    <a:custClr name="WY02">
      <a:srgbClr val="E79820"/>
    </a:custClr>
    <a:custClr name="WY03">
      <a:srgbClr val="C87A1B"/>
    </a:custClr>
    <a:custClr name="B01">
      <a:srgbClr val="222222"/>
    </a:custClr>
    <a:custClr name="W03">
      <a:srgbClr val="C6C6C6"/>
    </a:custClr>
    <a:custClr name="Ocean Teal">
      <a:srgbClr val="009D80"/>
    </a:custClr>
    <a:custClr name="OT01">
      <a:srgbClr val="19A68C"/>
    </a:custClr>
    <a:custClr name="OT02">
      <a:srgbClr val="00886C"/>
    </a:custClr>
    <a:custClr name="OT03">
      <a:srgbClr val="026E62"/>
    </a:custClr>
    <a:custClr name="Protea Red">
      <a:srgbClr val="D83949"/>
    </a:custClr>
    <a:custClr name="PR01">
      <a:srgbClr val="DB4857"/>
    </a:custClr>
    <a:custClr name="PR02">
      <a:srgbClr val="C33345"/>
    </a:custClr>
    <a:custClr name="PR03">
      <a:srgbClr val="9A293D"/>
    </a:custClr>
    <a:custClr name="B02">
      <a:srgbClr val="424242"/>
    </a:custClr>
    <a:custClr name="W02">
      <a:srgbClr val="E3E3E3"/>
    </a:custClr>
    <a:custClr name="Cape Coral">
      <a:srgbClr val="FDAA94"/>
    </a:custClr>
    <a:custClr name="CC01">
      <a:srgbClr val="FFB5A3"/>
    </a:custClr>
    <a:custClr name="CC02">
      <a:srgbClr val="E89687"/>
    </a:custClr>
    <a:custClr name="CC03">
      <a:srgbClr val="C0746D"/>
    </a:custClr>
    <a:custClr>
      <a:srgbClr val="E8E5CE"/>
    </a:custClr>
    <a:custClr>
      <a:srgbClr val="EEEBDA"/>
    </a:custClr>
    <a:custClr>
      <a:srgbClr val="DBD8C0"/>
    </a:custClr>
    <a:custClr>
      <a:srgbClr val="B2A896"/>
    </a:custClr>
    <a:custClr name="B03">
      <a:srgbClr val="595959"/>
    </a:custClr>
    <a:custClr name="W01">
      <a:srgbClr val="F6F6F6"/>
    </a:custClr>
    <a:custClr name="Galjoen Grey">
      <a:srgbClr val="74908D"/>
    </a:custClr>
    <a:custClr name="GG01">
      <a:srgbClr val="809A96"/>
    </a:custClr>
    <a:custClr name="GG02">
      <a:srgbClr val="698282"/>
    </a:custClr>
    <a:custClr name="GG03">
      <a:srgbClr val="54666D"/>
    </a:custClr>
    <a:custClr name="Agulhas Indigo">
      <a:srgbClr val="221B3B"/>
    </a:custClr>
    <a:custClr name="AI01">
      <a:srgbClr val="392B5E"/>
    </a:custClr>
    <a:custClr name="AI02">
      <a:srgbClr val="221737"/>
    </a:custClr>
    <a:custClr name="AI03">
      <a:srgbClr val="1E1B28"/>
    </a:custClr>
    <a:custClr name="Gazania Gold">
      <a:srgbClr val="CF6F13"/>
    </a:custClr>
    <a:custClr name="GG01">
      <a:srgbClr val="D27C28"/>
    </a:custClr>
    <a:custClr name="Pinotage Burgundy">
      <a:srgbClr val="591739"/>
    </a:custClr>
    <a:custClr name="PB01">
      <a:srgbClr val="652043"/>
    </a:custClr>
    <a:custClr name="PB02">
      <a:srgbClr val="511536"/>
    </a:custClr>
    <a:custClr name="PB03">
      <a:srgbClr val="401030"/>
    </a:custClr>
    <a:custClr>
      <a:srgbClr val="0A3323"/>
    </a:custClr>
    <a:custClr>
      <a:srgbClr val="16543A"/>
    </a:custClr>
    <a:custClr>
      <a:srgbClr val="10422D"/>
    </a:custClr>
    <a:custClr>
      <a:srgbClr val="1B2017"/>
    </a:custClr>
    <a:custClr name="GG02">
      <a:srgbClr val="BB6414"/>
    </a:custClr>
    <a:custClr name="GG03">
      <a:srgbClr val="944F17"/>
    </a:custClr>
  </a:custClrLst>
  <a:extLst>
    <a:ext uri="{05A4C25C-085E-4340-85A3-A5531E510DB2}">
      <thm15:themeFamily xmlns:thm15="http://schemas.microsoft.com/office/thememl/2012/main" name="Presentation3" id="{780C62D3-20A8-4168-8004-8431129B0271}" vid="{993D9C72-28E8-4C62-9CEE-C2D5275EB1A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VariableList UniqueId="5de8dee2-1f61-4628-b29a-58a5121b6305" Name="Computed" ContentType="XML" MajorVersion="0" MinorVersion="1" isLocalCopy="False" IsBaseObject="False" DataSourceId="79fdf2fc-8f42-4434-9308-e70b4a9da89b" DataSourceMajorVersion="0" DataSourceMinorVersion="1"/>
</file>

<file path=customXml/item10.xml><?xml version="1.0" encoding="utf-8"?>
<VariableList UniqueId="3a93d456-8738-4972-bd92-d6bc991a9bbe" Name="SectionSelectionDs" ContentType="XML" MajorVersion="0" MinorVersion="1" isLocalCopy="False" IsBaseObject="False" DataSourceId="103" DataSourceMajorVersion="1" DataSourceMinorVersion="0"/>
</file>

<file path=customXml/item11.xml><?xml version="1.0" encoding="utf-8"?>
<VariableListDefinition name="System" displayName="System" id="07f9ff30-89ee-4c02-a760-f8380106a3ec" isdomainofvalue="False" dataSourceId="f3865dab-c935-42d2-b317-95a4c0165c30"/>
</file>

<file path=customXml/item12.xml><?xml version="1.0" encoding="utf-8"?>
<AllExternalAdhocVariableMappings/>
</file>

<file path=customXml/item13.xml><?xml version="1.0" encoding="utf-8"?>
<DataSourceMapping>
  <Id>d6cdfe84-12e1-4e06-bd99-ed59eb1cafa5</Id>
  <Name>AD_HOC_MAPPING</Name>
  <TargetDataSource>3e7b0a5d-5f05-42ed-b8b6-3abc550fe823</TargetDataSource>
  <SourceType>XML File</SourceType>
  <IsReadOnly>false</IsReadOnly>
  <SalesforceOrganizationId>00000000-0000-0000-0000-000000000000</SalesforceOrganizationId>
  <SalesforceOrganizationName/>
  <SalesforceApiVersion/>
  <Properties>
    <Property Name="RecordSeperator" Value="SampleData/DataRecord"/>
  </Properties>
  <RawMappings/>
  <DesignTimeProperties/>
</DataSourceMapping>
</file>

<file path=customXml/item14.xml><?xml version="1.0" encoding="utf-8"?>
<DataSourceMapping>
  <Id>147369ea-41c9-4ec7-b9a4-c878a57556d8</Id>
  <Name>EXPRESSION_VARIABLE_MAPPING</Name>
  <TargetDataSource>79fdf2fc-8f42-4434-9308-e70b4a9da89b</TargetDataSource>
  <SourceType>XML File</SourceType>
  <IsReadOnly>false</IsReadOnly>
  <SalesforceOrganizationId>00000000-0000-0000-0000-000000000000</SalesforceOrganizationId>
  <SalesforceOrganizationName/>
  <SalesforceApiVersion/>
  <Properties/>
  <RawMappings/>
  <DesignTimeProperties/>
</DataSourceMapping>
</file>

<file path=customXml/item15.xml><?xml version="1.0" encoding="utf-8"?>
<VariableListDefinition name="SectionSelectionDs" displayName="SectionSelectionDs" id="3a93d456-8738-4972-bd92-d6bc991a9bbe" isdomainofvalue="False" dataSourceId="103">
  <Variable name="SectionSelector" type="TABLE" dataFieldId="200" isRepeatingTable="True">
    <Variable name="SectionId" type="STRING" dataFieldId="300"/>
    <Variable name="Include" type="BOOL" dataFieldId="301"/>
    <Variable name="Index" type="INTEGER" dataFieldId="302"/>
    <Variable name="SelectorId" type="STRING" dataFieldId="303"/>
  </Variable>
</VariableListDefinition>
</file>

<file path=customXml/item16.xml><?xml version="1.0" encoding="utf-8"?>
<DataSourceInfo>
  <Id>79fdf2fc-8f42-4434-9308-e70b4a9da89b</Id>
  <MajorVersion>0</MajorVersion>
  <MinorVersion>1</MinorVersion>
  <DataSourceType>Expression</DataSourceType>
  <Name>Computed</Name>
  <Description/>
  <Filter/>
  <DataFields/>
</DataSourceInfo>
</file>

<file path=customXml/item17.xml><?xml version="1.0" encoding="utf-8"?>
<DataSourceMapping>
  <Id>cd5022dc-3bb5-46c7-9b30-4b7d4762b0d0</Id>
  <Name>EXPRESSION_VARIABLE_MAPPING</Name>
  <TargetDataSource>f3865dab-c935-42d2-b317-95a4c0165c30</TargetDataSource>
  <SourceType>XML File</SourceType>
  <IsReadOnly>false</IsReadOnly>
  <SalesforceOrganizationId>00000000-0000-0000-0000-000000000000</SalesforceOrganizationId>
  <SalesforceOrganizationName/>
  <SalesforceApiVersion/>
  <Properties/>
  <RawMappings/>
  <DesignTimeProperties/>
</DataSourceMapping>
</file>

<file path=customXml/item18.xml><?xml version="1.0" encoding="utf-8"?>
<VariableListCustXmlRels>
  <VariableListCustXmlRel variableListName="AD_HOC">
    <VariableListDefCustXmlId>{7EB21F4B-D154-4DAA-9408-F946E2EF7777}</VariableListDefCustXmlId>
    <LibraryMetadataCustXmlId>{35B045EC-229F-4E46-96E1-3312857852AF}</LibraryMetadataCustXmlId>
    <DataSourceInfoCustXmlId>{3A33E220-0038-47F7-B613-93D85130E4C0}</DataSourceInfoCustXmlId>
    <DataSourceMappingCustXmlId>{6E3981A6-AE35-4644-A5F3-40CAFC6FBEDE}</DataSourceMappingCustXmlId>
    <SdmcCustXmlId>{782C5AF0-B3CA-4349-AAA8-47A971549E7C}</SdmcCustXmlId>
  </VariableListCustXmlRel>
  <VariableListCustXmlRel variableListName="Computed">
    <VariableListDefCustXmlId>{109D64B5-9856-4554-96F6-19A52B733918}</VariableListDefCustXmlId>
    <LibraryMetadataCustXmlId>{97C4934C-D3E7-4FFC-A0AF-95E145F97D71}</LibraryMetadataCustXmlId>
    <DataSourceInfoCustXmlId>{7024F1C5-5908-4927-9AB8-6C8821EE138E}</DataSourceInfoCustXmlId>
    <DataSourceMappingCustXmlId>{E7991F85-3923-4B37-8E1A-EAC0CF1298A8}</DataSourceMappingCustXmlId>
  </VariableListCustXmlRel>
  <VariableListCustXmlRel variableListName="System">
    <VariableListDefCustXmlId>{BBF9E362-EC81-40F5-AE70-ABB36F0B6C8A}</VariableListDefCustXmlId>
    <LibraryMetadataCustXmlId>{535A37FF-0CB1-4DB3-A012-DE749A41D8B3}</LibraryMetadataCustXmlId>
    <DataSourceInfoCustXmlId>{02471F41-5F9E-4DF9-A589-E11C88F98315}</DataSourceInfoCustXmlId>
    <DataSourceMappingCustXmlId>{08064A03-DBEE-49CF-9582-35EAA6FF25E3}</DataSourceMappingCustXmlId>
  </VariableListCustXmlRel>
  <VariableListCustXmlRel variableListName="SectionSelectionDs">
    <VariableListDefCustXmlId>{82FA3DEC-5E34-47BA-8F70-72EA64FE0A59}</VariableListDefCustXmlId>
    <LibraryMetadataCustXmlId>{D99F78EC-9FCA-4A54-9D73-411406CB248D}</LibraryMetadataCustXmlId>
    <DataSourceInfoCustXmlId>{6B9B83AA-B636-41C9-9799-992BDE2C67C1}</DataSourceInfoCustXmlId>
    <DataSourceMappingCustXmlId>{81B67FC9-4B1C-4487-B8BF-67FD9D00E949}</DataSourceMappingCustXmlId>
  </VariableListCustXmlRel>
</VariableListCustXmlRels>
</file>

<file path=customXml/item19.xml><?xml version="1.0" encoding="utf-8"?>
<DataSourceInfo>
  <Id>3e7b0a5d-5f05-42ed-b8b6-3abc550fe823</Id>
  <MajorVersion>0</MajorVersion>
  <MinorVersion>1</MinorVersion>
  <DataSourceType>Ad_Hoc</DataSourceType>
  <Name>AD_HOC</Name>
  <Description/>
  <Filter/>
  <DataFields/>
</DataSourceInfo>
</file>

<file path=customXml/item2.xml><?xml version="1.0" encoding="utf-8"?>
<DataSourceInfo>
  <Id>f3865dab-c935-42d2-b317-95a4c0165c30</Id>
  <MajorVersion>0</MajorVersion>
  <MinorVersion>1</MinorVersion>
  <DataSourceType>System</DataSourceType>
  <Name>System</Name>
  <Description/>
  <Filter/>
  <DataFields/>
</DataSourceInfo>
</file>

<file path=customXml/item3.xml><?xml version="1.0" encoding="utf-8"?>
<DataSourceMapping>
  <Id>bddf1abe-5c61-4504-8956-2179d4bb2f77</Id>
  <Name/>
  <TargetDataSource>103</TargetDataSource>
  <SourceType/>
  <IsReadOnly>false</IsReadOnly>
  <SalesforceOrganizationId>00000000-0000-0000-0000-000000000000</SalesforceOrganizationId>
  <SalesforceOrganizationName/>
  <SalesforceApiVersion/>
  <Properties/>
  <RawMappings/>
  <DesignTimeProperties/>
</DataSourceMapping>
</file>

<file path=customXml/item4.xml><?xml version="1.0" encoding="utf-8"?>
<VariableList UniqueId="f82691e2-58d3-4448-be20-6ee1afefae37" Name="AD_HOC" ContentType="XML" MajorVersion="0" MinorVersion="1" isLocalCopy="False" IsBaseObject="False" DataSourceId="3e7b0a5d-5f05-42ed-b8b6-3abc550fe823" DataSourceMajorVersion="0" DataSourceMinorVersion="1"/>
</file>

<file path=customXml/item5.xml><?xml version="1.0" encoding="utf-8"?>
<DataSourceInfo>
  <Id>103</Id>
  <MajorVersion>1</MajorVersion>
  <MinorVersion>0</MinorVersion>
  <DataSourceType>SectionSelectionInfo</DataSourceType>
  <Name>SectionSelectionDs</Name>
  <Description>Internal data source used for selecting/re-ordering ppt 2010 sections in requesters</Description>
  <Filter/>
  <DataFields>
    <TableInfo>
      <Id>200</Id>
      <Name>SectionSelector</Name>
      <Description/>
      <ExpressionString/>
      <FieldType>SectionSelector</FieldType>
      <Filter/>
      <DefaultValue/>
      <IsInputParameter>false</IsInputParameter>
      <IsInputMultipleValues>false</IsInputMultipleValues>
      <IncludeInRecordSelector>false</IncludeInRecordSelector>
      <IsRepeating>false</IsRepeating>
      <IsKeyField>false</IsKeyField>
      <Required>false</Required>
      <NativeSourceType>String</NativeSourceType>
      <MaxLength>0</MaxLength>
      <DynamicDomainOfValueSourceId/>
      <TrimEmptyRows>false</TrimEmptyRows>
      <CanIncludeInModel>true</CanIncludeInModel>
      <IncludeInModel>true</IncludeInModel>
      <IsPartial>false</IsPartial>
      <IsValid>true</IsValid>
      <NativeFieldMapping/>
      <OriginalName>SectionSelector</OriginalName>
      <ValidationMessage/>
      <FieldInfo>
        <Id>300</Id>
        <Name>SectionId</Name>
        <Description/>
        <ExpressionString/>
        <FieldType>System.String</FieldType>
        <Filter/>
        <DefaultValue/>
        <IsInputParameter>false</IsInputParameter>
        <IsInputMultipleValues>false</IsInputMultipleValues>
        <IncludeInRecordSelector>false</IncludeInRecordSelector>
        <IsRepeating>false</IsRepeating>
        <IsKeyField>false</IsKeyField>
        <Required>false</Required>
        <NativeSourceType>String</NativeSourceType>
        <MaxLength>0</MaxLength>
        <DynamicDomainOfValueSourceId/>
        <TrimEmptyRows>false</TrimEmptyRows>
        <CanIncludeInModel>true</CanIncludeInModel>
        <IncludeInModel>true</IncludeInModel>
        <IsPartial>false</IsPartial>
        <IsValid>true</IsValid>
        <NativeFieldMapping/>
        <OriginalName>SectionId</OriginalName>
        <ValidationMessage/>
      </FieldInfo>
      <FieldInfo>
        <Id>301</Id>
        <Name>Include</Name>
        <Description/>
        <ExpressionString/>
        <FieldType>System.Boolean</FieldType>
        <Filter/>
        <DefaultValue/>
        <IsInputParameter>false</IsInputParameter>
        <IsInputMultipleValues>false</IsInputMultipleValues>
        <IncludeInRecordSelector>false</IncludeInRecordSelector>
        <IsRepeating>false</IsRepeating>
        <IsKeyField>false</IsKeyField>
        <Required>false</Required>
        <NativeSourceType>String</NativeSourceType>
        <MaxLength>0</MaxLength>
        <DynamicDomainOfValueSourceId/>
        <TrimEmptyRows>false</TrimEmptyRows>
        <CanIncludeInModel>true</CanIncludeInModel>
        <IncludeInModel>true</IncludeInModel>
        <IsPartial>false</IsPartial>
        <IsValid>true</IsValid>
        <NativeFieldMapping/>
        <OriginalName>Include</OriginalName>
        <ValidationMessage/>
      </FieldInfo>
      <FieldInfo>
        <Id>302</Id>
        <Name>Index</Name>
        <Description/>
        <ExpressionString/>
        <FieldType>System.Int32</FieldType>
        <Filter/>
        <DefaultValue/>
        <IsInputParameter>false</IsInputParameter>
        <IsInputMultipleValues>false</IsInputMultipleValues>
        <IncludeInRecordSelector>false</IncludeInRecordSelector>
        <IsRepeating>false</IsRepeating>
        <IsKeyField>false</IsKeyField>
        <Required>false</Required>
        <NativeSourceType>String</NativeSourceType>
        <MaxLength>0</MaxLength>
        <DynamicDomainOfValueSourceId/>
        <TrimEmptyRows>false</TrimEmptyRows>
        <CanIncludeInModel>true</CanIncludeInModel>
        <IncludeInModel>true</IncludeInModel>
        <IsPartial>false</IsPartial>
        <IsValid>true</IsValid>
        <NativeFieldMapping/>
        <OriginalName>Index</OriginalName>
        <ValidationMessage/>
      </FieldInfo>
      <FieldInfo>
        <Id>303</Id>
        <Name>SelectorId</Name>
        <Description/>
        <ExpressionString/>
        <FieldType>System.String</FieldType>
        <Filter/>
        <DefaultValue/>
        <IsInputParameter>false</IsInputParameter>
        <IsInputMultipleValues>false</IsInputMultipleValues>
        <IncludeInRecordSelector>false</IncludeInRecordSelector>
        <IsRepeating>false</IsRepeating>
        <IsKeyField>false</IsKeyField>
        <Required>false</Required>
        <NativeSourceType>String</NativeSourceType>
        <MaxLength>0</MaxLength>
        <DynamicDomainOfValueSourceId/>
        <TrimEmptyRows>false</TrimEmptyRows>
        <CanIncludeInModel>true</CanIncludeInModel>
        <IncludeInModel>true</IncludeInModel>
        <IsPartial>false</IsPartial>
        <IsValid>true</IsValid>
        <NativeFieldMapping/>
        <OriginalName>SelectorId</OriginalName>
        <ValidationMessage/>
      </FieldInfo>
    </TableInfo>
  </DataFields>
</DataSourceInfo>
</file>

<file path=customXml/item6.xml><?xml version="1.0" encoding="utf-8"?>
<VariableListDefinition name="AD_HOC" displayName="AD_HOC" id="f82691e2-58d3-4448-be20-6ee1afefae37" isdomainofvalue="False" dataSourceId="3e7b0a5d-5f05-42ed-b8b6-3abc550fe823"/>
</file>

<file path=customXml/item7.xml><?xml version="1.0" encoding="utf-8"?>
<VariableListDefinition name="Computed" displayName="Computed" id="5de8dee2-1f61-4628-b29a-58a5121b6305" isdomainofvalue="False" dataSourceId="79fdf2fc-8f42-4434-9308-e70b4a9da89b"/>
</file>

<file path=customXml/item8.xml><?xml version="1.0" encoding="utf-8"?>
<VariableList UniqueId="07f9ff30-89ee-4c02-a760-f8380106a3ec" Name="System" ContentType="XML" MajorVersion="0" MinorVersion="1" isLocalCopy="False" IsBaseObject="False" DataSourceId="f3865dab-c935-42d2-b317-95a4c0165c30" DataSourceMajorVersion="0" DataSourceMinorVersion="1"/>
</file>

<file path=customXml/item9.xml><?xml version="1.0" encoding="utf-8"?>
<SourceDataModel Name="AD_HOC" TargetDataSourceId="3e7b0a5d-5f05-42ed-b8b6-3abc550fe823"/>
</file>

<file path=customXml/itemProps1.xml><?xml version="1.0" encoding="utf-8"?>
<ds:datastoreItem xmlns:ds="http://schemas.openxmlformats.org/officeDocument/2006/customXml" ds:itemID="{97C4934C-D3E7-4FFC-A0AF-95E145F97D71}">
  <ds:schemaRefs/>
</ds:datastoreItem>
</file>

<file path=customXml/itemProps10.xml><?xml version="1.0" encoding="utf-8"?>
<ds:datastoreItem xmlns:ds="http://schemas.openxmlformats.org/officeDocument/2006/customXml" ds:itemID="{D99F78EC-9FCA-4A54-9D73-411406CB248D}">
  <ds:schemaRefs/>
</ds:datastoreItem>
</file>

<file path=customXml/itemProps11.xml><?xml version="1.0" encoding="utf-8"?>
<ds:datastoreItem xmlns:ds="http://schemas.openxmlformats.org/officeDocument/2006/customXml" ds:itemID="{BBF9E362-EC81-40F5-AE70-ABB36F0B6C8A}">
  <ds:schemaRefs/>
</ds:datastoreItem>
</file>

<file path=customXml/itemProps12.xml><?xml version="1.0" encoding="utf-8"?>
<ds:datastoreItem xmlns:ds="http://schemas.openxmlformats.org/officeDocument/2006/customXml" ds:itemID="{1FF929D8-B37E-4410-B79B-35AAA093E12A}">
  <ds:schemaRefs/>
</ds:datastoreItem>
</file>

<file path=customXml/itemProps13.xml><?xml version="1.0" encoding="utf-8"?>
<ds:datastoreItem xmlns:ds="http://schemas.openxmlformats.org/officeDocument/2006/customXml" ds:itemID="{6E3981A6-AE35-4644-A5F3-40CAFC6FBEDE}">
  <ds:schemaRefs/>
</ds:datastoreItem>
</file>

<file path=customXml/itemProps14.xml><?xml version="1.0" encoding="utf-8"?>
<ds:datastoreItem xmlns:ds="http://schemas.openxmlformats.org/officeDocument/2006/customXml" ds:itemID="{E7991F85-3923-4B37-8E1A-EAC0CF1298A8}">
  <ds:schemaRefs/>
</ds:datastoreItem>
</file>

<file path=customXml/itemProps15.xml><?xml version="1.0" encoding="utf-8"?>
<ds:datastoreItem xmlns:ds="http://schemas.openxmlformats.org/officeDocument/2006/customXml" ds:itemID="{82FA3DEC-5E34-47BA-8F70-72EA64FE0A59}">
  <ds:schemaRefs/>
</ds:datastoreItem>
</file>

<file path=customXml/itemProps16.xml><?xml version="1.0" encoding="utf-8"?>
<ds:datastoreItem xmlns:ds="http://schemas.openxmlformats.org/officeDocument/2006/customXml" ds:itemID="{7024F1C5-5908-4927-9AB8-6C8821EE138E}">
  <ds:schemaRefs/>
</ds:datastoreItem>
</file>

<file path=customXml/itemProps17.xml><?xml version="1.0" encoding="utf-8"?>
<ds:datastoreItem xmlns:ds="http://schemas.openxmlformats.org/officeDocument/2006/customXml" ds:itemID="{08064A03-DBEE-49CF-9582-35EAA6FF25E3}">
  <ds:schemaRefs/>
</ds:datastoreItem>
</file>

<file path=customXml/itemProps18.xml><?xml version="1.0" encoding="utf-8"?>
<ds:datastoreItem xmlns:ds="http://schemas.openxmlformats.org/officeDocument/2006/customXml" ds:itemID="{E74CC405-41A8-416C-BC24-7E81CF7F1ACB}">
  <ds:schemaRefs/>
</ds:datastoreItem>
</file>

<file path=customXml/itemProps19.xml><?xml version="1.0" encoding="utf-8"?>
<ds:datastoreItem xmlns:ds="http://schemas.openxmlformats.org/officeDocument/2006/customXml" ds:itemID="{3A33E220-0038-47F7-B613-93D85130E4C0}">
  <ds:schemaRefs/>
</ds:datastoreItem>
</file>

<file path=customXml/itemProps2.xml><?xml version="1.0" encoding="utf-8"?>
<ds:datastoreItem xmlns:ds="http://schemas.openxmlformats.org/officeDocument/2006/customXml" ds:itemID="{02471F41-5F9E-4DF9-A589-E11C88F98315}">
  <ds:schemaRefs/>
</ds:datastoreItem>
</file>

<file path=customXml/itemProps3.xml><?xml version="1.0" encoding="utf-8"?>
<ds:datastoreItem xmlns:ds="http://schemas.openxmlformats.org/officeDocument/2006/customXml" ds:itemID="{81B67FC9-4B1C-4487-B8BF-67FD9D00E949}">
  <ds:schemaRefs/>
</ds:datastoreItem>
</file>

<file path=customXml/itemProps4.xml><?xml version="1.0" encoding="utf-8"?>
<ds:datastoreItem xmlns:ds="http://schemas.openxmlformats.org/officeDocument/2006/customXml" ds:itemID="{35B045EC-229F-4E46-96E1-3312857852AF}">
  <ds:schemaRefs/>
</ds:datastoreItem>
</file>

<file path=customXml/itemProps5.xml><?xml version="1.0" encoding="utf-8"?>
<ds:datastoreItem xmlns:ds="http://schemas.openxmlformats.org/officeDocument/2006/customXml" ds:itemID="{6B9B83AA-B636-41C9-9799-992BDE2C67C1}">
  <ds:schemaRefs/>
</ds:datastoreItem>
</file>

<file path=customXml/itemProps6.xml><?xml version="1.0" encoding="utf-8"?>
<ds:datastoreItem xmlns:ds="http://schemas.openxmlformats.org/officeDocument/2006/customXml" ds:itemID="{7EB21F4B-D154-4DAA-9408-F946E2EF7777}">
  <ds:schemaRefs/>
</ds:datastoreItem>
</file>

<file path=customXml/itemProps7.xml><?xml version="1.0" encoding="utf-8"?>
<ds:datastoreItem xmlns:ds="http://schemas.openxmlformats.org/officeDocument/2006/customXml" ds:itemID="{109D64B5-9856-4554-96F6-19A52B733918}">
  <ds:schemaRefs/>
</ds:datastoreItem>
</file>

<file path=customXml/itemProps8.xml><?xml version="1.0" encoding="utf-8"?>
<ds:datastoreItem xmlns:ds="http://schemas.openxmlformats.org/officeDocument/2006/customXml" ds:itemID="{535A37FF-0CB1-4DB3-A012-DE749A41D8B3}">
  <ds:schemaRefs/>
</ds:datastoreItem>
</file>

<file path=customXml/itemProps9.xml><?xml version="1.0" encoding="utf-8"?>
<ds:datastoreItem xmlns:ds="http://schemas.openxmlformats.org/officeDocument/2006/customXml" ds:itemID="{782C5AF0-B3CA-4349-AAA8-47A971549E7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2433</TotalTime>
  <Words>632</Words>
  <Application>Microsoft Office PowerPoint</Application>
  <PresentationFormat>Custom</PresentationFormat>
  <Paragraphs>77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Ninety One Visuelt Display</vt:lpstr>
      <vt:lpstr>Ninety One Visuelt Display (Headings</vt:lpstr>
      <vt:lpstr>Ninety One Visuelt Light</vt:lpstr>
      <vt:lpstr>Ninety One Visuelt Medium</vt:lpstr>
      <vt:lpstr>NinetyOne_Intro</vt:lpstr>
      <vt:lpstr>NinetyOne_Process</vt:lpstr>
      <vt:lpstr>NinetyOne_Performance</vt:lpstr>
      <vt:lpstr>Regression Project</vt:lpstr>
      <vt:lpstr>Data Cleaning</vt:lpstr>
      <vt:lpstr>Exploratory Analysis (EDA)</vt:lpstr>
      <vt:lpstr>Multicollinearity Challenge</vt:lpstr>
      <vt:lpstr>Multicollinearity Challenge continued</vt:lpstr>
      <vt:lpstr>Feature Engineering</vt:lpstr>
      <vt:lpstr>Regression Models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Dean</dc:creator>
  <cp:lastModifiedBy>Alan Dean</cp:lastModifiedBy>
  <cp:revision>1</cp:revision>
  <dcterms:created xsi:type="dcterms:W3CDTF">2025-09-06T15:14:30Z</dcterms:created>
  <dcterms:modified xsi:type="dcterms:W3CDTF">2025-09-08T07:47:41Z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1165249217</vt:i4>
  </property>
  <property fmtid="{D5CDD505-2E9C-101B-9397-08002B2CF9AE}" pid="3" name="_NewReviewCycle">
    <vt:lpwstr/>
  </property>
  <property fmtid="{D5CDD505-2E9C-101B-9397-08002B2CF9AE}" pid="4" name="_PreviousAdHocReviewCycleID">
    <vt:i4>-1271230955</vt:i4>
  </property>
</Properties>
</file>