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6" r:id="rId2"/>
    <p:sldId id="274" r:id="rId3"/>
    <p:sldId id="257" r:id="rId4"/>
    <p:sldId id="258" r:id="rId5"/>
    <p:sldId id="259" r:id="rId6"/>
    <p:sldId id="277" r:id="rId7"/>
    <p:sldId id="278" r:id="rId8"/>
    <p:sldId id="279" r:id="rId9"/>
    <p:sldId id="280" r:id="rId10"/>
    <p:sldId id="281" r:id="rId11"/>
    <p:sldId id="266" r:id="rId12"/>
    <p:sldId id="267" r:id="rId13"/>
    <p:sldId id="268" r:id="rId14"/>
    <p:sldId id="269" r:id="rId15"/>
    <p:sldId id="270" r:id="rId16"/>
    <p:sldId id="273" r:id="rId17"/>
    <p:sldId id="271" r:id="rId18"/>
    <p:sldId id="272"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0070" autoAdjust="0"/>
  </p:normalViewPr>
  <p:slideViewPr>
    <p:cSldViewPr snapToGrid="0">
      <p:cViewPr varScale="1">
        <p:scale>
          <a:sx n="53" d="100"/>
          <a:sy n="53" d="100"/>
        </p:scale>
        <p:origin x="160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E1566C-C806-4CED-B1D7-4E15A5B82A0D}" type="datetimeFigureOut">
              <a:rPr lang="en-US" smtClean="0"/>
              <a:t>11/20/2021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019FEE-4679-40DF-B69C-F66989F54001}" type="slidenum">
              <a:rPr lang="en-US" smtClean="0"/>
              <a:t>‹#›</a:t>
            </a:fld>
            <a:endParaRPr lang="en-US"/>
          </a:p>
        </p:txBody>
      </p:sp>
    </p:spTree>
    <p:extLst>
      <p:ext uri="{BB962C8B-B14F-4D97-AF65-F5344CB8AC3E}">
        <p14:creationId xmlns:p14="http://schemas.microsoft.com/office/powerpoint/2010/main" val="853712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kaggle.com/fedesoriano/heart-failure-prediction"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Dataset: https://www.kaggle.com/fedesoriano/heart-failure-prediction</a:t>
            </a:r>
          </a:p>
          <a:p>
            <a:endParaRPr lang="en-US" dirty="0"/>
          </a:p>
          <a:p>
            <a:endParaRPr lang="en-US" dirty="0"/>
          </a:p>
          <a:p>
            <a:r>
              <a:rPr lang="en-US" b="0" i="0" dirty="0" err="1">
                <a:effectLst/>
                <a:latin typeface="Inter"/>
              </a:rPr>
              <a:t>fedesoriano</a:t>
            </a:r>
            <a:r>
              <a:rPr lang="en-US" b="0" i="0" dirty="0">
                <a:effectLst/>
                <a:latin typeface="Inter"/>
              </a:rPr>
              <a:t>. (September 2021). Heart Failure Prediction Dataset. Retrieved November 2021 from </a:t>
            </a:r>
            <a:r>
              <a:rPr lang="en-US" b="0" i="0" u="none" strike="noStrike" dirty="0">
                <a:solidFill>
                  <a:srgbClr val="008ABC"/>
                </a:solidFill>
                <a:effectLst/>
                <a:latin typeface="Inter"/>
                <a:hlinkClick r:id="rId3"/>
              </a:rPr>
              <a:t>https://www.kaggle.com/fedesoriano/heart-failure-prediction</a:t>
            </a:r>
            <a:r>
              <a:rPr lang="en-US" b="0" i="0" dirty="0">
                <a:effectLst/>
                <a:latin typeface="Inter"/>
              </a:rPr>
              <a:t>.</a:t>
            </a:r>
            <a:endParaRPr lang="en-US" dirty="0"/>
          </a:p>
        </p:txBody>
      </p:sp>
      <p:sp>
        <p:nvSpPr>
          <p:cNvPr id="4" name="Slide Number Placeholder 3"/>
          <p:cNvSpPr>
            <a:spLocks noGrp="1"/>
          </p:cNvSpPr>
          <p:nvPr>
            <p:ph type="sldNum" sz="quarter" idx="5"/>
          </p:nvPr>
        </p:nvSpPr>
        <p:spPr/>
        <p:txBody>
          <a:bodyPr/>
          <a:lstStyle/>
          <a:p>
            <a:fld id="{02019FEE-4679-40DF-B69C-F66989F54001}" type="slidenum">
              <a:rPr lang="en-US" smtClean="0"/>
              <a:t>1</a:t>
            </a:fld>
            <a:endParaRPr lang="en-US"/>
          </a:p>
        </p:txBody>
      </p:sp>
    </p:spTree>
    <p:extLst>
      <p:ext uri="{BB962C8B-B14F-4D97-AF65-F5344CB8AC3E}">
        <p14:creationId xmlns:p14="http://schemas.microsoft.com/office/powerpoint/2010/main" val="25579208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my PMF, I decided to focus on the </a:t>
            </a:r>
            <a:r>
              <a:rPr lang="en-US" dirty="0" err="1"/>
              <a:t>chestPainType</a:t>
            </a:r>
            <a:r>
              <a:rPr lang="en-US" dirty="0"/>
              <a:t> variable. As mentioned earlier in the slides, </a:t>
            </a:r>
            <a:r>
              <a:rPr lang="en-US" dirty="0" err="1"/>
              <a:t>chestPainType</a:t>
            </a:r>
            <a:r>
              <a:rPr lang="en-US" dirty="0"/>
              <a:t> is broken down into four different categories: TA, ATA, NAP, ASY. I compared each of the different categories to whether or not the individual has heart disease. 0 means that the individual didn’t have heart disease and 1 means that the individual had heart disease.</a:t>
            </a:r>
          </a:p>
          <a:p>
            <a:endParaRPr lang="en-US" dirty="0"/>
          </a:p>
          <a:p>
            <a:r>
              <a:rPr lang="en-US" dirty="0"/>
              <a:t>There were two categories that stood out to me. There was a real big difference in ATA and ASY. Those two categories seemed to act the opposite of each other. If individual has ATA, then there is over an 80% chance that they don’t have heart disease. However, if an individual has ASY there is almost an 80% chance they have heart disease. </a:t>
            </a:r>
          </a:p>
        </p:txBody>
      </p:sp>
      <p:sp>
        <p:nvSpPr>
          <p:cNvPr id="4" name="Slide Number Placeholder 3"/>
          <p:cNvSpPr>
            <a:spLocks noGrp="1"/>
          </p:cNvSpPr>
          <p:nvPr>
            <p:ph type="sldNum" sz="quarter" idx="5"/>
          </p:nvPr>
        </p:nvSpPr>
        <p:spPr/>
        <p:txBody>
          <a:bodyPr/>
          <a:lstStyle/>
          <a:p>
            <a:fld id="{02019FEE-4679-40DF-B69C-F66989F54001}" type="slidenum">
              <a:rPr lang="en-US" smtClean="0"/>
              <a:t>12</a:t>
            </a:fld>
            <a:endParaRPr lang="en-US"/>
          </a:p>
        </p:txBody>
      </p:sp>
    </p:spTree>
    <p:extLst>
      <p:ext uri="{BB962C8B-B14F-4D97-AF65-F5344CB8AC3E}">
        <p14:creationId xmlns:p14="http://schemas.microsoft.com/office/powerpoint/2010/main" val="3403721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decided to do three different CDFs to see what each variable would look like. I chose chest pain, heart disease, and age. The CDF maps a value to the corresponding percentile rank. </a:t>
            </a:r>
          </a:p>
          <a:p>
            <a:endParaRPr lang="en-US" dirty="0"/>
          </a:p>
          <a:p>
            <a:r>
              <a:rPr lang="en-US" dirty="0"/>
              <a:t>The chest pain CDF shows that the ASY category in the chest pain variable has the biggest percentile compared to the other three. This matches with what the histogram showed earlier. This means that there are more ASY chest pains than the other types of chest pains.</a:t>
            </a:r>
          </a:p>
          <a:p>
            <a:endParaRPr lang="en-US" dirty="0"/>
          </a:p>
          <a:p>
            <a:r>
              <a:rPr lang="en-US" dirty="0"/>
              <a:t>The heart disease CDF shows that there is a bigger percentile of individuals who have heart disease than not in this dataset. This should continue to reflect in the data analysis. </a:t>
            </a:r>
          </a:p>
          <a:p>
            <a:endParaRPr lang="en-US" dirty="0"/>
          </a:p>
          <a:p>
            <a:r>
              <a:rPr lang="en-US" dirty="0"/>
              <a:t>The age CDF shows that there is a slightly bigger percentile of ages between 50 to 60 in the dataset. However, across the board, it looks like there is close equal representation. The CDF looks normalized to me.</a:t>
            </a:r>
          </a:p>
        </p:txBody>
      </p:sp>
      <p:sp>
        <p:nvSpPr>
          <p:cNvPr id="4" name="Slide Number Placeholder 3"/>
          <p:cNvSpPr>
            <a:spLocks noGrp="1"/>
          </p:cNvSpPr>
          <p:nvPr>
            <p:ph type="sldNum" sz="quarter" idx="5"/>
          </p:nvPr>
        </p:nvSpPr>
        <p:spPr/>
        <p:txBody>
          <a:bodyPr/>
          <a:lstStyle/>
          <a:p>
            <a:fld id="{02019FEE-4679-40DF-B69C-F66989F54001}" type="slidenum">
              <a:rPr lang="en-US" smtClean="0"/>
              <a:t>13</a:t>
            </a:fld>
            <a:endParaRPr lang="en-US"/>
          </a:p>
        </p:txBody>
      </p:sp>
    </p:spTree>
    <p:extLst>
      <p:ext uri="{BB962C8B-B14F-4D97-AF65-F5344CB8AC3E}">
        <p14:creationId xmlns:p14="http://schemas.microsoft.com/office/powerpoint/2010/main" val="4209439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analytic distribution, I decided to look at the normal distribution of the variable age. Looking at the red line, the age distribution looks to be normalized albeit with a slight skew on the left-hand side. This looks to be the case because of a couple young aged individuals in the dataset. </a:t>
            </a:r>
          </a:p>
          <a:p>
            <a:endParaRPr lang="en-US" dirty="0"/>
          </a:p>
          <a:p>
            <a:r>
              <a:rPr lang="en-US" dirty="0"/>
              <a:t>It is good to know that the age variable has normal distribution because it shows that there is a good representation of age across the board in the study. It is one less variable that I need to worry about when it comes to affecting the results.</a:t>
            </a:r>
          </a:p>
        </p:txBody>
      </p:sp>
      <p:sp>
        <p:nvSpPr>
          <p:cNvPr id="4" name="Slide Number Placeholder 3"/>
          <p:cNvSpPr>
            <a:spLocks noGrp="1"/>
          </p:cNvSpPr>
          <p:nvPr>
            <p:ph type="sldNum" sz="quarter" idx="5"/>
          </p:nvPr>
        </p:nvSpPr>
        <p:spPr/>
        <p:txBody>
          <a:bodyPr/>
          <a:lstStyle/>
          <a:p>
            <a:fld id="{02019FEE-4679-40DF-B69C-F66989F54001}" type="slidenum">
              <a:rPr lang="en-US" smtClean="0"/>
              <a:t>14</a:t>
            </a:fld>
            <a:endParaRPr lang="en-US"/>
          </a:p>
        </p:txBody>
      </p:sp>
    </p:spTree>
    <p:extLst>
      <p:ext uri="{BB962C8B-B14F-4D97-AF65-F5344CB8AC3E}">
        <p14:creationId xmlns:p14="http://schemas.microsoft.com/office/powerpoint/2010/main" val="3925495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decided to include three different scatterplots to compare the different variables. I chose to compare Resting BP and Heart Disease, Cholesterol and Resting BP, and Cholesterol and Heart Disease.</a:t>
            </a:r>
          </a:p>
          <a:p>
            <a:endParaRPr lang="en-US" dirty="0"/>
          </a:p>
          <a:p>
            <a:r>
              <a:rPr lang="en-US" dirty="0"/>
              <a:t>Looking at Resting BP and Heart Disease, the difference between having heart disease and not having heart disease was very small in regard to the resting BP. The range between the two of resting BP was very similar between heart disease and not heart disease.</a:t>
            </a:r>
          </a:p>
          <a:p>
            <a:endParaRPr lang="en-US" dirty="0"/>
          </a:p>
          <a:p>
            <a:r>
              <a:rPr lang="en-US" dirty="0"/>
              <a:t>Looking at the cholesterol and Resting BP, you can see that there are several horizontal lines cutting across the resting BP. This probably means that resting BP was rounded when entered into the dataset. Additionally, it looks like most individuals are between 100 to 300 in cholesterol and 100 160 in resting BP.</a:t>
            </a:r>
          </a:p>
          <a:p>
            <a:endParaRPr lang="en-US" dirty="0"/>
          </a:p>
          <a:p>
            <a:r>
              <a:rPr lang="en-US" dirty="0"/>
              <a:t>Looking at Cholesterol and Heart Disease, it is very similar to the Resting BP and Heart Disease scatterplot. Whether there is heart disease or not, the cholesterol levels fall around the same range between the two.</a:t>
            </a:r>
          </a:p>
        </p:txBody>
      </p:sp>
      <p:sp>
        <p:nvSpPr>
          <p:cNvPr id="4" name="Slide Number Placeholder 3"/>
          <p:cNvSpPr>
            <a:spLocks noGrp="1"/>
          </p:cNvSpPr>
          <p:nvPr>
            <p:ph type="sldNum" sz="quarter" idx="5"/>
          </p:nvPr>
        </p:nvSpPr>
        <p:spPr/>
        <p:txBody>
          <a:bodyPr/>
          <a:lstStyle/>
          <a:p>
            <a:fld id="{02019FEE-4679-40DF-B69C-F66989F54001}" type="slidenum">
              <a:rPr lang="en-US" smtClean="0"/>
              <a:t>15</a:t>
            </a:fld>
            <a:endParaRPr lang="en-US"/>
          </a:p>
        </p:txBody>
      </p:sp>
    </p:spTree>
    <p:extLst>
      <p:ext uri="{BB962C8B-B14F-4D97-AF65-F5344CB8AC3E}">
        <p14:creationId xmlns:p14="http://schemas.microsoft.com/office/powerpoint/2010/main" val="2090429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the covariance, resting BP and cholesterol have a positive covariance with Heart Disease. This means that </a:t>
            </a:r>
            <a:r>
              <a:rPr lang="en-US" dirty="0" err="1"/>
              <a:t>restingBP</a:t>
            </a:r>
            <a:r>
              <a:rPr lang="en-US" dirty="0"/>
              <a:t> and cholesterol both vary in the same direction as Heart Disease when it varies. </a:t>
            </a:r>
          </a:p>
          <a:p>
            <a:endParaRPr lang="en-US" dirty="0"/>
          </a:p>
          <a:p>
            <a:r>
              <a:rPr lang="en-US" dirty="0"/>
              <a:t>The different correlation tests all came back statistically significant. The variable that had the biggest correlation with Heart Disease was Age. Cholesterol and </a:t>
            </a:r>
            <a:r>
              <a:rPr lang="en-US" dirty="0" err="1"/>
              <a:t>RestingBP</a:t>
            </a:r>
            <a:r>
              <a:rPr lang="en-US" dirty="0"/>
              <a:t> both had similar correlations to Heart Disease. Even though the correlation tests were statistically significant, the correlation numbers were small. </a:t>
            </a:r>
          </a:p>
        </p:txBody>
      </p:sp>
      <p:sp>
        <p:nvSpPr>
          <p:cNvPr id="4" name="Slide Number Placeholder 3"/>
          <p:cNvSpPr>
            <a:spLocks noGrp="1"/>
          </p:cNvSpPr>
          <p:nvPr>
            <p:ph type="sldNum" sz="quarter" idx="5"/>
          </p:nvPr>
        </p:nvSpPr>
        <p:spPr/>
        <p:txBody>
          <a:bodyPr/>
          <a:lstStyle/>
          <a:p>
            <a:fld id="{02019FEE-4679-40DF-B69C-F66989F54001}" type="slidenum">
              <a:rPr lang="en-US" smtClean="0"/>
              <a:t>16</a:t>
            </a:fld>
            <a:endParaRPr lang="en-US"/>
          </a:p>
        </p:txBody>
      </p:sp>
    </p:spTree>
    <p:extLst>
      <p:ext uri="{BB962C8B-B14F-4D97-AF65-F5344CB8AC3E}">
        <p14:creationId xmlns:p14="http://schemas.microsoft.com/office/powerpoint/2010/main" val="1912636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used the </a:t>
            </a:r>
            <a:r>
              <a:rPr lang="en-US" dirty="0" err="1"/>
              <a:t>scipy</a:t>
            </a:r>
            <a:r>
              <a:rPr lang="en-US" dirty="0"/>
              <a:t> module to conduct the hypothesis test. The null hypothesis was that regardless of the range of resting BP, there wouldn’t be a case of heart disease. After conducting the test, it received a p value of zero which is statistically significant. This means that the resting BP does have a factor in whether or not an individual has heart disease.</a:t>
            </a:r>
          </a:p>
        </p:txBody>
      </p:sp>
      <p:sp>
        <p:nvSpPr>
          <p:cNvPr id="4" name="Slide Number Placeholder 3"/>
          <p:cNvSpPr>
            <a:spLocks noGrp="1"/>
          </p:cNvSpPr>
          <p:nvPr>
            <p:ph type="sldNum" sz="quarter" idx="5"/>
          </p:nvPr>
        </p:nvSpPr>
        <p:spPr/>
        <p:txBody>
          <a:bodyPr/>
          <a:lstStyle/>
          <a:p>
            <a:fld id="{02019FEE-4679-40DF-B69C-F66989F54001}" type="slidenum">
              <a:rPr lang="en-US" smtClean="0"/>
              <a:t>17</a:t>
            </a:fld>
            <a:endParaRPr lang="en-US"/>
          </a:p>
        </p:txBody>
      </p:sp>
    </p:spTree>
    <p:extLst>
      <p:ext uri="{BB962C8B-B14F-4D97-AF65-F5344CB8AC3E}">
        <p14:creationId xmlns:p14="http://schemas.microsoft.com/office/powerpoint/2010/main" val="920561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ran a logistic regression model because my dependent variable, Heart Disease, is categorical. My independent variable was resting BP. Looking at the results, it is statistically significant because the p-value is 0.0003 which is less than 0.05. However, the pseudo R-squared is very close to zero which means that the logistic model is not a good fit to the data. </a:t>
            </a:r>
          </a:p>
        </p:txBody>
      </p:sp>
      <p:sp>
        <p:nvSpPr>
          <p:cNvPr id="4" name="Slide Number Placeholder 3"/>
          <p:cNvSpPr>
            <a:spLocks noGrp="1"/>
          </p:cNvSpPr>
          <p:nvPr>
            <p:ph type="sldNum" sz="quarter" idx="5"/>
          </p:nvPr>
        </p:nvSpPr>
        <p:spPr/>
        <p:txBody>
          <a:bodyPr/>
          <a:lstStyle/>
          <a:p>
            <a:fld id="{02019FEE-4679-40DF-B69C-F66989F54001}" type="slidenum">
              <a:rPr lang="en-US" smtClean="0"/>
              <a:t>18</a:t>
            </a:fld>
            <a:endParaRPr lang="en-US"/>
          </a:p>
        </p:txBody>
      </p:sp>
    </p:spTree>
    <p:extLst>
      <p:ext uri="{BB962C8B-B14F-4D97-AF65-F5344CB8AC3E}">
        <p14:creationId xmlns:p14="http://schemas.microsoft.com/office/powerpoint/2010/main" val="2259000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chose these five variables due because I felt that they were going to be the most impactful on whether or not someone has heart disease. I believe they are the most impactful because of noticing all the high cholesterol ads as well as noticing that older men who aren’t in shape tend to more likely have heart disease.</a:t>
            </a:r>
          </a:p>
        </p:txBody>
      </p:sp>
      <p:sp>
        <p:nvSpPr>
          <p:cNvPr id="4" name="Slide Number Placeholder 3"/>
          <p:cNvSpPr>
            <a:spLocks noGrp="1"/>
          </p:cNvSpPr>
          <p:nvPr>
            <p:ph type="sldNum" sz="quarter" idx="5"/>
          </p:nvPr>
        </p:nvSpPr>
        <p:spPr/>
        <p:txBody>
          <a:bodyPr/>
          <a:lstStyle/>
          <a:p>
            <a:fld id="{02019FEE-4679-40DF-B69C-F66989F54001}" type="slidenum">
              <a:rPr lang="en-US" smtClean="0"/>
              <a:t>3</a:t>
            </a:fld>
            <a:endParaRPr lang="en-US"/>
          </a:p>
        </p:txBody>
      </p:sp>
    </p:spTree>
    <p:extLst>
      <p:ext uri="{BB962C8B-B14F-4D97-AF65-F5344CB8AC3E}">
        <p14:creationId xmlns:p14="http://schemas.microsoft.com/office/powerpoint/2010/main" val="1766627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19FEE-4679-40DF-B69C-F66989F54001}" type="slidenum">
              <a:rPr lang="en-US" smtClean="0"/>
              <a:t>4</a:t>
            </a:fld>
            <a:endParaRPr lang="en-US"/>
          </a:p>
        </p:txBody>
      </p:sp>
    </p:spTree>
    <p:extLst>
      <p:ext uri="{BB962C8B-B14F-4D97-AF65-F5344CB8AC3E}">
        <p14:creationId xmlns:p14="http://schemas.microsoft.com/office/powerpoint/2010/main" val="3338868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age histogram was broken out by each age that was in the study. From a quick glance, the data looks great and fairly normalized though it may be a bit skewed to the right just by looking at it.</a:t>
            </a:r>
          </a:p>
          <a:p>
            <a:endParaRPr lang="en-US" dirty="0"/>
          </a:p>
        </p:txBody>
      </p:sp>
      <p:sp>
        <p:nvSpPr>
          <p:cNvPr id="4" name="Slide Number Placeholder 3"/>
          <p:cNvSpPr>
            <a:spLocks noGrp="1"/>
          </p:cNvSpPr>
          <p:nvPr>
            <p:ph type="sldNum" sz="quarter" idx="5"/>
          </p:nvPr>
        </p:nvSpPr>
        <p:spPr/>
        <p:txBody>
          <a:bodyPr/>
          <a:lstStyle/>
          <a:p>
            <a:fld id="{02019FEE-4679-40DF-B69C-F66989F54001}" type="slidenum">
              <a:rPr lang="en-US" smtClean="0"/>
              <a:t>6</a:t>
            </a:fld>
            <a:endParaRPr lang="en-US"/>
          </a:p>
        </p:txBody>
      </p:sp>
    </p:spTree>
    <p:extLst>
      <p:ext uri="{BB962C8B-B14F-4D97-AF65-F5344CB8AC3E}">
        <p14:creationId xmlns:p14="http://schemas.microsoft.com/office/powerpoint/2010/main" val="869014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sex histogram shows that this study was overwhelmingly filled by males. This is something to keep in the back of my mind while conducting further data exploration. Having an imbalance between male and female may lead to inaccurate results when trying to predict the population.</a:t>
            </a:r>
          </a:p>
          <a:p>
            <a:endParaRPr lang="en-US" dirty="0"/>
          </a:p>
        </p:txBody>
      </p:sp>
      <p:sp>
        <p:nvSpPr>
          <p:cNvPr id="4" name="Slide Number Placeholder 3"/>
          <p:cNvSpPr>
            <a:spLocks noGrp="1"/>
          </p:cNvSpPr>
          <p:nvPr>
            <p:ph type="sldNum" sz="quarter" idx="5"/>
          </p:nvPr>
        </p:nvSpPr>
        <p:spPr/>
        <p:txBody>
          <a:bodyPr/>
          <a:lstStyle/>
          <a:p>
            <a:fld id="{02019FEE-4679-40DF-B69C-F66989F54001}" type="slidenum">
              <a:rPr lang="en-US" smtClean="0"/>
              <a:t>7</a:t>
            </a:fld>
            <a:endParaRPr lang="en-US"/>
          </a:p>
        </p:txBody>
      </p:sp>
    </p:spTree>
    <p:extLst>
      <p:ext uri="{BB962C8B-B14F-4D97-AF65-F5344CB8AC3E}">
        <p14:creationId xmlns:p14="http://schemas.microsoft.com/office/powerpoint/2010/main" val="4251184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chest pain histogram data looks good. Just like the sex histogram, I need to keep in the back of my mind that ASY chest pain is a huge portion of the study. Additionally, TA chest pain isn’t well represented in the study. This can affect making predictions on the population.</a:t>
            </a:r>
          </a:p>
          <a:p>
            <a:endParaRPr lang="en-US" dirty="0"/>
          </a:p>
        </p:txBody>
      </p:sp>
      <p:sp>
        <p:nvSpPr>
          <p:cNvPr id="4" name="Slide Number Placeholder 3"/>
          <p:cNvSpPr>
            <a:spLocks noGrp="1"/>
          </p:cNvSpPr>
          <p:nvPr>
            <p:ph type="sldNum" sz="quarter" idx="5"/>
          </p:nvPr>
        </p:nvSpPr>
        <p:spPr/>
        <p:txBody>
          <a:bodyPr/>
          <a:lstStyle/>
          <a:p>
            <a:fld id="{02019FEE-4679-40DF-B69C-F66989F54001}" type="slidenum">
              <a:rPr lang="en-US" smtClean="0"/>
              <a:t>8</a:t>
            </a:fld>
            <a:endParaRPr lang="en-US"/>
          </a:p>
        </p:txBody>
      </p:sp>
    </p:spTree>
    <p:extLst>
      <p:ext uri="{BB962C8B-B14F-4D97-AF65-F5344CB8AC3E}">
        <p14:creationId xmlns:p14="http://schemas.microsoft.com/office/powerpoint/2010/main" val="3714710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resting blood pressure histogram shows that it has outliers. There are a few cases where the resting BP is at 0. Doing further research on resting BP shows that this is not possible unless the individual was dead. For that reason, I assume that it was either entered in incorrectly or the resting BP wasn’t measured for those individuals. Moving forward, I plan to change the zeros to </a:t>
            </a:r>
            <a:r>
              <a:rPr lang="en-US" dirty="0" err="1"/>
              <a:t>NaNs</a:t>
            </a:r>
            <a:r>
              <a:rPr lang="en-US" dirty="0"/>
              <a:t> and omit them during the data analysis phase. </a:t>
            </a:r>
          </a:p>
          <a:p>
            <a:endParaRPr lang="en-US" dirty="0"/>
          </a:p>
        </p:txBody>
      </p:sp>
      <p:sp>
        <p:nvSpPr>
          <p:cNvPr id="4" name="Slide Number Placeholder 3"/>
          <p:cNvSpPr>
            <a:spLocks noGrp="1"/>
          </p:cNvSpPr>
          <p:nvPr>
            <p:ph type="sldNum" sz="quarter" idx="5"/>
          </p:nvPr>
        </p:nvSpPr>
        <p:spPr/>
        <p:txBody>
          <a:bodyPr/>
          <a:lstStyle/>
          <a:p>
            <a:fld id="{02019FEE-4679-40DF-B69C-F66989F54001}" type="slidenum">
              <a:rPr lang="en-US" smtClean="0"/>
              <a:t>9</a:t>
            </a:fld>
            <a:endParaRPr lang="en-US"/>
          </a:p>
        </p:txBody>
      </p:sp>
    </p:spTree>
    <p:extLst>
      <p:ext uri="{BB962C8B-B14F-4D97-AF65-F5344CB8AC3E}">
        <p14:creationId xmlns:p14="http://schemas.microsoft.com/office/powerpoint/2010/main" val="1278605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cholesterol histogram also shows outliers. The biggest outliers that are shown are at 0 and the ones close to 600. After conducting further research, it seems impossible to have a cholesterol level of 0. For that reason, I believe that these individuals didn’t get their cholesterol levels measured and the 0 is just a placeholder. I intend to replace the zeros with </a:t>
            </a:r>
            <a:r>
              <a:rPr lang="en-US" dirty="0" err="1"/>
              <a:t>NaNs</a:t>
            </a:r>
            <a:r>
              <a:rPr lang="en-US" dirty="0"/>
              <a:t> and omit those records from further analysis. </a:t>
            </a:r>
          </a:p>
          <a:p>
            <a:endParaRPr lang="en-US" dirty="0"/>
          </a:p>
          <a:p>
            <a:r>
              <a:rPr lang="en-US" dirty="0"/>
              <a:t>In regard to the cholesterol close to 600, after further research, it seems possible to have that high of a cholesterol. However, at that point, it can be very deadly. For that reason, I am going to assume that those records are accurate.</a:t>
            </a:r>
          </a:p>
          <a:p>
            <a:endParaRPr lang="en-US" dirty="0"/>
          </a:p>
        </p:txBody>
      </p:sp>
      <p:sp>
        <p:nvSpPr>
          <p:cNvPr id="4" name="Slide Number Placeholder 3"/>
          <p:cNvSpPr>
            <a:spLocks noGrp="1"/>
          </p:cNvSpPr>
          <p:nvPr>
            <p:ph type="sldNum" sz="quarter" idx="5"/>
          </p:nvPr>
        </p:nvSpPr>
        <p:spPr/>
        <p:txBody>
          <a:bodyPr/>
          <a:lstStyle/>
          <a:p>
            <a:fld id="{02019FEE-4679-40DF-B69C-F66989F54001}" type="slidenum">
              <a:rPr lang="en-US" smtClean="0"/>
              <a:t>10</a:t>
            </a:fld>
            <a:endParaRPr lang="en-US"/>
          </a:p>
        </p:txBody>
      </p:sp>
    </p:spTree>
    <p:extLst>
      <p:ext uri="{BB962C8B-B14F-4D97-AF65-F5344CB8AC3E}">
        <p14:creationId xmlns:p14="http://schemas.microsoft.com/office/powerpoint/2010/main" val="2766414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broke out the descriptive stats above by continuous vs categorical variables. I was able to get more descriptive stats from the continuous variables versus the categorical variables. However, that makes sense considering what they are.</a:t>
            </a:r>
          </a:p>
        </p:txBody>
      </p:sp>
      <p:sp>
        <p:nvSpPr>
          <p:cNvPr id="4" name="Slide Number Placeholder 3"/>
          <p:cNvSpPr>
            <a:spLocks noGrp="1"/>
          </p:cNvSpPr>
          <p:nvPr>
            <p:ph type="sldNum" sz="quarter" idx="5"/>
          </p:nvPr>
        </p:nvSpPr>
        <p:spPr/>
        <p:txBody>
          <a:bodyPr/>
          <a:lstStyle/>
          <a:p>
            <a:fld id="{02019FEE-4679-40DF-B69C-F66989F54001}" type="slidenum">
              <a:rPr lang="en-US" smtClean="0"/>
              <a:t>11</a:t>
            </a:fld>
            <a:endParaRPr lang="en-US"/>
          </a:p>
        </p:txBody>
      </p:sp>
    </p:spTree>
    <p:extLst>
      <p:ext uri="{BB962C8B-B14F-4D97-AF65-F5344CB8AC3E}">
        <p14:creationId xmlns:p14="http://schemas.microsoft.com/office/powerpoint/2010/main" val="2465350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5A2EBB-1A4C-40DE-A725-F60B0CC9F747}"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E37CBBE-3BF9-43B2-9D58-55995441153A}" type="slidenum">
              <a:rPr lang="en-US" smtClean="0"/>
              <a:t>‹#›</a:t>
            </a:fld>
            <a:endParaRPr lang="en-US"/>
          </a:p>
        </p:txBody>
      </p:sp>
    </p:spTree>
    <p:extLst>
      <p:ext uri="{BB962C8B-B14F-4D97-AF65-F5344CB8AC3E}">
        <p14:creationId xmlns:p14="http://schemas.microsoft.com/office/powerpoint/2010/main" val="3876497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5A2EBB-1A4C-40DE-A725-F60B0CC9F747}"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E37CBBE-3BF9-43B2-9D58-55995441153A}" type="slidenum">
              <a:rPr lang="en-US" smtClean="0"/>
              <a:t>‹#›</a:t>
            </a:fld>
            <a:endParaRPr lang="en-US"/>
          </a:p>
        </p:txBody>
      </p:sp>
    </p:spTree>
    <p:extLst>
      <p:ext uri="{BB962C8B-B14F-4D97-AF65-F5344CB8AC3E}">
        <p14:creationId xmlns:p14="http://schemas.microsoft.com/office/powerpoint/2010/main" val="3242856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5A2EBB-1A4C-40DE-A725-F60B0CC9F747}"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E37CBBE-3BF9-43B2-9D58-55995441153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17718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35A2EBB-1A4C-40DE-A725-F60B0CC9F747}" type="datetimeFigureOut">
              <a:rPr lang="en-US" smtClean="0"/>
              <a:t>11/19/2021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E37CBBE-3BF9-43B2-9D58-55995441153A}" type="slidenum">
              <a:rPr lang="en-US" smtClean="0"/>
              <a:t>‹#›</a:t>
            </a:fld>
            <a:endParaRPr lang="en-US"/>
          </a:p>
        </p:txBody>
      </p:sp>
    </p:spTree>
    <p:extLst>
      <p:ext uri="{BB962C8B-B14F-4D97-AF65-F5344CB8AC3E}">
        <p14:creationId xmlns:p14="http://schemas.microsoft.com/office/powerpoint/2010/main" val="376600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35A2EBB-1A4C-40DE-A725-F60B0CC9F747}" type="datetimeFigureOut">
              <a:rPr lang="en-US" smtClean="0"/>
              <a:t>11/19/2021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E37CBBE-3BF9-43B2-9D58-55995441153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09152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35A2EBB-1A4C-40DE-A725-F60B0CC9F747}" type="datetimeFigureOut">
              <a:rPr lang="en-US" smtClean="0"/>
              <a:t>11/19/2021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E37CBBE-3BF9-43B2-9D58-55995441153A}" type="slidenum">
              <a:rPr lang="en-US" smtClean="0"/>
              <a:t>‹#›</a:t>
            </a:fld>
            <a:endParaRPr lang="en-US"/>
          </a:p>
        </p:txBody>
      </p:sp>
    </p:spTree>
    <p:extLst>
      <p:ext uri="{BB962C8B-B14F-4D97-AF65-F5344CB8AC3E}">
        <p14:creationId xmlns:p14="http://schemas.microsoft.com/office/powerpoint/2010/main" val="2276115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A2EBB-1A4C-40DE-A725-F60B0CC9F747}"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E37CBBE-3BF9-43B2-9D58-55995441153A}" type="slidenum">
              <a:rPr lang="en-US" smtClean="0"/>
              <a:t>‹#›</a:t>
            </a:fld>
            <a:endParaRPr lang="en-US"/>
          </a:p>
        </p:txBody>
      </p:sp>
    </p:spTree>
    <p:extLst>
      <p:ext uri="{BB962C8B-B14F-4D97-AF65-F5344CB8AC3E}">
        <p14:creationId xmlns:p14="http://schemas.microsoft.com/office/powerpoint/2010/main" val="3292777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A2EBB-1A4C-40DE-A725-F60B0CC9F747}"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E37CBBE-3BF9-43B2-9D58-55995441153A}" type="slidenum">
              <a:rPr lang="en-US" smtClean="0"/>
              <a:t>‹#›</a:t>
            </a:fld>
            <a:endParaRPr lang="en-US"/>
          </a:p>
        </p:txBody>
      </p:sp>
    </p:spTree>
    <p:extLst>
      <p:ext uri="{BB962C8B-B14F-4D97-AF65-F5344CB8AC3E}">
        <p14:creationId xmlns:p14="http://schemas.microsoft.com/office/powerpoint/2010/main" val="1887235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A2EBB-1A4C-40DE-A725-F60B0CC9F747}"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E37CBBE-3BF9-43B2-9D58-55995441153A}" type="slidenum">
              <a:rPr lang="en-US" smtClean="0"/>
              <a:t>‹#›</a:t>
            </a:fld>
            <a:endParaRPr lang="en-US"/>
          </a:p>
        </p:txBody>
      </p:sp>
    </p:spTree>
    <p:extLst>
      <p:ext uri="{BB962C8B-B14F-4D97-AF65-F5344CB8AC3E}">
        <p14:creationId xmlns:p14="http://schemas.microsoft.com/office/powerpoint/2010/main" val="3271499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5A2EBB-1A4C-40DE-A725-F60B0CC9F747}"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E37CBBE-3BF9-43B2-9D58-55995441153A}" type="slidenum">
              <a:rPr lang="en-US" smtClean="0"/>
              <a:t>‹#›</a:t>
            </a:fld>
            <a:endParaRPr lang="en-US"/>
          </a:p>
        </p:txBody>
      </p:sp>
    </p:spTree>
    <p:extLst>
      <p:ext uri="{BB962C8B-B14F-4D97-AF65-F5344CB8AC3E}">
        <p14:creationId xmlns:p14="http://schemas.microsoft.com/office/powerpoint/2010/main" val="108313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5A2EBB-1A4C-40DE-A725-F60B0CC9F747}" type="datetimeFigureOut">
              <a:rPr lang="en-US" smtClean="0"/>
              <a:t>11/19/2021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E37CBBE-3BF9-43B2-9D58-55995441153A}" type="slidenum">
              <a:rPr lang="en-US" smtClean="0"/>
              <a:t>‹#›</a:t>
            </a:fld>
            <a:endParaRPr lang="en-US"/>
          </a:p>
        </p:txBody>
      </p:sp>
    </p:spTree>
    <p:extLst>
      <p:ext uri="{BB962C8B-B14F-4D97-AF65-F5344CB8AC3E}">
        <p14:creationId xmlns:p14="http://schemas.microsoft.com/office/powerpoint/2010/main" val="3088940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5A2EBB-1A4C-40DE-A725-F60B0CC9F747}" type="datetimeFigureOut">
              <a:rPr lang="en-US" smtClean="0"/>
              <a:t>11/19/2021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E37CBBE-3BF9-43B2-9D58-55995441153A}" type="slidenum">
              <a:rPr lang="en-US" smtClean="0"/>
              <a:t>‹#›</a:t>
            </a:fld>
            <a:endParaRPr lang="en-US"/>
          </a:p>
        </p:txBody>
      </p:sp>
    </p:spTree>
    <p:extLst>
      <p:ext uri="{BB962C8B-B14F-4D97-AF65-F5344CB8AC3E}">
        <p14:creationId xmlns:p14="http://schemas.microsoft.com/office/powerpoint/2010/main" val="3692586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5A2EBB-1A4C-40DE-A725-F60B0CC9F747}" type="datetimeFigureOut">
              <a:rPr lang="en-US" smtClean="0"/>
              <a:t>11/19/2021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E37CBBE-3BF9-43B2-9D58-55995441153A}" type="slidenum">
              <a:rPr lang="en-US" smtClean="0"/>
              <a:t>‹#›</a:t>
            </a:fld>
            <a:endParaRPr lang="en-US"/>
          </a:p>
        </p:txBody>
      </p:sp>
    </p:spTree>
    <p:extLst>
      <p:ext uri="{BB962C8B-B14F-4D97-AF65-F5344CB8AC3E}">
        <p14:creationId xmlns:p14="http://schemas.microsoft.com/office/powerpoint/2010/main" val="1845112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5A2EBB-1A4C-40DE-A725-F60B0CC9F747}" type="datetimeFigureOut">
              <a:rPr lang="en-US" smtClean="0"/>
              <a:t>11/19/2021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E37CBBE-3BF9-43B2-9D58-55995441153A}" type="slidenum">
              <a:rPr lang="en-US" smtClean="0"/>
              <a:t>‹#›</a:t>
            </a:fld>
            <a:endParaRPr lang="en-US"/>
          </a:p>
        </p:txBody>
      </p:sp>
    </p:spTree>
    <p:extLst>
      <p:ext uri="{BB962C8B-B14F-4D97-AF65-F5344CB8AC3E}">
        <p14:creationId xmlns:p14="http://schemas.microsoft.com/office/powerpoint/2010/main" val="807003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5A2EBB-1A4C-40DE-A725-F60B0CC9F747}" type="datetimeFigureOut">
              <a:rPr lang="en-US" smtClean="0"/>
              <a:t>11/19/2021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E37CBBE-3BF9-43B2-9D58-55995441153A}" type="slidenum">
              <a:rPr lang="en-US" smtClean="0"/>
              <a:t>‹#›</a:t>
            </a:fld>
            <a:endParaRPr lang="en-US"/>
          </a:p>
        </p:txBody>
      </p:sp>
    </p:spTree>
    <p:extLst>
      <p:ext uri="{BB962C8B-B14F-4D97-AF65-F5344CB8AC3E}">
        <p14:creationId xmlns:p14="http://schemas.microsoft.com/office/powerpoint/2010/main" val="1459628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5A2EBB-1A4C-40DE-A725-F60B0CC9F747}" type="datetimeFigureOut">
              <a:rPr lang="en-US" smtClean="0"/>
              <a:t>11/19/2021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E37CBBE-3BF9-43B2-9D58-55995441153A}" type="slidenum">
              <a:rPr lang="en-US" smtClean="0"/>
              <a:t>‹#›</a:t>
            </a:fld>
            <a:endParaRPr lang="en-US"/>
          </a:p>
        </p:txBody>
      </p:sp>
    </p:spTree>
    <p:extLst>
      <p:ext uri="{BB962C8B-B14F-4D97-AF65-F5344CB8AC3E}">
        <p14:creationId xmlns:p14="http://schemas.microsoft.com/office/powerpoint/2010/main" val="3863619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35A2EBB-1A4C-40DE-A725-F60B0CC9F747}" type="datetimeFigureOut">
              <a:rPr lang="en-US" smtClean="0"/>
              <a:t>11/19/2021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E37CBBE-3BF9-43B2-9D58-55995441153A}" type="slidenum">
              <a:rPr lang="en-US" smtClean="0"/>
              <a:t>‹#›</a:t>
            </a:fld>
            <a:endParaRPr lang="en-US"/>
          </a:p>
        </p:txBody>
      </p:sp>
    </p:spTree>
    <p:extLst>
      <p:ext uri="{BB962C8B-B14F-4D97-AF65-F5344CB8AC3E}">
        <p14:creationId xmlns:p14="http://schemas.microsoft.com/office/powerpoint/2010/main" val="16800148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F9100-7B0D-4684-8886-94CB1F8D1E65}"/>
              </a:ext>
            </a:extLst>
          </p:cNvPr>
          <p:cNvSpPr>
            <a:spLocks noGrp="1"/>
          </p:cNvSpPr>
          <p:nvPr>
            <p:ph type="ctrTitle"/>
          </p:nvPr>
        </p:nvSpPr>
        <p:spPr/>
        <p:txBody>
          <a:bodyPr/>
          <a:lstStyle/>
          <a:p>
            <a:r>
              <a:rPr lang="en-US" dirty="0"/>
              <a:t>Heart Failure Prediction</a:t>
            </a:r>
          </a:p>
        </p:txBody>
      </p:sp>
      <p:sp>
        <p:nvSpPr>
          <p:cNvPr id="3" name="Subtitle 2">
            <a:extLst>
              <a:ext uri="{FF2B5EF4-FFF2-40B4-BE49-F238E27FC236}">
                <a16:creationId xmlns:a16="http://schemas.microsoft.com/office/drawing/2014/main" id="{FCABAE60-F76D-4755-805B-A1798FABBCDA}"/>
              </a:ext>
            </a:extLst>
          </p:cNvPr>
          <p:cNvSpPr>
            <a:spLocks noGrp="1"/>
          </p:cNvSpPr>
          <p:nvPr>
            <p:ph type="subTitle" idx="1"/>
          </p:nvPr>
        </p:nvSpPr>
        <p:spPr/>
        <p:txBody>
          <a:bodyPr/>
          <a:lstStyle/>
          <a:p>
            <a:r>
              <a:rPr lang="en-US" dirty="0"/>
              <a:t>DSC 530 Final Project</a:t>
            </a:r>
          </a:p>
          <a:p>
            <a:r>
              <a:rPr lang="en-US" dirty="0"/>
              <a:t>Alan Donahue</a:t>
            </a:r>
          </a:p>
        </p:txBody>
      </p:sp>
    </p:spTree>
    <p:extLst>
      <p:ext uri="{BB962C8B-B14F-4D97-AF65-F5344CB8AC3E}">
        <p14:creationId xmlns:p14="http://schemas.microsoft.com/office/powerpoint/2010/main" val="2103344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0B2AC-EF30-4F14-8A9B-01AC127A8A10}"/>
              </a:ext>
            </a:extLst>
          </p:cNvPr>
          <p:cNvSpPr>
            <a:spLocks noGrp="1"/>
          </p:cNvSpPr>
          <p:nvPr>
            <p:ph type="title"/>
          </p:nvPr>
        </p:nvSpPr>
        <p:spPr/>
        <p:txBody>
          <a:bodyPr/>
          <a:lstStyle/>
          <a:p>
            <a:r>
              <a:rPr lang="en-US" dirty="0"/>
              <a:t>Cholesterol Histogram</a:t>
            </a:r>
          </a:p>
        </p:txBody>
      </p:sp>
      <p:pic>
        <p:nvPicPr>
          <p:cNvPr id="4" name="Picture 3">
            <a:extLst>
              <a:ext uri="{FF2B5EF4-FFF2-40B4-BE49-F238E27FC236}">
                <a16:creationId xmlns:a16="http://schemas.microsoft.com/office/drawing/2014/main" id="{05E80FC8-365D-447E-BF2A-7880F5BCD8FC}"/>
              </a:ext>
            </a:extLst>
          </p:cNvPr>
          <p:cNvPicPr>
            <a:picLocks noChangeAspect="1"/>
          </p:cNvPicPr>
          <p:nvPr/>
        </p:nvPicPr>
        <p:blipFill>
          <a:blip r:embed="rId3"/>
          <a:stretch>
            <a:fillRect/>
          </a:stretch>
        </p:blipFill>
        <p:spPr>
          <a:xfrm>
            <a:off x="4056575" y="1365139"/>
            <a:ext cx="7224386" cy="5163760"/>
          </a:xfrm>
          <a:prstGeom prst="rect">
            <a:avLst/>
          </a:prstGeom>
        </p:spPr>
      </p:pic>
    </p:spTree>
    <p:extLst>
      <p:ext uri="{BB962C8B-B14F-4D97-AF65-F5344CB8AC3E}">
        <p14:creationId xmlns:p14="http://schemas.microsoft.com/office/powerpoint/2010/main" val="3365657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19D2B-08E8-4161-A005-6CBD6276977A}"/>
              </a:ext>
            </a:extLst>
          </p:cNvPr>
          <p:cNvSpPr>
            <a:spLocks noGrp="1"/>
          </p:cNvSpPr>
          <p:nvPr>
            <p:ph type="title"/>
          </p:nvPr>
        </p:nvSpPr>
        <p:spPr/>
        <p:txBody>
          <a:bodyPr/>
          <a:lstStyle/>
          <a:p>
            <a:r>
              <a:rPr lang="en-US" dirty="0"/>
              <a:t>Descriptive Stats</a:t>
            </a:r>
          </a:p>
        </p:txBody>
      </p:sp>
      <p:graphicFrame>
        <p:nvGraphicFramePr>
          <p:cNvPr id="4" name="Table 4">
            <a:extLst>
              <a:ext uri="{FF2B5EF4-FFF2-40B4-BE49-F238E27FC236}">
                <a16:creationId xmlns:a16="http://schemas.microsoft.com/office/drawing/2014/main" id="{D444783B-E3C2-4E0C-9A72-BE6011D8D1B0}"/>
              </a:ext>
            </a:extLst>
          </p:cNvPr>
          <p:cNvGraphicFramePr>
            <a:graphicFrameLocks noGrp="1"/>
          </p:cNvGraphicFramePr>
          <p:nvPr>
            <p:extLst>
              <p:ext uri="{D42A27DB-BD31-4B8C-83A1-F6EECF244321}">
                <p14:modId xmlns:p14="http://schemas.microsoft.com/office/powerpoint/2010/main" val="697654277"/>
              </p:ext>
            </p:extLst>
          </p:nvPr>
        </p:nvGraphicFramePr>
        <p:xfrm>
          <a:off x="2176730" y="1489520"/>
          <a:ext cx="4812603" cy="5156200"/>
        </p:xfrm>
        <a:graphic>
          <a:graphicData uri="http://schemas.openxmlformats.org/drawingml/2006/table">
            <a:tbl>
              <a:tblPr firstRow="1" bandRow="1">
                <a:tableStyleId>{5C22544A-7EE6-4342-B048-85BDC9FD1C3A}</a:tableStyleId>
              </a:tblPr>
              <a:tblGrid>
                <a:gridCol w="793560">
                  <a:extLst>
                    <a:ext uri="{9D8B030D-6E8A-4147-A177-3AD203B41FA5}">
                      <a16:colId xmlns:a16="http://schemas.microsoft.com/office/drawing/2014/main" val="2469767083"/>
                    </a:ext>
                  </a:extLst>
                </a:gridCol>
                <a:gridCol w="755968">
                  <a:extLst>
                    <a:ext uri="{9D8B030D-6E8A-4147-A177-3AD203B41FA5}">
                      <a16:colId xmlns:a16="http://schemas.microsoft.com/office/drawing/2014/main" val="2574198161"/>
                    </a:ext>
                  </a:extLst>
                </a:gridCol>
                <a:gridCol w="1231075">
                  <a:extLst>
                    <a:ext uri="{9D8B030D-6E8A-4147-A177-3AD203B41FA5}">
                      <a16:colId xmlns:a16="http://schemas.microsoft.com/office/drawing/2014/main" val="3895567546"/>
                    </a:ext>
                  </a:extLst>
                </a:gridCol>
                <a:gridCol w="2032000">
                  <a:extLst>
                    <a:ext uri="{9D8B030D-6E8A-4147-A177-3AD203B41FA5}">
                      <a16:colId xmlns:a16="http://schemas.microsoft.com/office/drawing/2014/main" val="3800300759"/>
                    </a:ext>
                  </a:extLst>
                </a:gridCol>
              </a:tblGrid>
              <a:tr h="370840">
                <a:tc>
                  <a:txBody>
                    <a:bodyPr/>
                    <a:lstStyle/>
                    <a:p>
                      <a:r>
                        <a:rPr lang="en-US" dirty="0"/>
                        <a:t>Stats</a:t>
                      </a:r>
                    </a:p>
                  </a:txBody>
                  <a:tcPr/>
                </a:tc>
                <a:tc>
                  <a:txBody>
                    <a:bodyPr/>
                    <a:lstStyle/>
                    <a:p>
                      <a:r>
                        <a:rPr lang="en-US" dirty="0"/>
                        <a:t>Age</a:t>
                      </a:r>
                    </a:p>
                  </a:txBody>
                  <a:tcPr/>
                </a:tc>
                <a:tc>
                  <a:txBody>
                    <a:bodyPr/>
                    <a:lstStyle/>
                    <a:p>
                      <a:r>
                        <a:rPr lang="en-US" dirty="0"/>
                        <a:t>Resting BP</a:t>
                      </a:r>
                    </a:p>
                  </a:txBody>
                  <a:tcPr/>
                </a:tc>
                <a:tc>
                  <a:txBody>
                    <a:bodyPr/>
                    <a:lstStyle/>
                    <a:p>
                      <a:r>
                        <a:rPr lang="en-US" dirty="0"/>
                        <a:t>Cholesterol</a:t>
                      </a:r>
                    </a:p>
                  </a:txBody>
                  <a:tcPr/>
                </a:tc>
                <a:extLst>
                  <a:ext uri="{0D108BD9-81ED-4DB2-BD59-A6C34878D82A}">
                    <a16:rowId xmlns:a16="http://schemas.microsoft.com/office/drawing/2014/main" val="4005770595"/>
                  </a:ext>
                </a:extLst>
              </a:tr>
              <a:tr h="370840">
                <a:tc>
                  <a:txBody>
                    <a:bodyPr/>
                    <a:lstStyle/>
                    <a:p>
                      <a:r>
                        <a:rPr lang="en-US" dirty="0"/>
                        <a:t>Var</a:t>
                      </a:r>
                    </a:p>
                  </a:txBody>
                  <a:tcPr/>
                </a:tc>
                <a:tc>
                  <a:txBody>
                    <a:bodyPr/>
                    <a:lstStyle/>
                    <a:p>
                      <a:r>
                        <a:rPr lang="en-US" dirty="0"/>
                        <a:t>88.97</a:t>
                      </a:r>
                    </a:p>
                  </a:txBody>
                  <a:tcPr/>
                </a:tc>
                <a:tc>
                  <a:txBody>
                    <a:bodyPr/>
                    <a:lstStyle/>
                    <a:p>
                      <a:r>
                        <a:rPr lang="en-US" dirty="0"/>
                        <a:t>323.99</a:t>
                      </a:r>
                    </a:p>
                  </a:txBody>
                  <a:tcPr/>
                </a:tc>
                <a:tc>
                  <a:txBody>
                    <a:bodyPr/>
                    <a:lstStyle/>
                    <a:p>
                      <a:r>
                        <a:rPr lang="en-US" dirty="0"/>
                        <a:t>3499.13</a:t>
                      </a:r>
                    </a:p>
                  </a:txBody>
                  <a:tcPr/>
                </a:tc>
                <a:extLst>
                  <a:ext uri="{0D108BD9-81ED-4DB2-BD59-A6C34878D82A}">
                    <a16:rowId xmlns:a16="http://schemas.microsoft.com/office/drawing/2014/main" val="3221072506"/>
                  </a:ext>
                </a:extLst>
              </a:tr>
              <a:tr h="370840">
                <a:tc>
                  <a:txBody>
                    <a:bodyPr/>
                    <a:lstStyle/>
                    <a:p>
                      <a:r>
                        <a:rPr lang="en-US" dirty="0"/>
                        <a:t>Mode</a:t>
                      </a:r>
                    </a:p>
                  </a:txBody>
                  <a:tcPr/>
                </a:tc>
                <a:tc>
                  <a:txBody>
                    <a:bodyPr/>
                    <a:lstStyle/>
                    <a:p>
                      <a:r>
                        <a:rPr lang="en-US" dirty="0"/>
                        <a:t>54</a:t>
                      </a:r>
                    </a:p>
                  </a:txBody>
                  <a:tcPr/>
                </a:tc>
                <a:tc>
                  <a:txBody>
                    <a:bodyPr/>
                    <a:lstStyle/>
                    <a:p>
                      <a:r>
                        <a:rPr lang="en-US" dirty="0"/>
                        <a:t>120</a:t>
                      </a:r>
                    </a:p>
                  </a:txBody>
                  <a:tcPr/>
                </a:tc>
                <a:tc>
                  <a:txBody>
                    <a:bodyPr/>
                    <a:lstStyle/>
                    <a:p>
                      <a:r>
                        <a:rPr lang="en-US" dirty="0"/>
                        <a:t>254</a:t>
                      </a:r>
                    </a:p>
                  </a:txBody>
                  <a:tcPr/>
                </a:tc>
                <a:extLst>
                  <a:ext uri="{0D108BD9-81ED-4DB2-BD59-A6C34878D82A}">
                    <a16:rowId xmlns:a16="http://schemas.microsoft.com/office/drawing/2014/main" val="2060675724"/>
                  </a:ext>
                </a:extLst>
              </a:tr>
              <a:tr h="370840">
                <a:tc>
                  <a:txBody>
                    <a:bodyPr/>
                    <a:lstStyle/>
                    <a:p>
                      <a:r>
                        <a:rPr lang="en-US" dirty="0"/>
                        <a:t>Count</a:t>
                      </a:r>
                    </a:p>
                  </a:txBody>
                  <a:tcPr/>
                </a:tc>
                <a:tc>
                  <a:txBody>
                    <a:bodyPr/>
                    <a:lstStyle/>
                    <a:p>
                      <a:r>
                        <a:rPr lang="en-US" dirty="0"/>
                        <a:t>918</a:t>
                      </a:r>
                    </a:p>
                  </a:txBody>
                  <a:tcPr/>
                </a:tc>
                <a:tc>
                  <a:txBody>
                    <a:bodyPr/>
                    <a:lstStyle/>
                    <a:p>
                      <a:r>
                        <a:rPr lang="en-US" dirty="0"/>
                        <a:t>917</a:t>
                      </a:r>
                    </a:p>
                  </a:txBody>
                  <a:tcPr/>
                </a:tc>
                <a:tc>
                  <a:txBody>
                    <a:bodyPr/>
                    <a:lstStyle/>
                    <a:p>
                      <a:r>
                        <a:rPr lang="en-US" dirty="0"/>
                        <a:t>746</a:t>
                      </a:r>
                    </a:p>
                  </a:txBody>
                  <a:tcPr/>
                </a:tc>
                <a:extLst>
                  <a:ext uri="{0D108BD9-81ED-4DB2-BD59-A6C34878D82A}">
                    <a16:rowId xmlns:a16="http://schemas.microsoft.com/office/drawing/2014/main" val="1093799642"/>
                  </a:ext>
                </a:extLst>
              </a:tr>
              <a:tr h="370840">
                <a:tc>
                  <a:txBody>
                    <a:bodyPr/>
                    <a:lstStyle/>
                    <a:p>
                      <a:r>
                        <a:rPr lang="en-US" dirty="0"/>
                        <a:t>Mean</a:t>
                      </a:r>
                    </a:p>
                  </a:txBody>
                  <a:tcPr/>
                </a:tc>
                <a:tc>
                  <a:txBody>
                    <a:bodyPr/>
                    <a:lstStyle/>
                    <a:p>
                      <a:r>
                        <a:rPr lang="en-US" dirty="0"/>
                        <a:t>53.51</a:t>
                      </a:r>
                    </a:p>
                  </a:txBody>
                  <a:tcPr/>
                </a:tc>
                <a:tc>
                  <a:txBody>
                    <a:bodyPr/>
                    <a:lstStyle/>
                    <a:p>
                      <a:r>
                        <a:rPr lang="en-US" dirty="0"/>
                        <a:t>132.54</a:t>
                      </a:r>
                    </a:p>
                  </a:txBody>
                  <a:tcPr/>
                </a:tc>
                <a:tc>
                  <a:txBody>
                    <a:bodyPr/>
                    <a:lstStyle/>
                    <a:p>
                      <a:r>
                        <a:rPr lang="en-US" dirty="0"/>
                        <a:t>244.63</a:t>
                      </a:r>
                    </a:p>
                  </a:txBody>
                  <a:tcPr/>
                </a:tc>
                <a:extLst>
                  <a:ext uri="{0D108BD9-81ED-4DB2-BD59-A6C34878D82A}">
                    <a16:rowId xmlns:a16="http://schemas.microsoft.com/office/drawing/2014/main" val="4279528777"/>
                  </a:ext>
                </a:extLst>
              </a:tr>
              <a:tr h="370840">
                <a:tc>
                  <a:txBody>
                    <a:bodyPr/>
                    <a:lstStyle/>
                    <a:p>
                      <a:r>
                        <a:rPr lang="en-US" dirty="0"/>
                        <a:t>Std</a:t>
                      </a:r>
                    </a:p>
                  </a:txBody>
                  <a:tcPr/>
                </a:tc>
                <a:tc>
                  <a:txBody>
                    <a:bodyPr/>
                    <a:lstStyle/>
                    <a:p>
                      <a:r>
                        <a:rPr lang="en-US" dirty="0"/>
                        <a:t>9.43</a:t>
                      </a:r>
                    </a:p>
                  </a:txBody>
                  <a:tcPr/>
                </a:tc>
                <a:tc>
                  <a:txBody>
                    <a:bodyPr/>
                    <a:lstStyle/>
                    <a:p>
                      <a:r>
                        <a:rPr lang="en-US" dirty="0"/>
                        <a:t>17.99</a:t>
                      </a:r>
                    </a:p>
                  </a:txBody>
                  <a:tcPr/>
                </a:tc>
                <a:tc>
                  <a:txBody>
                    <a:bodyPr/>
                    <a:lstStyle/>
                    <a:p>
                      <a:r>
                        <a:rPr lang="en-US" dirty="0"/>
                        <a:t>59.15</a:t>
                      </a:r>
                    </a:p>
                  </a:txBody>
                  <a:tcPr/>
                </a:tc>
                <a:extLst>
                  <a:ext uri="{0D108BD9-81ED-4DB2-BD59-A6C34878D82A}">
                    <a16:rowId xmlns:a16="http://schemas.microsoft.com/office/drawing/2014/main" val="1539295711"/>
                  </a:ext>
                </a:extLst>
              </a:tr>
              <a:tr h="370840">
                <a:tc>
                  <a:txBody>
                    <a:bodyPr/>
                    <a:lstStyle/>
                    <a:p>
                      <a:r>
                        <a:rPr lang="en-US" dirty="0"/>
                        <a:t>Min</a:t>
                      </a:r>
                    </a:p>
                  </a:txBody>
                  <a:tcPr/>
                </a:tc>
                <a:tc>
                  <a:txBody>
                    <a:bodyPr/>
                    <a:lstStyle/>
                    <a:p>
                      <a:r>
                        <a:rPr lang="en-US" dirty="0"/>
                        <a:t>28</a:t>
                      </a:r>
                    </a:p>
                  </a:txBody>
                  <a:tcPr/>
                </a:tc>
                <a:tc>
                  <a:txBody>
                    <a:bodyPr/>
                    <a:lstStyle/>
                    <a:p>
                      <a:r>
                        <a:rPr lang="en-US" dirty="0"/>
                        <a:t>80</a:t>
                      </a:r>
                    </a:p>
                  </a:txBody>
                  <a:tcPr/>
                </a:tc>
                <a:tc>
                  <a:txBody>
                    <a:bodyPr/>
                    <a:lstStyle/>
                    <a:p>
                      <a:r>
                        <a:rPr lang="en-US" dirty="0"/>
                        <a:t>85</a:t>
                      </a:r>
                    </a:p>
                  </a:txBody>
                  <a:tcPr/>
                </a:tc>
                <a:extLst>
                  <a:ext uri="{0D108BD9-81ED-4DB2-BD59-A6C34878D82A}">
                    <a16:rowId xmlns:a16="http://schemas.microsoft.com/office/drawing/2014/main" val="1818585379"/>
                  </a:ext>
                </a:extLst>
              </a:tr>
              <a:tr h="370840">
                <a:tc>
                  <a:txBody>
                    <a:bodyPr/>
                    <a:lstStyle/>
                    <a:p>
                      <a:r>
                        <a:rPr lang="en-US" dirty="0"/>
                        <a:t>25%</a:t>
                      </a:r>
                    </a:p>
                  </a:txBody>
                  <a:tcPr/>
                </a:tc>
                <a:tc>
                  <a:txBody>
                    <a:bodyPr/>
                    <a:lstStyle/>
                    <a:p>
                      <a:r>
                        <a:rPr lang="en-US" dirty="0"/>
                        <a:t>47</a:t>
                      </a:r>
                    </a:p>
                  </a:txBody>
                  <a:tcPr/>
                </a:tc>
                <a:tc>
                  <a:txBody>
                    <a:bodyPr/>
                    <a:lstStyle/>
                    <a:p>
                      <a:r>
                        <a:rPr lang="en-US" dirty="0"/>
                        <a:t>120</a:t>
                      </a:r>
                    </a:p>
                  </a:txBody>
                  <a:tcPr/>
                </a:tc>
                <a:tc>
                  <a:txBody>
                    <a:bodyPr/>
                    <a:lstStyle/>
                    <a:p>
                      <a:r>
                        <a:rPr lang="en-US" dirty="0"/>
                        <a:t>207</a:t>
                      </a:r>
                    </a:p>
                  </a:txBody>
                  <a:tcPr/>
                </a:tc>
                <a:extLst>
                  <a:ext uri="{0D108BD9-81ED-4DB2-BD59-A6C34878D82A}">
                    <a16:rowId xmlns:a16="http://schemas.microsoft.com/office/drawing/2014/main" val="2117330171"/>
                  </a:ext>
                </a:extLst>
              </a:tr>
              <a:tr h="370840">
                <a:tc>
                  <a:txBody>
                    <a:bodyPr/>
                    <a:lstStyle/>
                    <a:p>
                      <a:r>
                        <a:rPr lang="en-US" dirty="0"/>
                        <a:t>50%</a:t>
                      </a:r>
                    </a:p>
                  </a:txBody>
                  <a:tcPr/>
                </a:tc>
                <a:tc>
                  <a:txBody>
                    <a:bodyPr/>
                    <a:lstStyle/>
                    <a:p>
                      <a:r>
                        <a:rPr lang="en-US" dirty="0"/>
                        <a:t>54</a:t>
                      </a:r>
                    </a:p>
                  </a:txBody>
                  <a:tcPr/>
                </a:tc>
                <a:tc>
                  <a:txBody>
                    <a:bodyPr/>
                    <a:lstStyle/>
                    <a:p>
                      <a:r>
                        <a:rPr lang="en-US" dirty="0"/>
                        <a:t>130</a:t>
                      </a:r>
                    </a:p>
                  </a:txBody>
                  <a:tcPr/>
                </a:tc>
                <a:tc>
                  <a:txBody>
                    <a:bodyPr/>
                    <a:lstStyle/>
                    <a:p>
                      <a:r>
                        <a:rPr lang="en-US" dirty="0"/>
                        <a:t>237</a:t>
                      </a:r>
                    </a:p>
                  </a:txBody>
                  <a:tcPr/>
                </a:tc>
                <a:extLst>
                  <a:ext uri="{0D108BD9-81ED-4DB2-BD59-A6C34878D82A}">
                    <a16:rowId xmlns:a16="http://schemas.microsoft.com/office/drawing/2014/main" val="484874251"/>
                  </a:ext>
                </a:extLst>
              </a:tr>
              <a:tr h="370840">
                <a:tc>
                  <a:txBody>
                    <a:bodyPr/>
                    <a:lstStyle/>
                    <a:p>
                      <a:r>
                        <a:rPr lang="en-US" dirty="0"/>
                        <a:t>75%</a:t>
                      </a:r>
                    </a:p>
                  </a:txBody>
                  <a:tcPr/>
                </a:tc>
                <a:tc>
                  <a:txBody>
                    <a:bodyPr/>
                    <a:lstStyle/>
                    <a:p>
                      <a:r>
                        <a:rPr lang="en-US" dirty="0"/>
                        <a:t>60</a:t>
                      </a:r>
                    </a:p>
                  </a:txBody>
                  <a:tcPr/>
                </a:tc>
                <a:tc>
                  <a:txBody>
                    <a:bodyPr/>
                    <a:lstStyle/>
                    <a:p>
                      <a:r>
                        <a:rPr lang="en-US" dirty="0"/>
                        <a:t>140</a:t>
                      </a:r>
                    </a:p>
                  </a:txBody>
                  <a:tcPr/>
                </a:tc>
                <a:tc>
                  <a:txBody>
                    <a:bodyPr/>
                    <a:lstStyle/>
                    <a:p>
                      <a:r>
                        <a:rPr lang="en-US" dirty="0"/>
                        <a:t>275</a:t>
                      </a:r>
                    </a:p>
                  </a:txBody>
                  <a:tcPr/>
                </a:tc>
                <a:extLst>
                  <a:ext uri="{0D108BD9-81ED-4DB2-BD59-A6C34878D82A}">
                    <a16:rowId xmlns:a16="http://schemas.microsoft.com/office/drawing/2014/main" val="2059301382"/>
                  </a:ext>
                </a:extLst>
              </a:tr>
              <a:tr h="370840">
                <a:tc>
                  <a:txBody>
                    <a:bodyPr/>
                    <a:lstStyle/>
                    <a:p>
                      <a:r>
                        <a:rPr lang="en-US" dirty="0"/>
                        <a:t>Max</a:t>
                      </a:r>
                    </a:p>
                  </a:txBody>
                  <a:tcPr/>
                </a:tc>
                <a:tc>
                  <a:txBody>
                    <a:bodyPr/>
                    <a:lstStyle/>
                    <a:p>
                      <a:r>
                        <a:rPr lang="en-US" dirty="0"/>
                        <a:t>77</a:t>
                      </a:r>
                    </a:p>
                  </a:txBody>
                  <a:tcPr/>
                </a:tc>
                <a:tc>
                  <a:txBody>
                    <a:bodyPr/>
                    <a:lstStyle/>
                    <a:p>
                      <a:r>
                        <a:rPr lang="en-US" dirty="0"/>
                        <a:t>200</a:t>
                      </a:r>
                    </a:p>
                  </a:txBody>
                  <a:tcPr/>
                </a:tc>
                <a:tc>
                  <a:txBody>
                    <a:bodyPr/>
                    <a:lstStyle/>
                    <a:p>
                      <a:r>
                        <a:rPr lang="en-US" dirty="0"/>
                        <a:t>603</a:t>
                      </a:r>
                    </a:p>
                  </a:txBody>
                  <a:tcPr/>
                </a:tc>
                <a:extLst>
                  <a:ext uri="{0D108BD9-81ED-4DB2-BD59-A6C34878D82A}">
                    <a16:rowId xmlns:a16="http://schemas.microsoft.com/office/drawing/2014/main" val="1309691278"/>
                  </a:ext>
                </a:extLst>
              </a:tr>
            </a:tbl>
          </a:graphicData>
        </a:graphic>
      </p:graphicFrame>
      <p:graphicFrame>
        <p:nvGraphicFramePr>
          <p:cNvPr id="5" name="Table 5">
            <a:extLst>
              <a:ext uri="{FF2B5EF4-FFF2-40B4-BE49-F238E27FC236}">
                <a16:creationId xmlns:a16="http://schemas.microsoft.com/office/drawing/2014/main" id="{3EE60674-90CE-4CD1-992F-8B0CBAD75183}"/>
              </a:ext>
            </a:extLst>
          </p:cNvPr>
          <p:cNvGraphicFramePr>
            <a:graphicFrameLocks noGrp="1"/>
          </p:cNvGraphicFramePr>
          <p:nvPr>
            <p:extLst>
              <p:ext uri="{D42A27DB-BD31-4B8C-83A1-F6EECF244321}">
                <p14:modId xmlns:p14="http://schemas.microsoft.com/office/powerpoint/2010/main" val="3214933751"/>
              </p:ext>
            </p:extLst>
          </p:nvPr>
        </p:nvGraphicFramePr>
        <p:xfrm>
          <a:off x="8045196" y="2047240"/>
          <a:ext cx="2713355" cy="2763520"/>
        </p:xfrm>
        <a:graphic>
          <a:graphicData uri="http://schemas.openxmlformats.org/drawingml/2006/table">
            <a:tbl>
              <a:tblPr firstRow="1" bandRow="1">
                <a:tableStyleId>{5C22544A-7EE6-4342-B048-85BDC9FD1C3A}</a:tableStyleId>
              </a:tblPr>
              <a:tblGrid>
                <a:gridCol w="909955">
                  <a:extLst>
                    <a:ext uri="{9D8B030D-6E8A-4147-A177-3AD203B41FA5}">
                      <a16:colId xmlns:a16="http://schemas.microsoft.com/office/drawing/2014/main" val="623158065"/>
                    </a:ext>
                  </a:extLst>
                </a:gridCol>
                <a:gridCol w="582930">
                  <a:extLst>
                    <a:ext uri="{9D8B030D-6E8A-4147-A177-3AD203B41FA5}">
                      <a16:colId xmlns:a16="http://schemas.microsoft.com/office/drawing/2014/main" val="4257571833"/>
                    </a:ext>
                  </a:extLst>
                </a:gridCol>
                <a:gridCol w="1220470">
                  <a:extLst>
                    <a:ext uri="{9D8B030D-6E8A-4147-A177-3AD203B41FA5}">
                      <a16:colId xmlns:a16="http://schemas.microsoft.com/office/drawing/2014/main" val="4198454200"/>
                    </a:ext>
                  </a:extLst>
                </a:gridCol>
              </a:tblGrid>
              <a:tr h="370840">
                <a:tc>
                  <a:txBody>
                    <a:bodyPr/>
                    <a:lstStyle/>
                    <a:p>
                      <a:r>
                        <a:rPr lang="en-US" dirty="0"/>
                        <a:t>Stats</a:t>
                      </a:r>
                    </a:p>
                  </a:txBody>
                  <a:tcPr/>
                </a:tc>
                <a:tc>
                  <a:txBody>
                    <a:bodyPr/>
                    <a:lstStyle/>
                    <a:p>
                      <a:r>
                        <a:rPr lang="en-US" dirty="0"/>
                        <a:t>Sex</a:t>
                      </a:r>
                    </a:p>
                  </a:txBody>
                  <a:tcPr/>
                </a:tc>
                <a:tc>
                  <a:txBody>
                    <a:bodyPr/>
                    <a:lstStyle/>
                    <a:p>
                      <a:r>
                        <a:rPr lang="en-US" dirty="0"/>
                        <a:t>Chest Pain</a:t>
                      </a:r>
                    </a:p>
                  </a:txBody>
                  <a:tcPr/>
                </a:tc>
                <a:extLst>
                  <a:ext uri="{0D108BD9-81ED-4DB2-BD59-A6C34878D82A}">
                    <a16:rowId xmlns:a16="http://schemas.microsoft.com/office/drawing/2014/main" val="1843994427"/>
                  </a:ext>
                </a:extLst>
              </a:tr>
              <a:tr h="370840">
                <a:tc>
                  <a:txBody>
                    <a:bodyPr/>
                    <a:lstStyle/>
                    <a:p>
                      <a:r>
                        <a:rPr lang="en-US" dirty="0"/>
                        <a:t>Mode</a:t>
                      </a:r>
                    </a:p>
                  </a:txBody>
                  <a:tcPr/>
                </a:tc>
                <a:tc>
                  <a:txBody>
                    <a:bodyPr/>
                    <a:lstStyle/>
                    <a:p>
                      <a:r>
                        <a:rPr lang="en-US" dirty="0"/>
                        <a:t>M</a:t>
                      </a:r>
                    </a:p>
                  </a:txBody>
                  <a:tcPr/>
                </a:tc>
                <a:tc>
                  <a:txBody>
                    <a:bodyPr/>
                    <a:lstStyle/>
                    <a:p>
                      <a:r>
                        <a:rPr lang="en-US" dirty="0"/>
                        <a:t>ASY</a:t>
                      </a:r>
                    </a:p>
                  </a:txBody>
                  <a:tcPr/>
                </a:tc>
                <a:extLst>
                  <a:ext uri="{0D108BD9-81ED-4DB2-BD59-A6C34878D82A}">
                    <a16:rowId xmlns:a16="http://schemas.microsoft.com/office/drawing/2014/main" val="2702840064"/>
                  </a:ext>
                </a:extLst>
              </a:tr>
              <a:tr h="370840">
                <a:tc>
                  <a:txBody>
                    <a:bodyPr/>
                    <a:lstStyle/>
                    <a:p>
                      <a:r>
                        <a:rPr lang="en-US" dirty="0"/>
                        <a:t>Count</a:t>
                      </a:r>
                    </a:p>
                  </a:txBody>
                  <a:tcPr/>
                </a:tc>
                <a:tc>
                  <a:txBody>
                    <a:bodyPr/>
                    <a:lstStyle/>
                    <a:p>
                      <a:r>
                        <a:rPr lang="en-US" dirty="0"/>
                        <a:t>918</a:t>
                      </a:r>
                    </a:p>
                  </a:txBody>
                  <a:tcPr/>
                </a:tc>
                <a:tc>
                  <a:txBody>
                    <a:bodyPr/>
                    <a:lstStyle/>
                    <a:p>
                      <a:r>
                        <a:rPr lang="en-US" dirty="0"/>
                        <a:t>918</a:t>
                      </a:r>
                    </a:p>
                  </a:txBody>
                  <a:tcPr/>
                </a:tc>
                <a:extLst>
                  <a:ext uri="{0D108BD9-81ED-4DB2-BD59-A6C34878D82A}">
                    <a16:rowId xmlns:a16="http://schemas.microsoft.com/office/drawing/2014/main" val="602217875"/>
                  </a:ext>
                </a:extLst>
              </a:tr>
              <a:tr h="370840">
                <a:tc>
                  <a:txBody>
                    <a:bodyPr/>
                    <a:lstStyle/>
                    <a:p>
                      <a:r>
                        <a:rPr lang="en-US" dirty="0"/>
                        <a:t>Unique</a:t>
                      </a:r>
                    </a:p>
                  </a:txBody>
                  <a:tcPr/>
                </a:tc>
                <a:tc>
                  <a:txBody>
                    <a:bodyPr/>
                    <a:lstStyle/>
                    <a:p>
                      <a:r>
                        <a:rPr lang="en-US" dirty="0"/>
                        <a:t>2</a:t>
                      </a:r>
                    </a:p>
                  </a:txBody>
                  <a:tcPr/>
                </a:tc>
                <a:tc>
                  <a:txBody>
                    <a:bodyPr/>
                    <a:lstStyle/>
                    <a:p>
                      <a:r>
                        <a:rPr lang="en-US" dirty="0"/>
                        <a:t>4</a:t>
                      </a:r>
                    </a:p>
                  </a:txBody>
                  <a:tcPr/>
                </a:tc>
                <a:extLst>
                  <a:ext uri="{0D108BD9-81ED-4DB2-BD59-A6C34878D82A}">
                    <a16:rowId xmlns:a16="http://schemas.microsoft.com/office/drawing/2014/main" val="646820601"/>
                  </a:ext>
                </a:extLst>
              </a:tr>
              <a:tr h="370840">
                <a:tc>
                  <a:txBody>
                    <a:bodyPr/>
                    <a:lstStyle/>
                    <a:p>
                      <a:r>
                        <a:rPr lang="en-US" dirty="0"/>
                        <a:t>Top</a:t>
                      </a:r>
                    </a:p>
                  </a:txBody>
                  <a:tcPr/>
                </a:tc>
                <a:tc>
                  <a:txBody>
                    <a:bodyPr/>
                    <a:lstStyle/>
                    <a:p>
                      <a:r>
                        <a:rPr lang="en-US" dirty="0"/>
                        <a:t>M</a:t>
                      </a:r>
                    </a:p>
                  </a:txBody>
                  <a:tcPr/>
                </a:tc>
                <a:tc>
                  <a:txBody>
                    <a:bodyPr/>
                    <a:lstStyle/>
                    <a:p>
                      <a:r>
                        <a:rPr lang="en-US" dirty="0"/>
                        <a:t>ASY</a:t>
                      </a:r>
                    </a:p>
                  </a:txBody>
                  <a:tcPr/>
                </a:tc>
                <a:extLst>
                  <a:ext uri="{0D108BD9-81ED-4DB2-BD59-A6C34878D82A}">
                    <a16:rowId xmlns:a16="http://schemas.microsoft.com/office/drawing/2014/main" val="3225000027"/>
                  </a:ext>
                </a:extLst>
              </a:tr>
              <a:tr h="370840">
                <a:tc>
                  <a:txBody>
                    <a:bodyPr/>
                    <a:lstStyle/>
                    <a:p>
                      <a:r>
                        <a:rPr lang="en-US" dirty="0"/>
                        <a:t>Freq</a:t>
                      </a:r>
                    </a:p>
                  </a:txBody>
                  <a:tcPr/>
                </a:tc>
                <a:tc>
                  <a:txBody>
                    <a:bodyPr/>
                    <a:lstStyle/>
                    <a:p>
                      <a:r>
                        <a:rPr lang="en-US" dirty="0"/>
                        <a:t>725</a:t>
                      </a:r>
                    </a:p>
                  </a:txBody>
                  <a:tcPr/>
                </a:tc>
                <a:tc>
                  <a:txBody>
                    <a:bodyPr/>
                    <a:lstStyle/>
                    <a:p>
                      <a:r>
                        <a:rPr lang="en-US" dirty="0"/>
                        <a:t>496</a:t>
                      </a:r>
                    </a:p>
                  </a:txBody>
                  <a:tcPr/>
                </a:tc>
                <a:extLst>
                  <a:ext uri="{0D108BD9-81ED-4DB2-BD59-A6C34878D82A}">
                    <a16:rowId xmlns:a16="http://schemas.microsoft.com/office/drawing/2014/main" val="1774221864"/>
                  </a:ext>
                </a:extLst>
              </a:tr>
            </a:tbl>
          </a:graphicData>
        </a:graphic>
      </p:graphicFrame>
    </p:spTree>
    <p:extLst>
      <p:ext uri="{BB962C8B-B14F-4D97-AF65-F5344CB8AC3E}">
        <p14:creationId xmlns:p14="http://schemas.microsoft.com/office/powerpoint/2010/main" val="2168177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19086-060A-494F-81B1-A636B45B3BE7}"/>
              </a:ext>
            </a:extLst>
          </p:cNvPr>
          <p:cNvSpPr>
            <a:spLocks noGrp="1"/>
          </p:cNvSpPr>
          <p:nvPr>
            <p:ph type="title"/>
          </p:nvPr>
        </p:nvSpPr>
        <p:spPr/>
        <p:txBody>
          <a:bodyPr/>
          <a:lstStyle/>
          <a:p>
            <a:r>
              <a:rPr lang="en-US" dirty="0"/>
              <a:t>Heart Disease PMF</a:t>
            </a:r>
          </a:p>
        </p:txBody>
      </p:sp>
      <p:pic>
        <p:nvPicPr>
          <p:cNvPr id="5" name="Picture 4" descr="Chart, bar chart, histogram&#10;&#10;Description automatically generated">
            <a:extLst>
              <a:ext uri="{FF2B5EF4-FFF2-40B4-BE49-F238E27FC236}">
                <a16:creationId xmlns:a16="http://schemas.microsoft.com/office/drawing/2014/main" id="{32E1D650-4640-4320-94EA-D41D466FA8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3837" y="1606754"/>
            <a:ext cx="6784325" cy="4886121"/>
          </a:xfrm>
          <a:prstGeom prst="rect">
            <a:avLst/>
          </a:prstGeom>
        </p:spPr>
      </p:pic>
    </p:spTree>
    <p:extLst>
      <p:ext uri="{BB962C8B-B14F-4D97-AF65-F5344CB8AC3E}">
        <p14:creationId xmlns:p14="http://schemas.microsoft.com/office/powerpoint/2010/main" val="3713247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AE707-E3CC-4EA5-A9BE-A11D498265C2}"/>
              </a:ext>
            </a:extLst>
          </p:cNvPr>
          <p:cNvSpPr>
            <a:spLocks noGrp="1"/>
          </p:cNvSpPr>
          <p:nvPr>
            <p:ph type="title"/>
          </p:nvPr>
        </p:nvSpPr>
        <p:spPr/>
        <p:txBody>
          <a:bodyPr/>
          <a:lstStyle/>
          <a:p>
            <a:r>
              <a:rPr lang="en-US" dirty="0"/>
              <a:t>CDF</a:t>
            </a:r>
          </a:p>
        </p:txBody>
      </p:sp>
      <p:pic>
        <p:nvPicPr>
          <p:cNvPr id="5" name="Picture 4" descr="Chart&#10;&#10;Description automatically generated with low confidence">
            <a:extLst>
              <a:ext uri="{FF2B5EF4-FFF2-40B4-BE49-F238E27FC236}">
                <a16:creationId xmlns:a16="http://schemas.microsoft.com/office/drawing/2014/main" id="{25949394-078F-4461-B4EC-454B20D6AC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402" y="1854397"/>
            <a:ext cx="3707016" cy="3149206"/>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7FACB7F0-AA2F-499F-A4CE-5C50515BD1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6172" y="1854397"/>
            <a:ext cx="3962171" cy="3149206"/>
          </a:xfrm>
          <a:prstGeom prst="rect">
            <a:avLst/>
          </a:prstGeom>
        </p:spPr>
      </p:pic>
      <p:pic>
        <p:nvPicPr>
          <p:cNvPr id="9" name="Picture 8" descr="Chart, line chart&#10;&#10;Description automatically generated">
            <a:extLst>
              <a:ext uri="{FF2B5EF4-FFF2-40B4-BE49-F238E27FC236}">
                <a16:creationId xmlns:a16="http://schemas.microsoft.com/office/drawing/2014/main" id="{084789AF-7B0D-4F21-A17D-A1FE6CA29B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47097" y="1854397"/>
            <a:ext cx="3985098" cy="3149206"/>
          </a:xfrm>
          <a:prstGeom prst="rect">
            <a:avLst/>
          </a:prstGeom>
        </p:spPr>
      </p:pic>
      <p:sp>
        <p:nvSpPr>
          <p:cNvPr id="10" name="TextBox 9">
            <a:extLst>
              <a:ext uri="{FF2B5EF4-FFF2-40B4-BE49-F238E27FC236}">
                <a16:creationId xmlns:a16="http://schemas.microsoft.com/office/drawing/2014/main" id="{87A33245-95D0-43E0-A048-1593D09D43B0}"/>
              </a:ext>
            </a:extLst>
          </p:cNvPr>
          <p:cNvSpPr txBox="1"/>
          <p:nvPr/>
        </p:nvSpPr>
        <p:spPr>
          <a:xfrm>
            <a:off x="600891" y="1463040"/>
            <a:ext cx="3017520" cy="369332"/>
          </a:xfrm>
          <a:prstGeom prst="rect">
            <a:avLst/>
          </a:prstGeom>
          <a:noFill/>
        </p:spPr>
        <p:txBody>
          <a:bodyPr wrap="square" rtlCol="0">
            <a:spAutoFit/>
          </a:bodyPr>
          <a:lstStyle/>
          <a:p>
            <a:pPr algn="ctr"/>
            <a:r>
              <a:rPr lang="en-US" dirty="0"/>
              <a:t>Chest Pain CDF</a:t>
            </a:r>
          </a:p>
        </p:txBody>
      </p:sp>
      <p:sp>
        <p:nvSpPr>
          <p:cNvPr id="11" name="TextBox 10">
            <a:extLst>
              <a:ext uri="{FF2B5EF4-FFF2-40B4-BE49-F238E27FC236}">
                <a16:creationId xmlns:a16="http://schemas.microsoft.com/office/drawing/2014/main" id="{CA6FF8ED-2E4E-4214-8615-CB64B1361D3D}"/>
              </a:ext>
            </a:extLst>
          </p:cNvPr>
          <p:cNvSpPr txBox="1"/>
          <p:nvPr/>
        </p:nvSpPr>
        <p:spPr>
          <a:xfrm>
            <a:off x="4478497" y="1430774"/>
            <a:ext cx="3017520" cy="369332"/>
          </a:xfrm>
          <a:prstGeom prst="rect">
            <a:avLst/>
          </a:prstGeom>
          <a:noFill/>
        </p:spPr>
        <p:txBody>
          <a:bodyPr wrap="square" rtlCol="0">
            <a:spAutoFit/>
          </a:bodyPr>
          <a:lstStyle/>
          <a:p>
            <a:pPr algn="ctr"/>
            <a:r>
              <a:rPr lang="en-US" dirty="0"/>
              <a:t>Heart Disease CDF</a:t>
            </a:r>
          </a:p>
        </p:txBody>
      </p:sp>
      <p:sp>
        <p:nvSpPr>
          <p:cNvPr id="12" name="TextBox 11">
            <a:extLst>
              <a:ext uri="{FF2B5EF4-FFF2-40B4-BE49-F238E27FC236}">
                <a16:creationId xmlns:a16="http://schemas.microsoft.com/office/drawing/2014/main" id="{E2BBA74E-6C1B-427E-9108-30DF8E5946CE}"/>
              </a:ext>
            </a:extLst>
          </p:cNvPr>
          <p:cNvSpPr txBox="1"/>
          <p:nvPr/>
        </p:nvSpPr>
        <p:spPr>
          <a:xfrm>
            <a:off x="8630886" y="1457248"/>
            <a:ext cx="3017520" cy="369332"/>
          </a:xfrm>
          <a:prstGeom prst="rect">
            <a:avLst/>
          </a:prstGeom>
          <a:noFill/>
        </p:spPr>
        <p:txBody>
          <a:bodyPr wrap="square" rtlCol="0">
            <a:spAutoFit/>
          </a:bodyPr>
          <a:lstStyle/>
          <a:p>
            <a:pPr algn="ctr"/>
            <a:r>
              <a:rPr lang="en-US" dirty="0"/>
              <a:t>Age CDF</a:t>
            </a:r>
          </a:p>
        </p:txBody>
      </p:sp>
    </p:spTree>
    <p:extLst>
      <p:ext uri="{BB962C8B-B14F-4D97-AF65-F5344CB8AC3E}">
        <p14:creationId xmlns:p14="http://schemas.microsoft.com/office/powerpoint/2010/main" val="1571454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9F51A-06E9-4EDB-8539-7BBC5D3FC93E}"/>
              </a:ext>
            </a:extLst>
          </p:cNvPr>
          <p:cNvSpPr>
            <a:spLocks noGrp="1"/>
          </p:cNvSpPr>
          <p:nvPr>
            <p:ph type="title"/>
          </p:nvPr>
        </p:nvSpPr>
        <p:spPr/>
        <p:txBody>
          <a:bodyPr/>
          <a:lstStyle/>
          <a:p>
            <a:r>
              <a:rPr lang="en-US" dirty="0"/>
              <a:t>Analytic Distribution</a:t>
            </a:r>
          </a:p>
        </p:txBody>
      </p:sp>
      <p:pic>
        <p:nvPicPr>
          <p:cNvPr id="5" name="Picture 4" descr="Chart, histogram&#10;&#10;Description automatically generated">
            <a:extLst>
              <a:ext uri="{FF2B5EF4-FFF2-40B4-BE49-F238E27FC236}">
                <a16:creationId xmlns:a16="http://schemas.microsoft.com/office/drawing/2014/main" id="{E83A76A9-CFC7-4AB0-9133-9569309CC5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9760" y="1690688"/>
            <a:ext cx="6272479" cy="4050976"/>
          </a:xfrm>
          <a:prstGeom prst="rect">
            <a:avLst/>
          </a:prstGeom>
        </p:spPr>
      </p:pic>
    </p:spTree>
    <p:extLst>
      <p:ext uri="{BB962C8B-B14F-4D97-AF65-F5344CB8AC3E}">
        <p14:creationId xmlns:p14="http://schemas.microsoft.com/office/powerpoint/2010/main" val="3289600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BFF27-1C07-4CBA-85B5-4FF6A3ED8DE3}"/>
              </a:ext>
            </a:extLst>
          </p:cNvPr>
          <p:cNvSpPr>
            <a:spLocks noGrp="1"/>
          </p:cNvSpPr>
          <p:nvPr>
            <p:ph type="title"/>
          </p:nvPr>
        </p:nvSpPr>
        <p:spPr/>
        <p:txBody>
          <a:bodyPr/>
          <a:lstStyle/>
          <a:p>
            <a:r>
              <a:rPr lang="en-US" dirty="0"/>
              <a:t>Scatterplots</a:t>
            </a:r>
          </a:p>
        </p:txBody>
      </p:sp>
      <p:pic>
        <p:nvPicPr>
          <p:cNvPr id="5" name="Picture 4" descr="Text&#10;&#10;Description automatically generated">
            <a:extLst>
              <a:ext uri="{FF2B5EF4-FFF2-40B4-BE49-F238E27FC236}">
                <a16:creationId xmlns:a16="http://schemas.microsoft.com/office/drawing/2014/main" id="{405F6D16-811A-4AB0-AEA2-A6C56B2057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 y="1389600"/>
            <a:ext cx="3918857" cy="3530159"/>
          </a:xfrm>
          <a:prstGeom prst="rect">
            <a:avLst/>
          </a:prstGeom>
        </p:spPr>
      </p:pic>
      <p:pic>
        <p:nvPicPr>
          <p:cNvPr id="7" name="Picture 6" descr="Chart, scatter chart&#10;&#10;Description automatically generated">
            <a:extLst>
              <a:ext uri="{FF2B5EF4-FFF2-40B4-BE49-F238E27FC236}">
                <a16:creationId xmlns:a16="http://schemas.microsoft.com/office/drawing/2014/main" id="{B387C7EC-61AC-4933-B4CB-E0E4AF524F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9753" y="1319349"/>
            <a:ext cx="3759087" cy="3530159"/>
          </a:xfrm>
          <a:prstGeom prst="rect">
            <a:avLst/>
          </a:prstGeom>
        </p:spPr>
      </p:pic>
      <p:pic>
        <p:nvPicPr>
          <p:cNvPr id="9" name="Picture 8" descr="Text&#10;&#10;Description automatically generated">
            <a:extLst>
              <a:ext uri="{FF2B5EF4-FFF2-40B4-BE49-F238E27FC236}">
                <a16:creationId xmlns:a16="http://schemas.microsoft.com/office/drawing/2014/main" id="{C2DA7D15-0F91-414D-BAF9-9FAE0F3003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4464" y="1319349"/>
            <a:ext cx="3553097" cy="3530159"/>
          </a:xfrm>
          <a:prstGeom prst="rect">
            <a:avLst/>
          </a:prstGeom>
        </p:spPr>
      </p:pic>
    </p:spTree>
    <p:extLst>
      <p:ext uri="{BB962C8B-B14F-4D97-AF65-F5344CB8AC3E}">
        <p14:creationId xmlns:p14="http://schemas.microsoft.com/office/powerpoint/2010/main" val="1908129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53FB0-C1BF-4073-A4A8-2F6D33C6656A}"/>
              </a:ext>
            </a:extLst>
          </p:cNvPr>
          <p:cNvSpPr>
            <a:spLocks noGrp="1"/>
          </p:cNvSpPr>
          <p:nvPr>
            <p:ph type="title"/>
          </p:nvPr>
        </p:nvSpPr>
        <p:spPr/>
        <p:txBody>
          <a:bodyPr/>
          <a:lstStyle/>
          <a:p>
            <a:r>
              <a:rPr lang="en-US" dirty="0"/>
              <a:t>Covariance &amp; Correlation</a:t>
            </a:r>
          </a:p>
        </p:txBody>
      </p:sp>
      <p:pic>
        <p:nvPicPr>
          <p:cNvPr id="5" name="Picture 4" descr="Text&#10;&#10;Description automatically generated">
            <a:extLst>
              <a:ext uri="{FF2B5EF4-FFF2-40B4-BE49-F238E27FC236}">
                <a16:creationId xmlns:a16="http://schemas.microsoft.com/office/drawing/2014/main" id="{1536E3B1-9B7E-415C-A3FF-BD6642539C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840" y="1304496"/>
            <a:ext cx="8967915" cy="2576187"/>
          </a:xfrm>
          <a:prstGeom prst="rect">
            <a:avLst/>
          </a:prstGeom>
        </p:spPr>
      </p:pic>
      <p:pic>
        <p:nvPicPr>
          <p:cNvPr id="7" name="Picture 6" descr="Text&#10;&#10;Description automatically generated">
            <a:extLst>
              <a:ext uri="{FF2B5EF4-FFF2-40B4-BE49-F238E27FC236}">
                <a16:creationId xmlns:a16="http://schemas.microsoft.com/office/drawing/2014/main" id="{C75EB44C-FE0F-42E7-9C78-3DF3A6276F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2730" y="4119106"/>
            <a:ext cx="7168022" cy="2557820"/>
          </a:xfrm>
          <a:prstGeom prst="rect">
            <a:avLst/>
          </a:prstGeom>
        </p:spPr>
      </p:pic>
    </p:spTree>
    <p:extLst>
      <p:ext uri="{BB962C8B-B14F-4D97-AF65-F5344CB8AC3E}">
        <p14:creationId xmlns:p14="http://schemas.microsoft.com/office/powerpoint/2010/main" val="3123594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BA0B1-8E24-494E-94D6-1173C96685BF}"/>
              </a:ext>
            </a:extLst>
          </p:cNvPr>
          <p:cNvSpPr>
            <a:spLocks noGrp="1"/>
          </p:cNvSpPr>
          <p:nvPr>
            <p:ph type="title"/>
          </p:nvPr>
        </p:nvSpPr>
        <p:spPr/>
        <p:txBody>
          <a:bodyPr/>
          <a:lstStyle/>
          <a:p>
            <a:r>
              <a:rPr lang="en-US"/>
              <a:t>Hypothesis Test</a:t>
            </a:r>
            <a:endParaRPr lang="en-US" dirty="0"/>
          </a:p>
        </p:txBody>
      </p:sp>
      <p:pic>
        <p:nvPicPr>
          <p:cNvPr id="10" name="Picture 9">
            <a:extLst>
              <a:ext uri="{FF2B5EF4-FFF2-40B4-BE49-F238E27FC236}">
                <a16:creationId xmlns:a16="http://schemas.microsoft.com/office/drawing/2014/main" id="{2AD4A9E1-498F-45E4-8668-43EB45EC07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583" y="3089803"/>
            <a:ext cx="11776833" cy="678393"/>
          </a:xfrm>
          <a:prstGeom prst="rect">
            <a:avLst/>
          </a:prstGeom>
        </p:spPr>
      </p:pic>
    </p:spTree>
    <p:extLst>
      <p:ext uri="{BB962C8B-B14F-4D97-AF65-F5344CB8AC3E}">
        <p14:creationId xmlns:p14="http://schemas.microsoft.com/office/powerpoint/2010/main" val="3812013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72264-1832-4B06-83CD-F4199957638F}"/>
              </a:ext>
            </a:extLst>
          </p:cNvPr>
          <p:cNvSpPr>
            <a:spLocks noGrp="1"/>
          </p:cNvSpPr>
          <p:nvPr>
            <p:ph type="title"/>
          </p:nvPr>
        </p:nvSpPr>
        <p:spPr/>
        <p:txBody>
          <a:bodyPr/>
          <a:lstStyle/>
          <a:p>
            <a:r>
              <a:rPr lang="en-US" dirty="0"/>
              <a:t>Logistic Regression</a:t>
            </a:r>
          </a:p>
        </p:txBody>
      </p:sp>
      <p:pic>
        <p:nvPicPr>
          <p:cNvPr id="5" name="Picture 4" descr="Graphical user interface, text&#10;&#10;Description automatically generated">
            <a:extLst>
              <a:ext uri="{FF2B5EF4-FFF2-40B4-BE49-F238E27FC236}">
                <a16:creationId xmlns:a16="http://schemas.microsoft.com/office/drawing/2014/main" id="{97B44153-0DAF-4660-9663-3F01FFE215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1053" y="1928432"/>
            <a:ext cx="7749893" cy="3850576"/>
          </a:xfrm>
          <a:prstGeom prst="rect">
            <a:avLst/>
          </a:prstGeom>
        </p:spPr>
      </p:pic>
    </p:spTree>
    <p:extLst>
      <p:ext uri="{BB962C8B-B14F-4D97-AF65-F5344CB8AC3E}">
        <p14:creationId xmlns:p14="http://schemas.microsoft.com/office/powerpoint/2010/main" val="4053908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87DBC-C9A4-44F5-8355-750A4894AABF}"/>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03580742-FDDD-4691-A903-B03070B57CFF}"/>
              </a:ext>
            </a:extLst>
          </p:cNvPr>
          <p:cNvSpPr>
            <a:spLocks noGrp="1"/>
          </p:cNvSpPr>
          <p:nvPr>
            <p:ph idx="1"/>
          </p:nvPr>
        </p:nvSpPr>
        <p:spPr/>
        <p:txBody>
          <a:bodyPr/>
          <a:lstStyle/>
          <a:p>
            <a:pPr marL="0" indent="0">
              <a:buNone/>
            </a:pPr>
            <a:r>
              <a:rPr lang="en-US" dirty="0"/>
              <a:t>As this point, I would like to continue to dive back into the data to try to find a trend or pattern to be able to predict heart disease. Right now, it looks like the resting BP of an individual is not good enough to predict if that individual has heart disease, even though there is a small correlation between the two.</a:t>
            </a:r>
          </a:p>
          <a:p>
            <a:pPr marL="0" indent="0">
              <a:buNone/>
            </a:pPr>
            <a:endParaRPr lang="en-US" dirty="0"/>
          </a:p>
          <a:p>
            <a:pPr marL="0" indent="0">
              <a:buNone/>
            </a:pPr>
            <a:r>
              <a:rPr lang="en-US" dirty="0"/>
              <a:t>I think I would want to start getting a deeper look at the other variables: age, sex, type of chest pain, and even cholesterol. </a:t>
            </a:r>
          </a:p>
        </p:txBody>
      </p:sp>
    </p:spTree>
    <p:extLst>
      <p:ext uri="{BB962C8B-B14F-4D97-AF65-F5344CB8AC3E}">
        <p14:creationId xmlns:p14="http://schemas.microsoft.com/office/powerpoint/2010/main" val="862665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6257E-FBEC-4548-86F8-E04DFA9B62EC}"/>
              </a:ext>
            </a:extLst>
          </p:cNvPr>
          <p:cNvSpPr>
            <a:spLocks noGrp="1"/>
          </p:cNvSpPr>
          <p:nvPr>
            <p:ph type="title"/>
          </p:nvPr>
        </p:nvSpPr>
        <p:spPr/>
        <p:txBody>
          <a:bodyPr/>
          <a:lstStyle/>
          <a:p>
            <a:r>
              <a:rPr lang="en-US" dirty="0"/>
              <a:t>Statistical Question</a:t>
            </a:r>
          </a:p>
        </p:txBody>
      </p:sp>
      <p:sp>
        <p:nvSpPr>
          <p:cNvPr id="3" name="Content Placeholder 2">
            <a:extLst>
              <a:ext uri="{FF2B5EF4-FFF2-40B4-BE49-F238E27FC236}">
                <a16:creationId xmlns:a16="http://schemas.microsoft.com/office/drawing/2014/main" id="{441D5D83-2242-41A2-B2FA-BB0C6E0B14B6}"/>
              </a:ext>
            </a:extLst>
          </p:cNvPr>
          <p:cNvSpPr>
            <a:spLocks noGrp="1"/>
          </p:cNvSpPr>
          <p:nvPr>
            <p:ph idx="1"/>
          </p:nvPr>
        </p:nvSpPr>
        <p:spPr/>
        <p:txBody>
          <a:bodyPr>
            <a:normAutofit/>
          </a:bodyPr>
          <a:lstStyle/>
          <a:p>
            <a:r>
              <a:rPr lang="en-US" sz="2000" dirty="0"/>
              <a:t>Am I able to predict heart disease from one of the following variables: age, sex, type of chest pain, the resting blood pressure, or the cholesterol level?</a:t>
            </a:r>
          </a:p>
        </p:txBody>
      </p:sp>
    </p:spTree>
    <p:extLst>
      <p:ext uri="{BB962C8B-B14F-4D97-AF65-F5344CB8AC3E}">
        <p14:creationId xmlns:p14="http://schemas.microsoft.com/office/powerpoint/2010/main" val="3805540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DCE8A-F7D5-4B38-AB15-89A43BA20F9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333BC23-CCEA-4E94-8ED2-3CD126BFB4DA}"/>
              </a:ext>
            </a:extLst>
          </p:cNvPr>
          <p:cNvSpPr>
            <a:spLocks noGrp="1"/>
          </p:cNvSpPr>
          <p:nvPr>
            <p:ph idx="1"/>
          </p:nvPr>
        </p:nvSpPr>
        <p:spPr>
          <a:xfrm>
            <a:off x="2589212" y="1682496"/>
            <a:ext cx="8915400" cy="4228726"/>
          </a:xfrm>
        </p:spPr>
        <p:txBody>
          <a:bodyPr>
            <a:normAutofit lnSpcReduction="10000"/>
          </a:bodyPr>
          <a:lstStyle/>
          <a:p>
            <a:pPr marL="0" indent="0">
              <a:buNone/>
            </a:pPr>
            <a:r>
              <a:rPr lang="en-US" dirty="0"/>
              <a:t>Hermann, L. K., </a:t>
            </a:r>
            <a:r>
              <a:rPr lang="en-US" dirty="0" err="1"/>
              <a:t>Weingart</a:t>
            </a:r>
            <a:r>
              <a:rPr lang="en-US" dirty="0"/>
              <a:t>, S. D., Yoon, Y. M., Genes, N. G., Nelson, B. P., Shearer, P. L., . . . </a:t>
            </a:r>
            <a:r>
              <a:rPr lang="en-US" dirty="0" err="1"/>
              <a:t>Henzlova</a:t>
            </a:r>
            <a:r>
              <a:rPr lang="en-US" dirty="0"/>
              <a:t>, M. J. (2010). Comparison of frequency of inducible myocardial ischemia in patients presenting to emergency department with typical versus atypical or nonanginal chest pain. National Library of Medicine, Abstract.</a:t>
            </a:r>
          </a:p>
          <a:p>
            <a:pPr marL="0" indent="0">
              <a:buNone/>
            </a:pPr>
            <a:r>
              <a:rPr lang="en-US" dirty="0" err="1"/>
              <a:t>Huizen</a:t>
            </a:r>
            <a:r>
              <a:rPr lang="en-US" dirty="0"/>
              <a:t>, J., &amp; Soliman, M. (2021, September 21). What is serum cholesterol? Retrieved from Medical News Today: https://www.medicalnewstoday.com/articles/321519</a:t>
            </a:r>
          </a:p>
          <a:p>
            <a:pPr marL="0" indent="0">
              <a:buNone/>
            </a:pPr>
            <a:r>
              <a:rPr lang="en-US" dirty="0"/>
              <a:t>Non-Cardiac Chest Pain. (2015, June 25). Retrieved from Cleveland Clinic: https://my.clevelandclinic.org/health/diseases/15851-gerd-non-cardiac-chest-pain</a:t>
            </a:r>
          </a:p>
          <a:p>
            <a:pPr marL="0" indent="0">
              <a:buNone/>
            </a:pPr>
            <a:r>
              <a:rPr lang="en-US" dirty="0"/>
              <a:t>Silent Heart Attacks: What Do Asymptomatic Signs of a Heart Attack Mean? (n.d.). Retrieved from Elite Care: https://elitecarehouston.com/silent-heart-attacks-what-do-asymptomatic-signs-of-a-heart-attack-mean/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7101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3E556-0C16-4F90-BE11-DAADF139CA53}"/>
              </a:ext>
            </a:extLst>
          </p:cNvPr>
          <p:cNvSpPr>
            <a:spLocks noGrp="1"/>
          </p:cNvSpPr>
          <p:nvPr>
            <p:ph type="title"/>
          </p:nvPr>
        </p:nvSpPr>
        <p:spPr/>
        <p:txBody>
          <a:bodyPr/>
          <a:lstStyle/>
          <a:p>
            <a:r>
              <a:rPr lang="en-US" dirty="0"/>
              <a:t>5 Chosen Variables</a:t>
            </a:r>
          </a:p>
        </p:txBody>
      </p:sp>
      <p:sp>
        <p:nvSpPr>
          <p:cNvPr id="3" name="Content Placeholder 2">
            <a:extLst>
              <a:ext uri="{FF2B5EF4-FFF2-40B4-BE49-F238E27FC236}">
                <a16:creationId xmlns:a16="http://schemas.microsoft.com/office/drawing/2014/main" id="{1BDE4A1A-610D-408B-A364-E828FA54CD10}"/>
              </a:ext>
            </a:extLst>
          </p:cNvPr>
          <p:cNvSpPr>
            <a:spLocks noGrp="1"/>
          </p:cNvSpPr>
          <p:nvPr>
            <p:ph idx="1"/>
          </p:nvPr>
        </p:nvSpPr>
        <p:spPr/>
        <p:txBody>
          <a:bodyPr/>
          <a:lstStyle/>
          <a:p>
            <a:r>
              <a:rPr lang="en-US" dirty="0"/>
              <a:t>Age</a:t>
            </a:r>
          </a:p>
          <a:p>
            <a:r>
              <a:rPr lang="en-US" dirty="0"/>
              <a:t>Sex</a:t>
            </a:r>
          </a:p>
          <a:p>
            <a:r>
              <a:rPr lang="en-US" dirty="0" err="1"/>
              <a:t>ChestPainType</a:t>
            </a:r>
            <a:endParaRPr lang="en-US" dirty="0"/>
          </a:p>
          <a:p>
            <a:r>
              <a:rPr lang="en-US" dirty="0"/>
              <a:t>Cholesterol</a:t>
            </a:r>
          </a:p>
          <a:p>
            <a:r>
              <a:rPr lang="en-US" dirty="0" err="1"/>
              <a:t>RestingBP</a:t>
            </a:r>
            <a:endParaRPr lang="en-US" dirty="0"/>
          </a:p>
        </p:txBody>
      </p:sp>
    </p:spTree>
    <p:extLst>
      <p:ext uri="{BB962C8B-B14F-4D97-AF65-F5344CB8AC3E}">
        <p14:creationId xmlns:p14="http://schemas.microsoft.com/office/powerpoint/2010/main" val="2767167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B59E7-7004-4A65-AF97-34E49FB80C6A}"/>
              </a:ext>
            </a:extLst>
          </p:cNvPr>
          <p:cNvSpPr>
            <a:spLocks noGrp="1"/>
          </p:cNvSpPr>
          <p:nvPr>
            <p:ph type="title"/>
          </p:nvPr>
        </p:nvSpPr>
        <p:spPr/>
        <p:txBody>
          <a:bodyPr/>
          <a:lstStyle/>
          <a:p>
            <a:r>
              <a:rPr lang="en-US" dirty="0"/>
              <a:t>Variables Defined</a:t>
            </a:r>
          </a:p>
        </p:txBody>
      </p:sp>
      <p:sp>
        <p:nvSpPr>
          <p:cNvPr id="3" name="Content Placeholder 2">
            <a:extLst>
              <a:ext uri="{FF2B5EF4-FFF2-40B4-BE49-F238E27FC236}">
                <a16:creationId xmlns:a16="http://schemas.microsoft.com/office/drawing/2014/main" id="{1FAACD08-AE2C-43FE-8B1E-40DA9C15EB26}"/>
              </a:ext>
            </a:extLst>
          </p:cNvPr>
          <p:cNvSpPr>
            <a:spLocks noGrp="1"/>
          </p:cNvSpPr>
          <p:nvPr>
            <p:ph idx="1"/>
          </p:nvPr>
        </p:nvSpPr>
        <p:spPr/>
        <p:txBody>
          <a:bodyPr>
            <a:normAutofit/>
          </a:bodyPr>
          <a:lstStyle/>
          <a:p>
            <a:r>
              <a:rPr lang="en-US" dirty="0"/>
              <a:t>Age – age of the patient in years (integer)</a:t>
            </a:r>
          </a:p>
          <a:p>
            <a:r>
              <a:rPr lang="en-US" dirty="0"/>
              <a:t>Sex – sex of the patient (M for Male, F for Female) </a:t>
            </a:r>
          </a:p>
          <a:p>
            <a:r>
              <a:rPr lang="en-US" dirty="0" err="1"/>
              <a:t>ChestPainType</a:t>
            </a:r>
            <a:r>
              <a:rPr lang="en-US" dirty="0"/>
              <a:t> – four different chest pain types</a:t>
            </a:r>
          </a:p>
          <a:p>
            <a:pPr lvl="1"/>
            <a:r>
              <a:rPr lang="en-US" dirty="0"/>
              <a:t>Categorized according to the presence of substernal chest pain or discomfort that was provoked by exertion or emotional stress and was relieved by rest and/or nitroglycerin</a:t>
            </a:r>
          </a:p>
          <a:p>
            <a:pPr lvl="1"/>
            <a:r>
              <a:rPr lang="en-US" dirty="0"/>
              <a:t>Typical Angina – have all 3 descriptors present</a:t>
            </a:r>
          </a:p>
          <a:p>
            <a:pPr lvl="1"/>
            <a:r>
              <a:rPr lang="en-US" dirty="0"/>
              <a:t>Atypical Angina – less than all 3 descriptors present</a:t>
            </a:r>
          </a:p>
          <a:p>
            <a:pPr lvl="1"/>
            <a:r>
              <a:rPr lang="en-US" dirty="0"/>
              <a:t>Non-anginal pain – pain that is not caused by heart disease or heart attack</a:t>
            </a:r>
          </a:p>
          <a:p>
            <a:pPr lvl="1"/>
            <a:r>
              <a:rPr lang="en-US" dirty="0"/>
              <a:t>Asymptomatic – chest pain that has either no symptoms or minimal symptoms or unrecognized symptoms</a:t>
            </a:r>
          </a:p>
          <a:p>
            <a:endParaRPr lang="en-US" dirty="0"/>
          </a:p>
        </p:txBody>
      </p:sp>
    </p:spTree>
    <p:extLst>
      <p:ext uri="{BB962C8B-B14F-4D97-AF65-F5344CB8AC3E}">
        <p14:creationId xmlns:p14="http://schemas.microsoft.com/office/powerpoint/2010/main" val="841401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C40A6-81FF-489B-A702-926F538E4D49}"/>
              </a:ext>
            </a:extLst>
          </p:cNvPr>
          <p:cNvSpPr>
            <a:spLocks noGrp="1"/>
          </p:cNvSpPr>
          <p:nvPr>
            <p:ph type="title"/>
          </p:nvPr>
        </p:nvSpPr>
        <p:spPr/>
        <p:txBody>
          <a:bodyPr/>
          <a:lstStyle/>
          <a:p>
            <a:r>
              <a:rPr lang="en-US" dirty="0"/>
              <a:t>Variables Defined</a:t>
            </a:r>
          </a:p>
        </p:txBody>
      </p:sp>
      <p:sp>
        <p:nvSpPr>
          <p:cNvPr id="3" name="Content Placeholder 2">
            <a:extLst>
              <a:ext uri="{FF2B5EF4-FFF2-40B4-BE49-F238E27FC236}">
                <a16:creationId xmlns:a16="http://schemas.microsoft.com/office/drawing/2014/main" id="{D012E815-C3FA-47BD-A0F1-F9577B357E44}"/>
              </a:ext>
            </a:extLst>
          </p:cNvPr>
          <p:cNvSpPr>
            <a:spLocks noGrp="1"/>
          </p:cNvSpPr>
          <p:nvPr>
            <p:ph idx="1"/>
          </p:nvPr>
        </p:nvSpPr>
        <p:spPr/>
        <p:txBody>
          <a:bodyPr/>
          <a:lstStyle/>
          <a:p>
            <a:r>
              <a:rPr lang="en-US" dirty="0"/>
              <a:t>Cholesterol – Serum cholesterol, represents the amount of total cholesterol in a person’s blood</a:t>
            </a:r>
          </a:p>
          <a:p>
            <a:r>
              <a:rPr lang="en-US" dirty="0" err="1"/>
              <a:t>RestingBP</a:t>
            </a:r>
            <a:r>
              <a:rPr lang="en-US" dirty="0"/>
              <a:t> – resting blood pressure</a:t>
            </a:r>
          </a:p>
        </p:txBody>
      </p:sp>
    </p:spTree>
    <p:extLst>
      <p:ext uri="{BB962C8B-B14F-4D97-AF65-F5344CB8AC3E}">
        <p14:creationId xmlns:p14="http://schemas.microsoft.com/office/powerpoint/2010/main" val="4024570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BD1A7-50EC-4014-AC0E-C53E040993FE}"/>
              </a:ext>
            </a:extLst>
          </p:cNvPr>
          <p:cNvSpPr>
            <a:spLocks noGrp="1"/>
          </p:cNvSpPr>
          <p:nvPr>
            <p:ph type="title"/>
          </p:nvPr>
        </p:nvSpPr>
        <p:spPr/>
        <p:txBody>
          <a:bodyPr/>
          <a:lstStyle/>
          <a:p>
            <a:r>
              <a:rPr lang="en-US" dirty="0"/>
              <a:t>Age Histogram</a:t>
            </a:r>
          </a:p>
        </p:txBody>
      </p:sp>
      <p:pic>
        <p:nvPicPr>
          <p:cNvPr id="4" name="Picture 3" descr="Chart, histogram&#10;&#10;Description automatically generated">
            <a:extLst>
              <a:ext uri="{FF2B5EF4-FFF2-40B4-BE49-F238E27FC236}">
                <a16:creationId xmlns:a16="http://schemas.microsoft.com/office/drawing/2014/main" id="{59DE1D83-0D22-4D03-B573-FB5196CD1E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156" y="1366663"/>
            <a:ext cx="7225748" cy="5258529"/>
          </a:xfrm>
          <a:prstGeom prst="rect">
            <a:avLst/>
          </a:prstGeom>
        </p:spPr>
      </p:pic>
    </p:spTree>
    <p:extLst>
      <p:ext uri="{BB962C8B-B14F-4D97-AF65-F5344CB8AC3E}">
        <p14:creationId xmlns:p14="http://schemas.microsoft.com/office/powerpoint/2010/main" val="4037516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351CE-BEC8-4AA2-90EA-3E58A467429E}"/>
              </a:ext>
            </a:extLst>
          </p:cNvPr>
          <p:cNvSpPr>
            <a:spLocks noGrp="1"/>
          </p:cNvSpPr>
          <p:nvPr>
            <p:ph type="title"/>
          </p:nvPr>
        </p:nvSpPr>
        <p:spPr/>
        <p:txBody>
          <a:bodyPr/>
          <a:lstStyle/>
          <a:p>
            <a:r>
              <a:rPr lang="en-US" dirty="0"/>
              <a:t>Sex Histogram</a:t>
            </a:r>
          </a:p>
        </p:txBody>
      </p:sp>
      <p:pic>
        <p:nvPicPr>
          <p:cNvPr id="4" name="Picture 3">
            <a:extLst>
              <a:ext uri="{FF2B5EF4-FFF2-40B4-BE49-F238E27FC236}">
                <a16:creationId xmlns:a16="http://schemas.microsoft.com/office/drawing/2014/main" id="{84E7A16A-26C8-47E7-A42E-A1796A0A2DBD}"/>
              </a:ext>
            </a:extLst>
          </p:cNvPr>
          <p:cNvPicPr>
            <a:picLocks noChangeAspect="1"/>
          </p:cNvPicPr>
          <p:nvPr/>
        </p:nvPicPr>
        <p:blipFill>
          <a:blip r:embed="rId3"/>
          <a:stretch>
            <a:fillRect/>
          </a:stretch>
        </p:blipFill>
        <p:spPr>
          <a:xfrm>
            <a:off x="3654239" y="1273699"/>
            <a:ext cx="7224386" cy="5163760"/>
          </a:xfrm>
          <a:prstGeom prst="rect">
            <a:avLst/>
          </a:prstGeom>
        </p:spPr>
      </p:pic>
    </p:spTree>
    <p:extLst>
      <p:ext uri="{BB962C8B-B14F-4D97-AF65-F5344CB8AC3E}">
        <p14:creationId xmlns:p14="http://schemas.microsoft.com/office/powerpoint/2010/main" val="2085547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E5816-72F7-4CA3-8F0D-2547607E9F86}"/>
              </a:ext>
            </a:extLst>
          </p:cNvPr>
          <p:cNvSpPr>
            <a:spLocks noGrp="1"/>
          </p:cNvSpPr>
          <p:nvPr>
            <p:ph type="title"/>
          </p:nvPr>
        </p:nvSpPr>
        <p:spPr/>
        <p:txBody>
          <a:bodyPr/>
          <a:lstStyle/>
          <a:p>
            <a:r>
              <a:rPr lang="en-US" dirty="0"/>
              <a:t>Chest Pain Histogram</a:t>
            </a:r>
          </a:p>
        </p:txBody>
      </p:sp>
      <p:pic>
        <p:nvPicPr>
          <p:cNvPr id="4" name="Picture 3">
            <a:extLst>
              <a:ext uri="{FF2B5EF4-FFF2-40B4-BE49-F238E27FC236}">
                <a16:creationId xmlns:a16="http://schemas.microsoft.com/office/drawing/2014/main" id="{9179F6B6-3B36-4D76-9130-172F34D4911B}"/>
              </a:ext>
            </a:extLst>
          </p:cNvPr>
          <p:cNvPicPr>
            <a:picLocks noChangeAspect="1"/>
          </p:cNvPicPr>
          <p:nvPr/>
        </p:nvPicPr>
        <p:blipFill>
          <a:blip r:embed="rId3"/>
          <a:stretch>
            <a:fillRect/>
          </a:stretch>
        </p:blipFill>
        <p:spPr>
          <a:xfrm>
            <a:off x="4148015" y="1346851"/>
            <a:ext cx="7224386" cy="5163760"/>
          </a:xfrm>
          <a:prstGeom prst="rect">
            <a:avLst/>
          </a:prstGeom>
        </p:spPr>
      </p:pic>
    </p:spTree>
    <p:extLst>
      <p:ext uri="{BB962C8B-B14F-4D97-AF65-F5344CB8AC3E}">
        <p14:creationId xmlns:p14="http://schemas.microsoft.com/office/powerpoint/2010/main" val="2699819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A0F47-96DF-49AA-82F2-46105263E73E}"/>
              </a:ext>
            </a:extLst>
          </p:cNvPr>
          <p:cNvSpPr>
            <a:spLocks noGrp="1"/>
          </p:cNvSpPr>
          <p:nvPr>
            <p:ph type="title"/>
          </p:nvPr>
        </p:nvSpPr>
        <p:spPr/>
        <p:txBody>
          <a:bodyPr/>
          <a:lstStyle/>
          <a:p>
            <a:r>
              <a:rPr lang="en-US" dirty="0"/>
              <a:t>Resting BP Histogram</a:t>
            </a:r>
          </a:p>
        </p:txBody>
      </p:sp>
      <p:pic>
        <p:nvPicPr>
          <p:cNvPr id="4" name="Picture 3">
            <a:extLst>
              <a:ext uri="{FF2B5EF4-FFF2-40B4-BE49-F238E27FC236}">
                <a16:creationId xmlns:a16="http://schemas.microsoft.com/office/drawing/2014/main" id="{96F88D40-518E-4274-BE7F-DA451C555672}"/>
              </a:ext>
            </a:extLst>
          </p:cNvPr>
          <p:cNvPicPr>
            <a:picLocks noChangeAspect="1"/>
          </p:cNvPicPr>
          <p:nvPr/>
        </p:nvPicPr>
        <p:blipFill>
          <a:blip r:embed="rId3"/>
          <a:stretch>
            <a:fillRect/>
          </a:stretch>
        </p:blipFill>
        <p:spPr>
          <a:xfrm>
            <a:off x="4280226" y="1414048"/>
            <a:ext cx="7224386" cy="5163760"/>
          </a:xfrm>
          <a:prstGeom prst="rect">
            <a:avLst/>
          </a:prstGeom>
        </p:spPr>
      </p:pic>
    </p:spTree>
    <p:extLst>
      <p:ext uri="{BB962C8B-B14F-4D97-AF65-F5344CB8AC3E}">
        <p14:creationId xmlns:p14="http://schemas.microsoft.com/office/powerpoint/2010/main" val="78473279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1518</TotalTime>
  <Words>1898</Words>
  <Application>Microsoft Office PowerPoint</Application>
  <PresentationFormat>Widescreen</PresentationFormat>
  <Paragraphs>164</Paragraphs>
  <Slides>20</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Gothic</vt:lpstr>
      <vt:lpstr>Inter</vt:lpstr>
      <vt:lpstr>Wingdings 3</vt:lpstr>
      <vt:lpstr>Wisp</vt:lpstr>
      <vt:lpstr>Heart Failure Prediction</vt:lpstr>
      <vt:lpstr>Statistical Question</vt:lpstr>
      <vt:lpstr>5 Chosen Variables</vt:lpstr>
      <vt:lpstr>Variables Defined</vt:lpstr>
      <vt:lpstr>Variables Defined</vt:lpstr>
      <vt:lpstr>Age Histogram</vt:lpstr>
      <vt:lpstr>Sex Histogram</vt:lpstr>
      <vt:lpstr>Chest Pain Histogram</vt:lpstr>
      <vt:lpstr>Resting BP Histogram</vt:lpstr>
      <vt:lpstr>Cholesterol Histogram</vt:lpstr>
      <vt:lpstr>Descriptive Stats</vt:lpstr>
      <vt:lpstr>Heart Disease PMF</vt:lpstr>
      <vt:lpstr>CDF</vt:lpstr>
      <vt:lpstr>Analytic Distribution</vt:lpstr>
      <vt:lpstr>Scatterplots</vt:lpstr>
      <vt:lpstr>Covariance &amp; Correlation</vt:lpstr>
      <vt:lpstr>Hypothesis Test</vt:lpstr>
      <vt:lpstr>Logistic Regression</vt:lpstr>
      <vt:lpstr>Result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Failure Prediction</dc:title>
  <dc:creator>Alan Donahue</dc:creator>
  <cp:lastModifiedBy>Alan Donahue</cp:lastModifiedBy>
  <cp:revision>8</cp:revision>
  <dcterms:created xsi:type="dcterms:W3CDTF">2021-11-16T01:17:33Z</dcterms:created>
  <dcterms:modified xsi:type="dcterms:W3CDTF">2021-11-21T03:44:51Z</dcterms:modified>
</cp:coreProperties>
</file>