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81" r:id="rId6"/>
    <p:sldId id="282" r:id="rId7"/>
    <p:sldId id="283" r:id="rId8"/>
    <p:sldId id="284" r:id="rId9"/>
    <p:sldId id="285" r:id="rId10"/>
    <p:sldId id="287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015" y="609600"/>
            <a:ext cx="4341935" cy="371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Malware Prediction: </a:t>
            </a:r>
            <a:r>
              <a:rPr lang="en-US" sz="320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Predictive Modeling for Malware Targeting Analysis</a:t>
            </a:r>
            <a:endParaRPr lang="en-US" sz="3600" dirty="0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4519246"/>
            <a:ext cx="3078749" cy="12719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DSC 630 – Predictive Analysis</a:t>
            </a:r>
          </a:p>
          <a:p>
            <a:r>
              <a:rPr lang="en-US" sz="1600" dirty="0">
                <a:solidFill>
                  <a:schemeClr val="tx2"/>
                </a:solidFill>
              </a:rPr>
              <a:t>Elena Adame &amp; Alan Donahue</a:t>
            </a:r>
          </a:p>
          <a:p>
            <a:r>
              <a:rPr lang="en-US" sz="1600" dirty="0">
                <a:solidFill>
                  <a:schemeClr val="tx2"/>
                </a:solidFill>
              </a:rPr>
              <a:t>13 August 2022</a:t>
            </a: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028" name="Picture 4" descr="Research shows malware is easy to buy, own, and deploy | TechRepublic">
            <a:extLst>
              <a:ext uri="{FF2B5EF4-FFF2-40B4-BE49-F238E27FC236}">
                <a16:creationId xmlns:a16="http://schemas.microsoft.com/office/drawing/2014/main" id="{A6894872-5BD8-C616-75B1-1941CC440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r="12081" b="1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earch shows malware is easy to buy, own, and deploy | TechRepublic">
            <a:extLst>
              <a:ext uri="{FF2B5EF4-FFF2-40B4-BE49-F238E27FC236}">
                <a16:creationId xmlns:a16="http://schemas.microsoft.com/office/drawing/2014/main" id="{A6894872-5BD8-C616-75B1-1941CC440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0" r="12081" b="1"/>
          <a:stretch/>
        </p:blipFill>
        <p:spPr bwMode="auto">
          <a:xfrm>
            <a:off x="4654295" y="10"/>
            <a:ext cx="75377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42FD514-BB84-4627-3CDD-5E5ADE84CE5C}"/>
              </a:ext>
            </a:extLst>
          </p:cNvPr>
          <p:cNvSpPr txBox="1">
            <a:spLocks/>
          </p:cNvSpPr>
          <p:nvPr/>
        </p:nvSpPr>
        <p:spPr>
          <a:xfrm>
            <a:off x="534475" y="560037"/>
            <a:ext cx="3596420" cy="9790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Overview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3EAE8F-5FEE-8EB4-B117-F6B66402CD13}"/>
              </a:ext>
            </a:extLst>
          </p:cNvPr>
          <p:cNvSpPr txBox="1">
            <a:spLocks/>
          </p:cNvSpPr>
          <p:nvPr/>
        </p:nvSpPr>
        <p:spPr>
          <a:xfrm>
            <a:off x="534475" y="2019700"/>
            <a:ext cx="3873402" cy="367918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Goudy Old Style" panose="02020502050305020303" pitchFamily="18" charset="0"/>
              <a:buChar char="◊"/>
            </a:pPr>
            <a:r>
              <a:rPr lang="en-US" sz="2400" dirty="0"/>
              <a:t>What is Malware Prediction?</a:t>
            </a:r>
          </a:p>
          <a:p>
            <a:pPr algn="l">
              <a:buFont typeface="Goudy Old Style" panose="02020502050305020303" pitchFamily="18" charset="0"/>
              <a:buChar char="◊"/>
            </a:pPr>
            <a:r>
              <a:rPr lang="en-US" sz="2400" dirty="0"/>
              <a:t>The Dataset</a:t>
            </a:r>
          </a:p>
          <a:p>
            <a:pPr algn="l">
              <a:buFont typeface="Goudy Old Style" panose="02020502050305020303" pitchFamily="18" charset="0"/>
              <a:buChar char="◊"/>
            </a:pPr>
            <a:r>
              <a:rPr lang="en-US" sz="2400" dirty="0"/>
              <a:t>The Approach</a:t>
            </a:r>
          </a:p>
          <a:p>
            <a:pPr algn="l">
              <a:buFont typeface="Goudy Old Style" panose="02020502050305020303" pitchFamily="18" charset="0"/>
              <a:buChar char="◊"/>
            </a:pPr>
            <a:r>
              <a:rPr lang="en-US" sz="2400" dirty="0"/>
              <a:t>The Results</a:t>
            </a:r>
          </a:p>
          <a:p>
            <a:pPr algn="l">
              <a:buFont typeface="Goudy Old Style" panose="02020502050305020303" pitchFamily="18" charset="0"/>
              <a:buChar char="◊"/>
            </a:pPr>
            <a:r>
              <a:rPr lang="en-US" sz="2400" dirty="0"/>
              <a:t>Conclusion</a:t>
            </a:r>
          </a:p>
          <a:p>
            <a:pPr marL="36900" algn="l"/>
            <a:endParaRPr lang="en-US" sz="2400" dirty="0"/>
          </a:p>
          <a:p>
            <a:pPr marL="36900" algn="l"/>
            <a:endParaRPr lang="en-US" sz="2400" dirty="0"/>
          </a:p>
          <a:p>
            <a:pPr marL="36900"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820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earch shows malware is easy to buy, own, and deploy | TechRepublic">
            <a:extLst>
              <a:ext uri="{FF2B5EF4-FFF2-40B4-BE49-F238E27FC236}">
                <a16:creationId xmlns:a16="http://schemas.microsoft.com/office/drawing/2014/main" id="{A6894872-5BD8-C616-75B1-1941CC4401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2" b="939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42FD514-BB84-4627-3CDD-5E5ADE84CE5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What is Malware Prediction?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3EAE8F-5FEE-8EB4-B117-F6B66402CD13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10353762" cy="371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algn="l"/>
            <a:endParaRPr lang="en-US" dirty="0">
              <a:solidFill>
                <a:schemeClr val="tx2"/>
              </a:solidFill>
            </a:endParaRPr>
          </a:p>
          <a:p>
            <a:pPr marL="36900" algn="l"/>
            <a:endParaRPr lang="en-US" dirty="0">
              <a:solidFill>
                <a:schemeClr val="tx2"/>
              </a:solidFill>
            </a:endParaRPr>
          </a:p>
          <a:p>
            <a:pPr marL="36900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127CF88-5CFF-2745-4368-30799910209D}"/>
              </a:ext>
            </a:extLst>
          </p:cNvPr>
          <p:cNvSpPr txBox="1">
            <a:spLocks/>
          </p:cNvSpPr>
          <p:nvPr/>
        </p:nvSpPr>
        <p:spPr>
          <a:xfrm>
            <a:off x="394689" y="2311097"/>
            <a:ext cx="11391973" cy="223580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l">
              <a:spcAft>
                <a:spcPts val="600"/>
              </a:spcAft>
              <a:buFont typeface="Goudy Old Style" panose="02020502050305020303" pitchFamily="18" charset="0"/>
              <a:buChar char="◊"/>
            </a:pPr>
            <a:endParaRPr lang="en-US" sz="2400" dirty="0"/>
          </a:p>
          <a:p>
            <a:pPr marL="342900" indent="-342900" algn="l">
              <a:spcAft>
                <a:spcPts val="600"/>
              </a:spcAft>
              <a:buFont typeface="Goudy Old Style" panose="02020502050305020303" pitchFamily="18" charset="0"/>
              <a:buChar char="◊"/>
            </a:pPr>
            <a:r>
              <a:rPr lang="en-US" sz="2400" dirty="0"/>
              <a:t>Current anti-virus software relies on fingerprinting of the malware itself</a:t>
            </a:r>
          </a:p>
          <a:p>
            <a:pPr marL="342900" indent="-342900" algn="l">
              <a:spcAft>
                <a:spcPts val="600"/>
              </a:spcAft>
              <a:buFont typeface="Goudy Old Style" panose="02020502050305020303" pitchFamily="18" charset="0"/>
              <a:buChar char="◊"/>
            </a:pPr>
            <a:r>
              <a:rPr lang="en-US" sz="2400" dirty="0"/>
              <a:t>Malware Prediction through machine learning allows for identification of vulnerable systems</a:t>
            </a:r>
          </a:p>
          <a:p>
            <a:pPr marL="342900" indent="-342900" algn="l">
              <a:spcAft>
                <a:spcPts val="600"/>
              </a:spcAft>
              <a:buFont typeface="Goudy Old Style" panose="02020502050305020303" pitchFamily="18" charset="0"/>
              <a:buChar char="◊"/>
            </a:pPr>
            <a:r>
              <a:rPr lang="en-US" sz="2400" dirty="0"/>
              <a:t>Companies have all the system information already at hand through IT department </a:t>
            </a:r>
          </a:p>
          <a:p>
            <a:pPr marL="342900" indent="-342900" algn="l">
              <a:spcAft>
                <a:spcPts val="600"/>
              </a:spcAft>
              <a:buFont typeface="Goudy Old Style" panose="02020502050305020303" pitchFamily="18" charset="0"/>
              <a:buChar char="◊"/>
            </a:pPr>
            <a:r>
              <a:rPr lang="en-US" sz="2400" dirty="0"/>
              <a:t>Adds to the multi-layer security posture</a:t>
            </a:r>
          </a:p>
          <a:p>
            <a:pPr marL="342900" indent="-342900" algn="l">
              <a:spcAft>
                <a:spcPts val="600"/>
              </a:spcAft>
              <a:buFont typeface="Goudy Old Style" panose="02020502050305020303" pitchFamily="18" charset="0"/>
              <a:buChar char="◊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588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earch shows malware is easy to buy, own, and deploy | TechRepublic">
            <a:extLst>
              <a:ext uri="{FF2B5EF4-FFF2-40B4-BE49-F238E27FC236}">
                <a16:creationId xmlns:a16="http://schemas.microsoft.com/office/drawing/2014/main" id="{A6894872-5BD8-C616-75B1-1941CC4401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2" b="939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42FD514-BB84-4627-3CDD-5E5ADE84CE5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The Dataset: Microsoft Malware Prediction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3EAE8F-5FEE-8EB4-B117-F6B66402CD13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10353762" cy="371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algn="l"/>
            <a:endParaRPr lang="en-US" dirty="0">
              <a:solidFill>
                <a:schemeClr val="tx2"/>
              </a:solidFill>
            </a:endParaRPr>
          </a:p>
          <a:p>
            <a:pPr marL="36900" algn="l"/>
            <a:endParaRPr lang="en-US" dirty="0">
              <a:solidFill>
                <a:schemeClr val="tx2"/>
              </a:solidFill>
            </a:endParaRPr>
          </a:p>
          <a:p>
            <a:pPr marL="36900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DDAC3-40D9-2EE4-6ED1-8BD1FEBCE7D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34281" y="2076450"/>
            <a:ext cx="3317358" cy="383181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a:rPr>
              <a:t>Target Variable - </a:t>
            </a: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a:rPr>
              <a:t>HasDetections</a:t>
            </a:r>
          </a:p>
          <a:p>
            <a:pPr>
              <a:lnSpc>
                <a:spcPct val="150000"/>
              </a:lnSpc>
            </a:pPr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a:endParaRPr>
          </a:p>
          <a:p>
            <a:pPr marL="285750" indent="-285750">
              <a:lnSpc>
                <a:spcPct val="150000"/>
              </a:lnSpc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a:rPr>
              <a:t>Ground Truth</a:t>
            </a:r>
          </a:p>
          <a:p>
            <a:pPr marL="285750" indent="-285750">
              <a:lnSpc>
                <a:spcPct val="150000"/>
              </a:lnSpc>
              <a:buFont typeface="Goudy Old Style" panose="02020502050305020303" pitchFamily="18" charset="0"/>
              <a:buChar char="◊"/>
            </a:pPr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a:endParaRPr>
          </a:p>
          <a:p>
            <a:pPr marL="285750" indent="-285750"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a:rPr>
              <a:t>Indication of whether Malware was detected on the machine</a:t>
            </a:r>
          </a:p>
          <a:p>
            <a:pPr marL="285750" indent="-285750">
              <a:buFont typeface="Goudy Old Style" panose="02020502050305020303" pitchFamily="18" charset="0"/>
              <a:buChar char="◊"/>
            </a:pPr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a:endParaRPr>
          </a:p>
          <a:p>
            <a:pPr marL="285750" indent="-285750"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a:rPr>
              <a:t>Dataset evenly split between machines with Malware and Machines without Malware</a:t>
            </a:r>
          </a:p>
          <a:p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a:endParaRPr>
          </a:p>
          <a:p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72085-7FAF-D50E-58EA-2E874258473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51081" y="2076450"/>
            <a:ext cx="3975160" cy="36933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a:rPr>
              <a:t>Feature Variables - </a:t>
            </a: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a:rPr>
              <a:t>Everything Else</a:t>
            </a:r>
          </a:p>
          <a:p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a:endParaRPr>
          </a:p>
          <a:p>
            <a:pPr marL="285750" indent="-285750"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a:rPr>
              <a:t>8.9 Million Data Points</a:t>
            </a:r>
          </a:p>
          <a:p>
            <a:pPr marL="285750" indent="-285750">
              <a:buFont typeface="Goudy Old Style" panose="02020502050305020303" pitchFamily="18" charset="0"/>
              <a:buChar char="◊"/>
            </a:pPr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a:endParaRPr>
          </a:p>
          <a:p>
            <a:pPr marL="285750" indent="-285750"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a:rPr>
              <a:t>82 Total Features </a:t>
            </a:r>
          </a:p>
          <a:p>
            <a:pPr marL="285750" indent="-285750">
              <a:buFont typeface="Goudy Old Style" panose="02020502050305020303" pitchFamily="18" charset="0"/>
              <a:buChar char="◊"/>
            </a:pPr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a:endParaRPr>
          </a:p>
          <a:p>
            <a:pPr marL="285750" indent="-285750"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a:rPr>
              <a:t>Features relate to machine specific information: Operating System (OS) build, OS version, Device Census, etc. </a:t>
            </a:r>
          </a:p>
          <a:p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a:endParaRPr>
          </a:p>
          <a:p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a:endParaRPr>
          </a:p>
          <a:p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a:endParaRPr>
          </a:p>
          <a:p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a:endParaRP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12E9038E-8E04-19AE-C673-6768D76A4B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3702" y="2476490"/>
            <a:ext cx="3341225" cy="23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8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earch shows malware is easy to buy, own, and deploy | TechRepublic">
            <a:extLst>
              <a:ext uri="{FF2B5EF4-FFF2-40B4-BE49-F238E27FC236}">
                <a16:creationId xmlns:a16="http://schemas.microsoft.com/office/drawing/2014/main" id="{A6894872-5BD8-C616-75B1-1941CC4401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2" b="939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42FD514-BB84-4627-3CDD-5E5ADE84CE5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The Approach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3EAE8F-5FEE-8EB4-B117-F6B66402CD13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10353762" cy="371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algn="l"/>
            <a:endParaRPr lang="en-US" dirty="0">
              <a:solidFill>
                <a:schemeClr val="tx2"/>
              </a:solidFill>
            </a:endParaRPr>
          </a:p>
          <a:p>
            <a:pPr marL="36900" algn="l"/>
            <a:endParaRPr lang="en-US" dirty="0">
              <a:solidFill>
                <a:schemeClr val="tx2"/>
              </a:solidFill>
            </a:endParaRPr>
          </a:p>
          <a:p>
            <a:pPr marL="36900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96838-7A5F-E40A-4EE0-19CF32EFC0FA}"/>
              </a:ext>
            </a:extLst>
          </p:cNvPr>
          <p:cNvSpPr txBox="1">
            <a:spLocks/>
          </p:cNvSpPr>
          <p:nvPr/>
        </p:nvSpPr>
        <p:spPr>
          <a:xfrm>
            <a:off x="434281" y="4293274"/>
            <a:ext cx="11280199" cy="2308324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a:rPr>
              <a:t>Memory issues </a:t>
            </a: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ym typeface="Wingdings" panose="05000000000000000000" pitchFamily="2" charset="2"/>
              </a:rPr>
              <a:t>led to scaling down to 6 Feature Variables</a:t>
            </a:r>
          </a:p>
          <a:p>
            <a:pPr marL="742950" lvl="1" indent="-285750"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ym typeface="Wingdings" panose="05000000000000000000" pitchFamily="2" charset="2"/>
              </a:rPr>
              <a:t>Features chosen based on industry knowledge</a:t>
            </a:r>
          </a:p>
          <a:p>
            <a:pPr marL="285750" indent="-285750">
              <a:buFont typeface="Goudy Old Style" panose="02020502050305020303" pitchFamily="18" charset="0"/>
              <a:buChar char="◊"/>
            </a:pPr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ym typeface="Wingdings" panose="05000000000000000000" pitchFamily="2" charset="2"/>
            </a:endParaRPr>
          </a:p>
          <a:p>
            <a:pPr marL="285750" indent="-285750"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ym typeface="Wingdings" panose="05000000000000000000" pitchFamily="2" charset="2"/>
              </a:rPr>
              <a:t>Two Model approaches decided upon:</a:t>
            </a:r>
          </a:p>
          <a:p>
            <a:pPr marL="742950" lvl="1" indent="-285750"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ym typeface="Wingdings" panose="05000000000000000000" pitchFamily="2" charset="2"/>
              </a:rPr>
              <a:t>Decision Tree</a:t>
            </a:r>
          </a:p>
          <a:p>
            <a:pPr marL="742950" lvl="1" indent="-285750"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ym typeface="Wingdings" panose="05000000000000000000" pitchFamily="2" charset="2"/>
              </a:rPr>
              <a:t>Logistic Regression</a:t>
            </a:r>
          </a:p>
          <a:p>
            <a:pPr marL="285750" indent="-285750">
              <a:buFont typeface="Goudy Old Style" panose="02020502050305020303" pitchFamily="18" charset="0"/>
              <a:buChar char="◊"/>
            </a:pPr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ym typeface="Wingdings" panose="05000000000000000000" pitchFamily="2" charset="2"/>
            </a:endParaRPr>
          </a:p>
          <a:p>
            <a:pPr marL="285750" indent="-285750"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ym typeface="Wingdings" panose="05000000000000000000" pitchFamily="2" charset="2"/>
              </a:rPr>
              <a:t>KNN was determined to be unsuitable for this project due to the large dataset and memory issues encountered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B8473D4E-C88E-8C7B-9B83-4A8921AA23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34280" y="1829358"/>
            <a:ext cx="11280199" cy="225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6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earch shows malware is easy to buy, own, and deploy | TechRepublic">
            <a:extLst>
              <a:ext uri="{FF2B5EF4-FFF2-40B4-BE49-F238E27FC236}">
                <a16:creationId xmlns:a16="http://schemas.microsoft.com/office/drawing/2014/main" id="{A6894872-5BD8-C616-75B1-1941CC4401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2" b="939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42FD514-BB84-4627-3CDD-5E5ADE84CE5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The Results – Decision Tree Model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3EAE8F-5FEE-8EB4-B117-F6B66402CD13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10353762" cy="371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algn="l"/>
            <a:endParaRPr lang="en-US" dirty="0">
              <a:solidFill>
                <a:schemeClr val="tx2"/>
              </a:solidFill>
            </a:endParaRPr>
          </a:p>
          <a:p>
            <a:pPr marL="36900" algn="l"/>
            <a:endParaRPr lang="en-US" dirty="0">
              <a:solidFill>
                <a:schemeClr val="tx2"/>
              </a:solidFill>
            </a:endParaRPr>
          </a:p>
          <a:p>
            <a:pPr marL="36900" algn="l"/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61593A-5504-B838-6505-E66702E9B42B}"/>
              </a:ext>
            </a:extLst>
          </p:cNvPr>
          <p:cNvGrpSpPr/>
          <p:nvPr/>
        </p:nvGrpSpPr>
        <p:grpSpPr>
          <a:xfrm>
            <a:off x="281631" y="1597478"/>
            <a:ext cx="11453169" cy="3786319"/>
            <a:chOff x="281631" y="1699078"/>
            <a:chExt cx="11448148" cy="39420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C47BD8-E58E-8934-27E1-57EB70FFF7E3}"/>
                </a:ext>
              </a:extLst>
            </p:cNvPr>
            <p:cNvSpPr txBox="1">
              <a:spLocks/>
            </p:cNvSpPr>
            <p:nvPr/>
          </p:nvSpPr>
          <p:spPr>
            <a:xfrm>
              <a:off x="281631" y="4968241"/>
              <a:ext cx="4809476" cy="67292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Goudy Old Style" panose="02020502050305020303" pitchFamily="18" charset="0"/>
                <a:buChar char="◊"/>
              </a:pPr>
              <a:r>
                <a:rPr lang="en-US" dirty="0">
                  <a:ln>
                    <a:solidFill>
                      <a:schemeClr val="bg1">
                        <a:lumMod val="50000"/>
                        <a:lumOff val="50000"/>
                      </a:schemeClr>
                    </a:solidFill>
                  </a:ln>
                </a:rPr>
                <a:t>False Negatives – 25.3% </a:t>
              </a:r>
            </a:p>
            <a:p>
              <a:pPr marL="285750" indent="-285750">
                <a:buFont typeface="Goudy Old Style" panose="02020502050305020303" pitchFamily="18" charset="0"/>
                <a:buChar char="◊"/>
              </a:pPr>
              <a:r>
                <a:rPr lang="en-US" dirty="0">
                  <a:ln>
                    <a:solidFill>
                      <a:schemeClr val="bg1">
                        <a:lumMod val="50000"/>
                        <a:lumOff val="50000"/>
                      </a:schemeClr>
                    </a:solidFill>
                  </a:ln>
                  <a:sym typeface="Wingdings" panose="05000000000000000000" pitchFamily="2" charset="2"/>
                </a:rPr>
                <a:t>False Positives – 20.2% </a:t>
              </a:r>
            </a:p>
          </p:txBody>
        </p:sp>
        <p:pic>
          <p:nvPicPr>
            <p:cNvPr id="5" name="Picture 4" descr="Chart, treemap chart&#10;&#10;Description automatically generated">
              <a:extLst>
                <a:ext uri="{FF2B5EF4-FFF2-40B4-BE49-F238E27FC236}">
                  <a16:creationId xmlns:a16="http://schemas.microsoft.com/office/drawing/2014/main" id="{D7FCE06E-7F5D-C750-FAA3-2FCB93DB3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</a:blip>
            <a:stretch>
              <a:fillRect/>
            </a:stretch>
          </p:blipFill>
          <p:spPr>
            <a:xfrm>
              <a:off x="322012" y="1699078"/>
              <a:ext cx="4769095" cy="316438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0AB769-4E69-2CFC-14AE-C40B4CE1F7B8}"/>
                </a:ext>
              </a:extLst>
            </p:cNvPr>
            <p:cNvSpPr/>
            <p:nvPr/>
          </p:nvSpPr>
          <p:spPr>
            <a:xfrm>
              <a:off x="822960" y="3220720"/>
              <a:ext cx="1564640" cy="1168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098A0-129E-240A-58C1-0D6A1E49265E}"/>
                </a:ext>
              </a:extLst>
            </p:cNvPr>
            <p:cNvSpPr txBox="1">
              <a:spLocks/>
            </p:cNvSpPr>
            <p:nvPr/>
          </p:nvSpPr>
          <p:spPr>
            <a:xfrm>
              <a:off x="6920303" y="4968241"/>
              <a:ext cx="4809476" cy="67292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Goudy Old Style" panose="02020502050305020303" pitchFamily="18" charset="0"/>
                <a:buChar char="◊"/>
              </a:pPr>
              <a:r>
                <a:rPr lang="en-US" dirty="0">
                  <a:ln>
                    <a:solidFill>
                      <a:schemeClr val="bg1">
                        <a:lumMod val="50000"/>
                        <a:lumOff val="50000"/>
                      </a:schemeClr>
                    </a:solidFill>
                  </a:ln>
                </a:rPr>
                <a:t>False Negatives – 25.4% </a:t>
              </a:r>
            </a:p>
            <a:p>
              <a:pPr marL="285750" indent="-285750">
                <a:buFont typeface="Goudy Old Style" panose="02020502050305020303" pitchFamily="18" charset="0"/>
                <a:buChar char="◊"/>
              </a:pPr>
              <a:r>
                <a:rPr lang="en-US" dirty="0">
                  <a:ln>
                    <a:solidFill>
                      <a:schemeClr val="bg1">
                        <a:lumMod val="50000"/>
                        <a:lumOff val="50000"/>
                      </a:schemeClr>
                    </a:solidFill>
                  </a:ln>
                  <a:sym typeface="Wingdings" panose="05000000000000000000" pitchFamily="2" charset="2"/>
                </a:rPr>
                <a:t>False Positives – 20.2%</a:t>
              </a:r>
            </a:p>
          </p:txBody>
        </p:sp>
        <p:pic>
          <p:nvPicPr>
            <p:cNvPr id="13" name="Picture 12" descr="Chart, treemap chart&#10;&#10;Description automatically generated">
              <a:extLst>
                <a:ext uri="{FF2B5EF4-FFF2-40B4-BE49-F238E27FC236}">
                  <a16:creationId xmlns:a16="http://schemas.microsoft.com/office/drawing/2014/main" id="{FB5A1233-7B3E-F748-D3E7-35F8AC4EA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</a:blip>
            <a:stretch>
              <a:fillRect/>
            </a:stretch>
          </p:blipFill>
          <p:spPr>
            <a:xfrm>
              <a:off x="6920303" y="1708603"/>
              <a:ext cx="4809476" cy="3162993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C9221A-9384-2530-053F-9D755446D6F3}"/>
                </a:ext>
              </a:extLst>
            </p:cNvPr>
            <p:cNvSpPr/>
            <p:nvPr/>
          </p:nvSpPr>
          <p:spPr>
            <a:xfrm>
              <a:off x="7397012" y="3220720"/>
              <a:ext cx="1564640" cy="1168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 descr="vb">
              <a:extLst>
                <a:ext uri="{FF2B5EF4-FFF2-40B4-BE49-F238E27FC236}">
                  <a16:creationId xmlns:a16="http://schemas.microsoft.com/office/drawing/2014/main" id="{ACBFA287-5084-F976-4CFB-7F30CF8AB7B1}"/>
                </a:ext>
              </a:extLst>
            </p:cNvPr>
            <p:cNvSpPr/>
            <p:nvPr/>
          </p:nvSpPr>
          <p:spPr>
            <a:xfrm>
              <a:off x="5181942" y="2570480"/>
              <a:ext cx="1655738" cy="65024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Grid Search </a:t>
              </a:r>
            </a:p>
          </p:txBody>
        </p:sp>
      </p:grp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A5978263-3032-5EB3-C991-E2BB6E0D7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32127"/>
              </p:ext>
            </p:extLst>
          </p:nvPr>
        </p:nvGraphicFramePr>
        <p:xfrm>
          <a:off x="794491" y="5527040"/>
          <a:ext cx="3745224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8408">
                  <a:extLst>
                    <a:ext uri="{9D8B030D-6E8A-4147-A177-3AD203B41FA5}">
                      <a16:colId xmlns:a16="http://schemas.microsoft.com/office/drawing/2014/main" val="739128538"/>
                    </a:ext>
                  </a:extLst>
                </a:gridCol>
                <a:gridCol w="1248408">
                  <a:extLst>
                    <a:ext uri="{9D8B030D-6E8A-4147-A177-3AD203B41FA5}">
                      <a16:colId xmlns:a16="http://schemas.microsoft.com/office/drawing/2014/main" val="4038722488"/>
                    </a:ext>
                  </a:extLst>
                </a:gridCol>
                <a:gridCol w="1248408">
                  <a:extLst>
                    <a:ext uri="{9D8B030D-6E8A-4147-A177-3AD203B41FA5}">
                      <a16:colId xmlns:a16="http://schemas.microsoft.com/office/drawing/2014/main" val="2580240859"/>
                    </a:ext>
                  </a:extLst>
                </a:gridCol>
              </a:tblGrid>
              <a:tr h="2826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24809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6696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06016"/>
                  </a:ext>
                </a:extLst>
              </a:tr>
            </a:tbl>
          </a:graphicData>
        </a:graphic>
      </p:graphicFrame>
      <p:graphicFrame>
        <p:nvGraphicFramePr>
          <p:cNvPr id="30" name="Table 28">
            <a:extLst>
              <a:ext uri="{FF2B5EF4-FFF2-40B4-BE49-F238E27FC236}">
                <a16:creationId xmlns:a16="http://schemas.microsoft.com/office/drawing/2014/main" id="{219CF6AA-E740-329C-11C3-3233970C3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758900"/>
              </p:ext>
            </p:extLst>
          </p:nvPr>
        </p:nvGraphicFramePr>
        <p:xfrm>
          <a:off x="7456395" y="5525065"/>
          <a:ext cx="3745224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48408">
                  <a:extLst>
                    <a:ext uri="{9D8B030D-6E8A-4147-A177-3AD203B41FA5}">
                      <a16:colId xmlns:a16="http://schemas.microsoft.com/office/drawing/2014/main" val="739128538"/>
                    </a:ext>
                  </a:extLst>
                </a:gridCol>
                <a:gridCol w="1248408">
                  <a:extLst>
                    <a:ext uri="{9D8B030D-6E8A-4147-A177-3AD203B41FA5}">
                      <a16:colId xmlns:a16="http://schemas.microsoft.com/office/drawing/2014/main" val="4038722488"/>
                    </a:ext>
                  </a:extLst>
                </a:gridCol>
                <a:gridCol w="1248408">
                  <a:extLst>
                    <a:ext uri="{9D8B030D-6E8A-4147-A177-3AD203B41FA5}">
                      <a16:colId xmlns:a16="http://schemas.microsoft.com/office/drawing/2014/main" val="2580240859"/>
                    </a:ext>
                  </a:extLst>
                </a:gridCol>
              </a:tblGrid>
              <a:tr h="2826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24809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6696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0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78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earch shows malware is easy to buy, own, and deploy | TechRepublic">
            <a:extLst>
              <a:ext uri="{FF2B5EF4-FFF2-40B4-BE49-F238E27FC236}">
                <a16:creationId xmlns:a16="http://schemas.microsoft.com/office/drawing/2014/main" id="{A6894872-5BD8-C616-75B1-1941CC4401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2" b="939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42FD514-BB84-4627-3CDD-5E5ADE84CE5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The Results – Logistic Regression Model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3EAE8F-5FEE-8EB4-B117-F6B66402CD13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10353762" cy="371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algn="l"/>
            <a:endParaRPr lang="en-US" dirty="0">
              <a:solidFill>
                <a:schemeClr val="tx2"/>
              </a:solidFill>
            </a:endParaRPr>
          </a:p>
          <a:p>
            <a:pPr marL="36900" algn="l"/>
            <a:endParaRPr lang="en-US" dirty="0">
              <a:solidFill>
                <a:schemeClr val="tx2"/>
              </a:solidFill>
            </a:endParaRPr>
          </a:p>
          <a:p>
            <a:pPr marL="36900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5225F-AA6D-3E64-74EA-EC8E22DAD56F}"/>
              </a:ext>
            </a:extLst>
          </p:cNvPr>
          <p:cNvSpPr txBox="1">
            <a:spLocks/>
          </p:cNvSpPr>
          <p:nvPr/>
        </p:nvSpPr>
        <p:spPr>
          <a:xfrm>
            <a:off x="6831209" y="2643688"/>
            <a:ext cx="4801991" cy="646331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a:rPr>
              <a:t>False Negatives – 25.3%</a:t>
            </a:r>
          </a:p>
          <a:p>
            <a:pPr marL="285750" indent="-285750"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</a:rPr>
              <a:t>False Positives – 20.2%</a:t>
            </a:r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ym typeface="Wingdings" panose="05000000000000000000" pitchFamily="2" charset="2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D1617D-108A-83F1-B83D-1D05B701DE7F}"/>
              </a:ext>
            </a:extLst>
          </p:cNvPr>
          <p:cNvGrpSpPr/>
          <p:nvPr/>
        </p:nvGrpSpPr>
        <p:grpSpPr>
          <a:xfrm>
            <a:off x="836809" y="2076450"/>
            <a:ext cx="4801991" cy="3333921"/>
            <a:chOff x="308489" y="1657180"/>
            <a:chExt cx="4801991" cy="3333921"/>
          </a:xfrm>
        </p:grpSpPr>
        <p:pic>
          <p:nvPicPr>
            <p:cNvPr id="3" name="Picture 2" descr="Chart, treemap chart&#10;&#10;Description automatically generated">
              <a:extLst>
                <a:ext uri="{FF2B5EF4-FFF2-40B4-BE49-F238E27FC236}">
                  <a16:creationId xmlns:a16="http://schemas.microsoft.com/office/drawing/2014/main" id="{982FFED5-1606-EF35-A88B-047725745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</a:blip>
            <a:stretch>
              <a:fillRect/>
            </a:stretch>
          </p:blipFill>
          <p:spPr>
            <a:xfrm>
              <a:off x="308489" y="1657180"/>
              <a:ext cx="4801991" cy="333392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17605D-FC36-5105-E479-A915C8CB093E}"/>
                </a:ext>
              </a:extLst>
            </p:cNvPr>
            <p:cNvSpPr/>
            <p:nvPr/>
          </p:nvSpPr>
          <p:spPr>
            <a:xfrm>
              <a:off x="822960" y="3210560"/>
              <a:ext cx="1564640" cy="12573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Table 28">
            <a:extLst>
              <a:ext uri="{FF2B5EF4-FFF2-40B4-BE49-F238E27FC236}">
                <a16:creationId xmlns:a16="http://schemas.microsoft.com/office/drawing/2014/main" id="{BCBE4A64-CC7B-BBE3-574A-CAB0E7BA5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56928"/>
              </p:ext>
            </p:extLst>
          </p:nvPr>
        </p:nvGraphicFramePr>
        <p:xfrm>
          <a:off x="6831208" y="3518167"/>
          <a:ext cx="4801992" cy="109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0664">
                  <a:extLst>
                    <a:ext uri="{9D8B030D-6E8A-4147-A177-3AD203B41FA5}">
                      <a16:colId xmlns:a16="http://schemas.microsoft.com/office/drawing/2014/main" val="739128538"/>
                    </a:ext>
                  </a:extLst>
                </a:gridCol>
                <a:gridCol w="1600664">
                  <a:extLst>
                    <a:ext uri="{9D8B030D-6E8A-4147-A177-3AD203B41FA5}">
                      <a16:colId xmlns:a16="http://schemas.microsoft.com/office/drawing/2014/main" val="4038722488"/>
                    </a:ext>
                  </a:extLst>
                </a:gridCol>
                <a:gridCol w="1600664">
                  <a:extLst>
                    <a:ext uri="{9D8B030D-6E8A-4147-A177-3AD203B41FA5}">
                      <a16:colId xmlns:a16="http://schemas.microsoft.com/office/drawing/2014/main" val="2580240859"/>
                    </a:ext>
                  </a:extLst>
                </a:gridCol>
              </a:tblGrid>
              <a:tr h="28266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24809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6696"/>
                  </a:ext>
                </a:extLst>
              </a:tr>
              <a:tr h="282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0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43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earch shows malware is easy to buy, own, and deploy | TechRepublic">
            <a:extLst>
              <a:ext uri="{FF2B5EF4-FFF2-40B4-BE49-F238E27FC236}">
                <a16:creationId xmlns:a16="http://schemas.microsoft.com/office/drawing/2014/main" id="{A6894872-5BD8-C616-75B1-1941CC4401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2" b="939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42FD514-BB84-4627-3CDD-5E5ADE84CE5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dirty="0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Conclusion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3EAE8F-5FEE-8EB4-B117-F6B66402CD13}"/>
              </a:ext>
            </a:extLst>
          </p:cNvPr>
          <p:cNvSpPr txBox="1">
            <a:spLocks/>
          </p:cNvSpPr>
          <p:nvPr/>
        </p:nvSpPr>
        <p:spPr>
          <a:xfrm>
            <a:off x="913795" y="2076450"/>
            <a:ext cx="10353762" cy="371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algn="l"/>
            <a:endParaRPr lang="en-US" dirty="0">
              <a:solidFill>
                <a:schemeClr val="tx2"/>
              </a:solidFill>
            </a:endParaRPr>
          </a:p>
          <a:p>
            <a:pPr marL="36900" algn="l"/>
            <a:endParaRPr lang="en-US" dirty="0">
              <a:solidFill>
                <a:schemeClr val="tx2"/>
              </a:solidFill>
            </a:endParaRPr>
          </a:p>
          <a:p>
            <a:pPr marL="36900" algn="l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C91BA-6CAA-1C58-7012-A8268713FFB8}"/>
              </a:ext>
            </a:extLst>
          </p:cNvPr>
          <p:cNvSpPr txBox="1">
            <a:spLocks/>
          </p:cNvSpPr>
          <p:nvPr/>
        </p:nvSpPr>
        <p:spPr>
          <a:xfrm>
            <a:off x="450576" y="2076450"/>
            <a:ext cx="11280199" cy="2416046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600"/>
              </a:spcAft>
              <a:buFont typeface="Goudy Old Style" panose="02020502050305020303" pitchFamily="18" charset="0"/>
              <a:buChar char="◊"/>
            </a:pPr>
            <a:r>
              <a:rPr lang="en-US" sz="1800" dirty="0"/>
              <a:t>Adjusting hyperparameters does little to account for low Recall score in this problem-set</a:t>
            </a:r>
          </a:p>
          <a:p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ym typeface="Wingdings" panose="05000000000000000000" pitchFamily="2" charset="2"/>
            </a:endParaRPr>
          </a:p>
          <a:p>
            <a:pPr marL="342900" indent="-342900" algn="l">
              <a:spcAft>
                <a:spcPts val="600"/>
              </a:spcAft>
              <a:buFont typeface="Goudy Old Style" panose="02020502050305020303" pitchFamily="18" charset="0"/>
              <a:buChar char="◊"/>
            </a:pPr>
            <a:r>
              <a:rPr lang="en-US" sz="1800" dirty="0"/>
              <a:t>Model requires additional data to produce higher F-1 and Recall scores</a:t>
            </a:r>
          </a:p>
          <a:p>
            <a:pPr marL="800100" lvl="1" indent="-342900">
              <a:spcAft>
                <a:spcPts val="600"/>
              </a:spcAft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ym typeface="Wingdings" panose="05000000000000000000" pitchFamily="2" charset="2"/>
              </a:rPr>
              <a:t>Additional data requires more memory and computing power</a:t>
            </a:r>
          </a:p>
          <a:p>
            <a:pPr marL="800100" lvl="1" indent="-342900">
              <a:spcAft>
                <a:spcPts val="600"/>
              </a:spcAft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ym typeface="Wingdings" panose="05000000000000000000" pitchFamily="2" charset="2"/>
              </a:rPr>
              <a:t>Cloud Resources are required to fulfill the request</a:t>
            </a:r>
          </a:p>
          <a:p>
            <a:pPr marL="800100" lvl="1" indent="-342900">
              <a:spcAft>
                <a:spcPts val="600"/>
              </a:spcAft>
              <a:buFont typeface="Goudy Old Style" panose="02020502050305020303" pitchFamily="18" charset="0"/>
              <a:buChar char="◊"/>
            </a:pPr>
            <a:r>
              <a:rPr lang="en-US" dirty="0">
                <a:ln>
                  <a:solidFill>
                    <a:schemeClr val="bg1">
                      <a:lumMod val="50000"/>
                      <a:lumOff val="50000"/>
                    </a:schemeClr>
                  </a:solidFill>
                </a:ln>
                <a:sym typeface="Wingdings" panose="05000000000000000000" pitchFamily="2" charset="2"/>
              </a:rPr>
              <a:t>Restrict company computer systems to 4 OS Builds to allow for this variable to be included</a:t>
            </a:r>
          </a:p>
          <a:p>
            <a:pPr marL="285750" indent="-285750">
              <a:buFont typeface="Goudy Old Style" panose="02020502050305020303" pitchFamily="18" charset="0"/>
              <a:buChar char="◊"/>
            </a:pPr>
            <a:endParaRPr lang="en-US" dirty="0"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3707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7EDAD715A27747B8E7BA8211D417AA" ma:contentTypeVersion="8" ma:contentTypeDescription="Create a new document." ma:contentTypeScope="" ma:versionID="04f39b11d1a9c2eb789422b6ee41a351">
  <xsd:schema xmlns:xsd="http://www.w3.org/2001/XMLSchema" xmlns:xs="http://www.w3.org/2001/XMLSchema" xmlns:p="http://schemas.microsoft.com/office/2006/metadata/properties" xmlns:ns3="092c4145-5b28-4927-a872-0fb2710d6e32" xmlns:ns4="7cb2cc4e-519b-4adb-b210-0a7eaae842b4" targetNamespace="http://schemas.microsoft.com/office/2006/metadata/properties" ma:root="true" ma:fieldsID="6cf1170846e87d6c412d533079bed17c" ns3:_="" ns4:_="">
    <xsd:import namespace="092c4145-5b28-4927-a872-0fb2710d6e32"/>
    <xsd:import namespace="7cb2cc4e-519b-4adb-b210-0a7eaae842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c4145-5b28-4927-a872-0fb2710d6e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2cc4e-519b-4adb-b210-0a7eaae842b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92c4145-5b28-4927-a872-0fb2710d6e32" xsi:nil="true"/>
  </documentManagement>
</p:properties>
</file>

<file path=customXml/itemProps1.xml><?xml version="1.0" encoding="utf-8"?>
<ds:datastoreItem xmlns:ds="http://schemas.openxmlformats.org/officeDocument/2006/customXml" ds:itemID="{555A6B4A-2E83-4784-B6BA-3C1C5BF80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2c4145-5b28-4927-a872-0fb2710d6e32"/>
    <ds:schemaRef ds:uri="7cb2cc4e-519b-4adb-b210-0a7eaae842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cb2cc4e-519b-4adb-b210-0a7eaae842b4"/>
    <ds:schemaRef ds:uri="092c4145-5b28-4927-a872-0fb2710d6e3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{54843B34-D416-4625-93DC-36D918741592}tf55705232_win32</Template>
  <TotalTime>1582</TotalTime>
  <Words>316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Goudy Old Style</vt:lpstr>
      <vt:lpstr>Wingdings 2</vt:lpstr>
      <vt:lpstr>SlateVTI</vt:lpstr>
      <vt:lpstr>Malware Prediction: Predictive Modeling for Malware Targeting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Prediction: Predictive Modeling for Malware Targeting Analysis</dc:title>
  <dc:creator>Elena Adame</dc:creator>
  <cp:lastModifiedBy>Alan Donahue</cp:lastModifiedBy>
  <cp:revision>20</cp:revision>
  <dcterms:created xsi:type="dcterms:W3CDTF">2022-08-12T22:07:12Z</dcterms:created>
  <dcterms:modified xsi:type="dcterms:W3CDTF">2022-08-14T00:55:33Z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0x010100FE7EDAD715A27747B8E7BA8211D417AA</vt:lpwstr>
  </property>
</Properties>
</file>