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4"/>
  </p:sldMasterIdLst>
  <p:notesMasterIdLst>
    <p:notesMasterId r:id="rId16"/>
  </p:notesMasterIdLst>
  <p:handoutMasterIdLst>
    <p:handoutMasterId r:id="rId17"/>
  </p:handoutMasterIdLst>
  <p:sldIdLst>
    <p:sldId id="312" r:id="rId5"/>
    <p:sldId id="304" r:id="rId6"/>
    <p:sldId id="307" r:id="rId7"/>
    <p:sldId id="281" r:id="rId8"/>
    <p:sldId id="282" r:id="rId9"/>
    <p:sldId id="314" r:id="rId10"/>
    <p:sldId id="315" r:id="rId11"/>
    <p:sldId id="317" r:id="rId12"/>
    <p:sldId id="318" r:id="rId13"/>
    <p:sldId id="319" r:id="rId14"/>
    <p:sldId id="321"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75" d="100"/>
          <a:sy n="75" d="100"/>
        </p:scale>
        <p:origin x="974" y="125"/>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66506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0395483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31256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1264985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54249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681304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303745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60699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7818232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56371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5295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1850412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350919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316084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350130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04054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940018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2/12/2025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2714524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52AAD5F0-2EA9-4B30-41B9-A80A498C3B1A}"/>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F49FBA8F-3EE9-C123-F8AC-9A79EAEA9D7A}"/>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53907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CCDF8226-CADB-C766-320E-075C2D21F18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AC8892AE-604F-DF90-9149-42D9DE4F2851}"/>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9676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2" name="Freeform: Shape 1">
            <a:extLst>
              <a:ext uri="{FF2B5EF4-FFF2-40B4-BE49-F238E27FC236}">
                <a16:creationId xmlns:a16="http://schemas.microsoft.com/office/drawing/2014/main" id="{6C96C560-9443-04CE-BAB7-8C9B9E2122DE}"/>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19586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907BE1E7-E91A-3C3A-A2E2-9D3EC4949776}"/>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541485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2/12/2025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8F63A3B-78C7-47BE-AE5E-E10140E04643}"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986449"/>
      </p:ext>
    </p:extLst>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US" dirty="0"/>
              <a:t>Project 1001</a:t>
            </a:r>
            <a:br>
              <a:rPr lang="en-US" dirty="0"/>
            </a:br>
            <a:r>
              <a:rPr lang="en-US" dirty="0"/>
              <a:t>Iranian churn</a:t>
            </a:r>
            <a:br>
              <a:rPr lang="en-US" dirty="0"/>
            </a:br>
            <a:br>
              <a:rPr lang="en-US" sz="2400" dirty="0"/>
            </a:br>
            <a:r>
              <a:rPr lang="en-US" sz="2400" dirty="0"/>
              <a:t>-by</a:t>
            </a:r>
            <a:br>
              <a:rPr lang="en-US" sz="2400" dirty="0"/>
            </a:br>
            <a:r>
              <a:rPr lang="en-US" sz="2400" dirty="0" err="1"/>
              <a:t>alan</a:t>
            </a:r>
            <a:r>
              <a:rPr lang="en-US" sz="2400" dirty="0"/>
              <a:t> </a:t>
            </a:r>
            <a:r>
              <a:rPr lang="en-US" sz="2400" dirty="0" err="1"/>
              <a:t>jiji</a:t>
            </a:r>
            <a:r>
              <a:rPr lang="en-US" sz="2400" dirty="0"/>
              <a:t> </a:t>
            </a:r>
            <a:r>
              <a:rPr lang="en-US" sz="2400" dirty="0" err="1"/>
              <a:t>varghese</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388003" y="218437"/>
            <a:ext cx="9879437" cy="980844"/>
          </a:xfrm>
        </p:spPr>
        <p:txBody>
          <a:bodyPr>
            <a:normAutofit/>
          </a:bodyPr>
          <a:lstStyle/>
          <a:p>
            <a:r>
              <a:rPr lang="en-US" sz="4000" b="1" dirty="0"/>
              <a:t>Model evaluation results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314960" y="2331958"/>
            <a:ext cx="4612640" cy="4526042"/>
          </a:xfrm>
        </p:spPr>
        <p:txBody>
          <a:bodyPr/>
          <a:lstStyle/>
          <a:p>
            <a:r>
              <a:rPr lang="en-US" sz="3200" b="1" dirty="0"/>
              <a:t>Evaluation Metrics used :</a:t>
            </a:r>
          </a:p>
          <a:p>
            <a:r>
              <a:rPr lang="en-US" sz="3200" b="1" dirty="0">
                <a:solidFill>
                  <a:schemeClr val="accent2">
                    <a:lumMod val="75000"/>
                  </a:schemeClr>
                </a:solidFill>
              </a:rPr>
              <a:t>Accuracy</a:t>
            </a:r>
          </a:p>
          <a:p>
            <a:endParaRPr lang="en-US" sz="3200" b="1" dirty="0"/>
          </a:p>
          <a:p>
            <a:r>
              <a:rPr lang="en-US" sz="3200" b="1" dirty="0"/>
              <a:t>Final model evaluation accuracy :</a:t>
            </a:r>
          </a:p>
          <a:p>
            <a:r>
              <a:rPr lang="en-US" sz="3200" b="1" dirty="0">
                <a:solidFill>
                  <a:schemeClr val="accent2">
                    <a:lumMod val="75000"/>
                  </a:schemeClr>
                </a:solidFill>
              </a:rPr>
              <a:t>95%</a:t>
            </a:r>
          </a:p>
          <a:p>
            <a:endParaRPr lang="en-US" sz="3200" b="1" dirty="0"/>
          </a:p>
          <a:p>
            <a:endParaRPr lang="en-US" sz="3200" b="1" dirty="0"/>
          </a:p>
        </p:txBody>
      </p:sp>
      <p:pic>
        <p:nvPicPr>
          <p:cNvPr id="12" name="Picture 11">
            <a:extLst>
              <a:ext uri="{FF2B5EF4-FFF2-40B4-BE49-F238E27FC236}">
                <a16:creationId xmlns:a16="http://schemas.microsoft.com/office/drawing/2014/main" id="{304215E1-892B-DDC8-123A-18A3228FC750}"/>
              </a:ext>
            </a:extLst>
          </p:cNvPr>
          <p:cNvPicPr>
            <a:picLocks noChangeAspect="1"/>
          </p:cNvPicPr>
          <p:nvPr/>
        </p:nvPicPr>
        <p:blipFill>
          <a:blip r:embed="rId3"/>
          <a:stretch>
            <a:fillRect/>
          </a:stretch>
        </p:blipFill>
        <p:spPr>
          <a:xfrm>
            <a:off x="7095414" y="0"/>
            <a:ext cx="5096586" cy="2534004"/>
          </a:xfrm>
          <a:prstGeom prst="rect">
            <a:avLst/>
          </a:prstGeom>
        </p:spPr>
      </p:pic>
      <p:pic>
        <p:nvPicPr>
          <p:cNvPr id="14" name="Picture 13">
            <a:extLst>
              <a:ext uri="{FF2B5EF4-FFF2-40B4-BE49-F238E27FC236}">
                <a16:creationId xmlns:a16="http://schemas.microsoft.com/office/drawing/2014/main" id="{2C6C5A0D-57CF-4C8F-A5B1-6E72BE89FA52}"/>
              </a:ext>
            </a:extLst>
          </p:cNvPr>
          <p:cNvPicPr>
            <a:picLocks noChangeAspect="1"/>
          </p:cNvPicPr>
          <p:nvPr/>
        </p:nvPicPr>
        <p:blipFill>
          <a:blip r:embed="rId4"/>
          <a:stretch>
            <a:fillRect/>
          </a:stretch>
        </p:blipFill>
        <p:spPr>
          <a:xfrm>
            <a:off x="6532869" y="2981956"/>
            <a:ext cx="5486411" cy="365760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158268" y="1876043"/>
            <a:ext cx="9875463" cy="3105913"/>
          </a:xfrm>
        </p:spPr>
        <p:txBody>
          <a:bodyPr/>
          <a:lstStyle/>
          <a:p>
            <a:pPr algn="ctr"/>
            <a:r>
              <a:rPr lang="en-US" sz="9600" dirty="0"/>
              <a:t>thankyou</a:t>
            </a:r>
          </a:p>
        </p:txBody>
      </p:sp>
    </p:spTree>
    <p:extLst>
      <p:ext uri="{BB962C8B-B14F-4D97-AF65-F5344CB8AC3E}">
        <p14:creationId xmlns:p14="http://schemas.microsoft.com/office/powerpoint/2010/main" val="2498021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497394"/>
            <a:ext cx="6583680" cy="3544590"/>
          </a:xfrm>
        </p:spPr>
        <p:txBody>
          <a:bodyPr>
            <a:normAutofit/>
          </a:bodyPr>
          <a:lstStyle/>
          <a:p>
            <a:r>
              <a:rPr lang="en-US" dirty="0"/>
              <a:t>This dataset is randomly collected from an Iranian telecom company's database over a period of 12 months.</a:t>
            </a:r>
          </a:p>
          <a:p>
            <a:r>
              <a:rPr lang="en-US" dirty="0"/>
              <a:t>We have to train a ML model on the given dataset to correctly predict the target column which is Churn or Not Churn.</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9350478" y="2695392"/>
            <a:ext cx="2830166" cy="1524261"/>
          </a:xfrm>
        </p:spPr>
        <p:txBody>
          <a:bodyPr/>
          <a:lstStyle/>
          <a:p>
            <a:r>
              <a:rPr lang="en-US" sz="9600" u="sng" dirty="0"/>
              <a:t>EDA</a:t>
            </a:r>
            <a:r>
              <a:rPr lang="en-US" sz="9600" dirty="0"/>
              <a:t> </a:t>
            </a:r>
          </a:p>
        </p:txBody>
      </p:sp>
      <p:sp>
        <p:nvSpPr>
          <p:cNvPr id="4" name="Picture Placeholder 3">
            <a:extLst>
              <a:ext uri="{FF2B5EF4-FFF2-40B4-BE49-F238E27FC236}">
                <a16:creationId xmlns:a16="http://schemas.microsoft.com/office/drawing/2014/main" id="{411C0CF1-8655-A409-135F-A9E8C29479F4}"/>
              </a:ext>
            </a:extLst>
          </p:cNvPr>
          <p:cNvSpPr>
            <a:spLocks noGrp="1"/>
          </p:cNvSpPr>
          <p:nvPr>
            <p:ph type="pic" sz="quarter" idx="11"/>
          </p:nvPr>
        </p:nvSpPr>
        <p:spPr/>
      </p:sp>
      <p:pic>
        <p:nvPicPr>
          <p:cNvPr id="6" name="Picture 5">
            <a:extLst>
              <a:ext uri="{FF2B5EF4-FFF2-40B4-BE49-F238E27FC236}">
                <a16:creationId xmlns:a16="http://schemas.microsoft.com/office/drawing/2014/main" id="{33166241-4160-C874-FE21-52FC4F310F6A}"/>
              </a:ext>
            </a:extLst>
          </p:cNvPr>
          <p:cNvPicPr>
            <a:picLocks noChangeAspect="1"/>
          </p:cNvPicPr>
          <p:nvPr/>
        </p:nvPicPr>
        <p:blipFill>
          <a:blip r:embed="rId3"/>
          <a:stretch>
            <a:fillRect/>
          </a:stretch>
        </p:blipFill>
        <p:spPr>
          <a:xfrm>
            <a:off x="5379813" y="4804683"/>
            <a:ext cx="6892413" cy="1524261"/>
          </a:xfrm>
          <a:prstGeom prst="rect">
            <a:avLst/>
          </a:prstGeom>
        </p:spPr>
      </p:pic>
      <p:pic>
        <p:nvPicPr>
          <p:cNvPr id="9" name="Picture 8">
            <a:extLst>
              <a:ext uri="{FF2B5EF4-FFF2-40B4-BE49-F238E27FC236}">
                <a16:creationId xmlns:a16="http://schemas.microsoft.com/office/drawing/2014/main" id="{212A0E60-A9F7-7C26-596B-65610E78C5AF}"/>
              </a:ext>
            </a:extLst>
          </p:cNvPr>
          <p:cNvPicPr>
            <a:picLocks noChangeAspect="1"/>
          </p:cNvPicPr>
          <p:nvPr/>
        </p:nvPicPr>
        <p:blipFill>
          <a:blip r:embed="rId4"/>
          <a:stretch>
            <a:fillRect/>
          </a:stretch>
        </p:blipFill>
        <p:spPr>
          <a:xfrm>
            <a:off x="11356" y="1992076"/>
            <a:ext cx="4925112" cy="4865924"/>
          </a:xfrm>
          <a:prstGeom prst="rect">
            <a:avLst/>
          </a:prstGeom>
        </p:spPr>
      </p:pic>
      <p:pic>
        <p:nvPicPr>
          <p:cNvPr id="11" name="Picture 10">
            <a:extLst>
              <a:ext uri="{FF2B5EF4-FFF2-40B4-BE49-F238E27FC236}">
                <a16:creationId xmlns:a16="http://schemas.microsoft.com/office/drawing/2014/main" id="{803F0901-CC62-DCDA-103E-1C33A0CEB182}"/>
              </a:ext>
            </a:extLst>
          </p:cNvPr>
          <p:cNvPicPr>
            <a:picLocks noChangeAspect="1"/>
          </p:cNvPicPr>
          <p:nvPr/>
        </p:nvPicPr>
        <p:blipFill>
          <a:blip r:embed="rId5"/>
          <a:stretch>
            <a:fillRect/>
          </a:stretch>
        </p:blipFill>
        <p:spPr>
          <a:xfrm>
            <a:off x="0" y="0"/>
            <a:ext cx="12192000" cy="1740530"/>
          </a:xfrm>
          <a:prstGeom prst="rect">
            <a:avLst/>
          </a:prstGeom>
        </p:spPr>
      </p:pic>
      <p:sp>
        <p:nvSpPr>
          <p:cNvPr id="12" name="TextBox 11">
            <a:extLst>
              <a:ext uri="{FF2B5EF4-FFF2-40B4-BE49-F238E27FC236}">
                <a16:creationId xmlns:a16="http://schemas.microsoft.com/office/drawing/2014/main" id="{4BAF0AF1-6267-0DE1-CA00-6F3DD90D6519}"/>
              </a:ext>
            </a:extLst>
          </p:cNvPr>
          <p:cNvSpPr txBox="1"/>
          <p:nvPr/>
        </p:nvSpPr>
        <p:spPr>
          <a:xfrm>
            <a:off x="8170606" y="1716993"/>
            <a:ext cx="4010039" cy="584775"/>
          </a:xfrm>
          <a:prstGeom prst="rect">
            <a:avLst/>
          </a:prstGeom>
          <a:noFill/>
        </p:spPr>
        <p:txBody>
          <a:bodyPr wrap="square" rtlCol="0">
            <a:spAutoFit/>
          </a:bodyPr>
          <a:lstStyle/>
          <a:p>
            <a:r>
              <a:rPr lang="en-IN" sz="3200" dirty="0" err="1"/>
              <a:t>Data.describe</a:t>
            </a:r>
            <a:r>
              <a:rPr lang="en-IN" sz="3200" dirty="0"/>
              <a:t>()</a:t>
            </a:r>
          </a:p>
        </p:txBody>
      </p:sp>
      <p:sp>
        <p:nvSpPr>
          <p:cNvPr id="14" name="TextBox 13">
            <a:extLst>
              <a:ext uri="{FF2B5EF4-FFF2-40B4-BE49-F238E27FC236}">
                <a16:creationId xmlns:a16="http://schemas.microsoft.com/office/drawing/2014/main" id="{6913C4EA-58DE-3952-62A1-F5616E2B4865}"/>
              </a:ext>
            </a:extLst>
          </p:cNvPr>
          <p:cNvSpPr txBox="1"/>
          <p:nvPr/>
        </p:nvSpPr>
        <p:spPr>
          <a:xfrm>
            <a:off x="4936468" y="3188376"/>
            <a:ext cx="2998164" cy="584775"/>
          </a:xfrm>
          <a:prstGeom prst="rect">
            <a:avLst/>
          </a:prstGeom>
          <a:noFill/>
        </p:spPr>
        <p:txBody>
          <a:bodyPr wrap="square" rtlCol="0">
            <a:spAutoFit/>
          </a:bodyPr>
          <a:lstStyle/>
          <a:p>
            <a:r>
              <a:rPr lang="en-IN" sz="3200" dirty="0"/>
              <a:t>Data.info()</a:t>
            </a:r>
          </a:p>
        </p:txBody>
      </p:sp>
      <p:sp>
        <p:nvSpPr>
          <p:cNvPr id="15" name="TextBox 14">
            <a:extLst>
              <a:ext uri="{FF2B5EF4-FFF2-40B4-BE49-F238E27FC236}">
                <a16:creationId xmlns:a16="http://schemas.microsoft.com/office/drawing/2014/main" id="{335A5A1E-5624-C323-7C77-64DF787F0A7A}"/>
              </a:ext>
            </a:extLst>
          </p:cNvPr>
          <p:cNvSpPr txBox="1"/>
          <p:nvPr/>
        </p:nvSpPr>
        <p:spPr>
          <a:xfrm>
            <a:off x="8052619" y="6306192"/>
            <a:ext cx="4128025" cy="584775"/>
          </a:xfrm>
          <a:prstGeom prst="rect">
            <a:avLst/>
          </a:prstGeom>
          <a:noFill/>
        </p:spPr>
        <p:txBody>
          <a:bodyPr wrap="square" rtlCol="0">
            <a:spAutoFit/>
          </a:bodyPr>
          <a:lstStyle/>
          <a:p>
            <a:r>
              <a:rPr lang="en-IN" sz="3200" dirty="0" err="1"/>
              <a:t>Data.head</a:t>
            </a:r>
            <a:r>
              <a:rPr lang="en-IN" sz="3200" dirty="0"/>
              <a:t>()</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32618" y="747558"/>
            <a:ext cx="11297265" cy="388067"/>
          </a:xfrm>
        </p:spPr>
        <p:txBody>
          <a:bodyPr/>
          <a:lstStyle/>
          <a:p>
            <a:pPr algn="ctr"/>
            <a:r>
              <a:rPr lang="en-US" dirty="0"/>
              <a:t>Graphs plotted during </a:t>
            </a:r>
            <a:r>
              <a:rPr lang="en-US" dirty="0" err="1"/>
              <a:t>eda</a:t>
            </a:r>
            <a:r>
              <a:rPr lang="en-US" dirty="0"/>
              <a:t> + preprocessing</a:t>
            </a:r>
          </a:p>
        </p:txBody>
      </p:sp>
      <p:pic>
        <p:nvPicPr>
          <p:cNvPr id="12" name="Picture 11">
            <a:extLst>
              <a:ext uri="{FF2B5EF4-FFF2-40B4-BE49-F238E27FC236}">
                <a16:creationId xmlns:a16="http://schemas.microsoft.com/office/drawing/2014/main" id="{AA300947-CB2E-9B48-9510-C4FF566D0D3B}"/>
              </a:ext>
            </a:extLst>
          </p:cNvPr>
          <p:cNvPicPr>
            <a:picLocks noChangeAspect="1"/>
          </p:cNvPicPr>
          <p:nvPr/>
        </p:nvPicPr>
        <p:blipFill>
          <a:blip r:embed="rId3"/>
          <a:stretch>
            <a:fillRect/>
          </a:stretch>
        </p:blipFill>
        <p:spPr>
          <a:xfrm>
            <a:off x="-30161" y="1482308"/>
            <a:ext cx="4158380" cy="2495028"/>
          </a:xfrm>
          <a:prstGeom prst="rect">
            <a:avLst/>
          </a:prstGeom>
          <a:ln>
            <a:solidFill>
              <a:schemeClr val="tx1"/>
            </a:solidFill>
          </a:ln>
        </p:spPr>
      </p:pic>
      <p:pic>
        <p:nvPicPr>
          <p:cNvPr id="16" name="Content Placeholder 15">
            <a:extLst>
              <a:ext uri="{FF2B5EF4-FFF2-40B4-BE49-F238E27FC236}">
                <a16:creationId xmlns:a16="http://schemas.microsoft.com/office/drawing/2014/main" id="{4D41333B-9A14-EE5B-8EAD-5846D867DE5E}"/>
              </a:ext>
            </a:extLst>
          </p:cNvPr>
          <p:cNvPicPr>
            <a:picLocks noGrp="1" noChangeAspect="1"/>
          </p:cNvPicPr>
          <p:nvPr>
            <p:ph idx="1"/>
          </p:nvPr>
        </p:nvPicPr>
        <p:blipFill>
          <a:blip r:embed="rId4"/>
          <a:stretch>
            <a:fillRect/>
          </a:stretch>
        </p:blipFill>
        <p:spPr>
          <a:xfrm>
            <a:off x="4128219" y="1482308"/>
            <a:ext cx="4158380" cy="2495028"/>
          </a:xfrm>
          <a:ln>
            <a:solidFill>
              <a:schemeClr val="tx1"/>
            </a:solidFill>
          </a:ln>
        </p:spPr>
      </p:pic>
      <p:pic>
        <p:nvPicPr>
          <p:cNvPr id="18" name="Picture 17">
            <a:extLst>
              <a:ext uri="{FF2B5EF4-FFF2-40B4-BE49-F238E27FC236}">
                <a16:creationId xmlns:a16="http://schemas.microsoft.com/office/drawing/2014/main" id="{B328D703-BAEF-E12C-30E5-2F8F4633192B}"/>
              </a:ext>
            </a:extLst>
          </p:cNvPr>
          <p:cNvPicPr>
            <a:picLocks noChangeAspect="1"/>
          </p:cNvPicPr>
          <p:nvPr/>
        </p:nvPicPr>
        <p:blipFill>
          <a:blip r:embed="rId5"/>
          <a:stretch>
            <a:fillRect/>
          </a:stretch>
        </p:blipFill>
        <p:spPr>
          <a:xfrm>
            <a:off x="8286600" y="1482308"/>
            <a:ext cx="3905400" cy="2495028"/>
          </a:xfrm>
          <a:prstGeom prst="rect">
            <a:avLst/>
          </a:prstGeom>
          <a:ln>
            <a:solidFill>
              <a:schemeClr val="tx1"/>
            </a:solidFill>
          </a:ln>
        </p:spPr>
      </p:pic>
      <p:sp>
        <p:nvSpPr>
          <p:cNvPr id="21" name="TextBox 20">
            <a:extLst>
              <a:ext uri="{FF2B5EF4-FFF2-40B4-BE49-F238E27FC236}">
                <a16:creationId xmlns:a16="http://schemas.microsoft.com/office/drawing/2014/main" id="{5063437E-D243-26AF-DAAD-A33AF4030991}"/>
              </a:ext>
            </a:extLst>
          </p:cNvPr>
          <p:cNvSpPr txBox="1"/>
          <p:nvPr/>
        </p:nvSpPr>
        <p:spPr>
          <a:xfrm>
            <a:off x="0" y="4139353"/>
            <a:ext cx="4128219" cy="369332"/>
          </a:xfrm>
          <a:prstGeom prst="rect">
            <a:avLst/>
          </a:prstGeom>
          <a:noFill/>
        </p:spPr>
        <p:txBody>
          <a:bodyPr wrap="square" rtlCol="0">
            <a:spAutoFit/>
          </a:bodyPr>
          <a:lstStyle/>
          <a:p>
            <a:pPr algn="ctr"/>
            <a:r>
              <a:rPr lang="en-IN" b="1" dirty="0"/>
              <a:t>Heatmap for missing values</a:t>
            </a:r>
          </a:p>
        </p:txBody>
      </p:sp>
      <p:sp>
        <p:nvSpPr>
          <p:cNvPr id="23" name="TextBox 22">
            <a:extLst>
              <a:ext uri="{FF2B5EF4-FFF2-40B4-BE49-F238E27FC236}">
                <a16:creationId xmlns:a16="http://schemas.microsoft.com/office/drawing/2014/main" id="{FB1F5EE8-B394-866E-301D-AF0E36C56AFE}"/>
              </a:ext>
            </a:extLst>
          </p:cNvPr>
          <p:cNvSpPr txBox="1"/>
          <p:nvPr/>
        </p:nvSpPr>
        <p:spPr>
          <a:xfrm>
            <a:off x="4158381" y="4139353"/>
            <a:ext cx="4128219" cy="646331"/>
          </a:xfrm>
          <a:prstGeom prst="rect">
            <a:avLst/>
          </a:prstGeom>
          <a:noFill/>
        </p:spPr>
        <p:txBody>
          <a:bodyPr wrap="square" rtlCol="0">
            <a:spAutoFit/>
          </a:bodyPr>
          <a:lstStyle/>
          <a:p>
            <a:pPr algn="ctr"/>
            <a:r>
              <a:rPr lang="en-IN" b="1" dirty="0"/>
              <a:t>Distribution of various features via Histogram</a:t>
            </a:r>
          </a:p>
        </p:txBody>
      </p:sp>
      <p:sp>
        <p:nvSpPr>
          <p:cNvPr id="24" name="TextBox 23">
            <a:extLst>
              <a:ext uri="{FF2B5EF4-FFF2-40B4-BE49-F238E27FC236}">
                <a16:creationId xmlns:a16="http://schemas.microsoft.com/office/drawing/2014/main" id="{146EC82D-466D-92C7-B651-D3D91AC4F8FF}"/>
              </a:ext>
            </a:extLst>
          </p:cNvPr>
          <p:cNvSpPr txBox="1"/>
          <p:nvPr/>
        </p:nvSpPr>
        <p:spPr>
          <a:xfrm>
            <a:off x="8286600" y="4107087"/>
            <a:ext cx="3905400" cy="646331"/>
          </a:xfrm>
          <a:prstGeom prst="rect">
            <a:avLst/>
          </a:prstGeom>
          <a:noFill/>
        </p:spPr>
        <p:txBody>
          <a:bodyPr wrap="square" rtlCol="0">
            <a:spAutoFit/>
          </a:bodyPr>
          <a:lstStyle/>
          <a:p>
            <a:pPr algn="ctr"/>
            <a:r>
              <a:rPr lang="en-IN" b="1" dirty="0"/>
              <a:t>Distribution of target value via Bar Graph</a:t>
            </a:r>
          </a:p>
        </p:txBody>
      </p:sp>
      <p:sp>
        <p:nvSpPr>
          <p:cNvPr id="25" name="TextBox 24">
            <a:extLst>
              <a:ext uri="{FF2B5EF4-FFF2-40B4-BE49-F238E27FC236}">
                <a16:creationId xmlns:a16="http://schemas.microsoft.com/office/drawing/2014/main" id="{637CBCD4-D1DF-34D7-D864-F76CAA0F3253}"/>
              </a:ext>
            </a:extLst>
          </p:cNvPr>
          <p:cNvSpPr txBox="1"/>
          <p:nvPr/>
        </p:nvSpPr>
        <p:spPr>
          <a:xfrm>
            <a:off x="432618" y="4921018"/>
            <a:ext cx="3725763" cy="1200329"/>
          </a:xfrm>
          <a:prstGeom prst="rect">
            <a:avLst/>
          </a:prstGeom>
          <a:noFill/>
        </p:spPr>
        <p:txBody>
          <a:bodyPr wrap="square" rtlCol="0">
            <a:spAutoFit/>
          </a:bodyPr>
          <a:lstStyle/>
          <a:p>
            <a:pPr algn="ctr"/>
            <a:r>
              <a:rPr lang="en-IN" dirty="0"/>
              <a:t>Since the heatmap returns a monochromatic screen we can conclude that there are zero null values in the given dataset</a:t>
            </a:r>
          </a:p>
        </p:txBody>
      </p:sp>
      <p:sp>
        <p:nvSpPr>
          <p:cNvPr id="26" name="TextBox 25">
            <a:extLst>
              <a:ext uri="{FF2B5EF4-FFF2-40B4-BE49-F238E27FC236}">
                <a16:creationId xmlns:a16="http://schemas.microsoft.com/office/drawing/2014/main" id="{DDEA05C6-AB03-9923-670B-DCC67B6BDE8C}"/>
              </a:ext>
            </a:extLst>
          </p:cNvPr>
          <p:cNvSpPr txBox="1"/>
          <p:nvPr/>
        </p:nvSpPr>
        <p:spPr>
          <a:xfrm>
            <a:off x="4158381" y="5096935"/>
            <a:ext cx="4128219" cy="646331"/>
          </a:xfrm>
          <a:prstGeom prst="rect">
            <a:avLst/>
          </a:prstGeom>
          <a:noFill/>
        </p:spPr>
        <p:txBody>
          <a:bodyPr wrap="square" rtlCol="0">
            <a:spAutoFit/>
          </a:bodyPr>
          <a:lstStyle/>
          <a:p>
            <a:pPr algn="ctr"/>
            <a:r>
              <a:rPr lang="en-IN" dirty="0"/>
              <a:t>This graph shows us the distribution of every feature over the entire data</a:t>
            </a:r>
          </a:p>
        </p:txBody>
      </p:sp>
      <p:sp>
        <p:nvSpPr>
          <p:cNvPr id="27" name="TextBox 26">
            <a:extLst>
              <a:ext uri="{FF2B5EF4-FFF2-40B4-BE49-F238E27FC236}">
                <a16:creationId xmlns:a16="http://schemas.microsoft.com/office/drawing/2014/main" id="{A5CA61D2-4D8B-45B3-AFA5-BBBA62E7DC6A}"/>
              </a:ext>
            </a:extLst>
          </p:cNvPr>
          <p:cNvSpPr txBox="1"/>
          <p:nvPr/>
        </p:nvSpPr>
        <p:spPr>
          <a:xfrm>
            <a:off x="8286600" y="4764153"/>
            <a:ext cx="3905400" cy="1477328"/>
          </a:xfrm>
          <a:prstGeom prst="rect">
            <a:avLst/>
          </a:prstGeom>
          <a:noFill/>
        </p:spPr>
        <p:txBody>
          <a:bodyPr wrap="square" rtlCol="0">
            <a:spAutoFit/>
          </a:bodyPr>
          <a:lstStyle/>
          <a:p>
            <a:pPr algn="ctr"/>
            <a:r>
              <a:rPr lang="en-IN" dirty="0"/>
              <a:t>This </a:t>
            </a:r>
            <a:r>
              <a:rPr lang="en-IN" dirty="0" err="1"/>
              <a:t>barplot</a:t>
            </a:r>
            <a:r>
              <a:rPr lang="en-IN" dirty="0"/>
              <a:t> shows us that how many people are present in each target class </a:t>
            </a:r>
            <a:r>
              <a:rPr lang="en-IN" dirty="0" err="1"/>
              <a:t>i.e</a:t>
            </a:r>
            <a:r>
              <a:rPr lang="en-IN" dirty="0"/>
              <a:t> ‘churn’ and ‘not churn’. As we can see there is a majority of people who are in the ‘not churn’ class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E11597-524E-F7A6-CE6E-6D4B7EC1A108}"/>
              </a:ext>
            </a:extLst>
          </p:cNvPr>
          <p:cNvSpPr>
            <a:spLocks noGrp="1"/>
          </p:cNvSpPr>
          <p:nvPr>
            <p:ph type="title"/>
          </p:nvPr>
        </p:nvSpPr>
        <p:spPr>
          <a:xfrm>
            <a:off x="2536723" y="120444"/>
            <a:ext cx="9576618" cy="585019"/>
          </a:xfrm>
        </p:spPr>
        <p:txBody>
          <a:bodyPr/>
          <a:lstStyle/>
          <a:p>
            <a:pPr algn="ctr"/>
            <a:r>
              <a:rPr lang="en-US" dirty="0"/>
              <a:t>Graphs plotted during </a:t>
            </a:r>
            <a:r>
              <a:rPr lang="en-US" dirty="0" err="1"/>
              <a:t>eda</a:t>
            </a:r>
            <a:r>
              <a:rPr lang="en-US" dirty="0"/>
              <a:t> + preprocessing</a:t>
            </a:r>
          </a:p>
        </p:txBody>
      </p:sp>
      <p:pic>
        <p:nvPicPr>
          <p:cNvPr id="10" name="Picture 9">
            <a:extLst>
              <a:ext uri="{FF2B5EF4-FFF2-40B4-BE49-F238E27FC236}">
                <a16:creationId xmlns:a16="http://schemas.microsoft.com/office/drawing/2014/main" id="{90411C62-AE91-1B5C-B9BE-B3C4DC8CFC17}"/>
              </a:ext>
            </a:extLst>
          </p:cNvPr>
          <p:cNvPicPr>
            <a:picLocks noChangeAspect="1"/>
          </p:cNvPicPr>
          <p:nvPr/>
        </p:nvPicPr>
        <p:blipFill>
          <a:blip r:embed="rId3"/>
          <a:stretch>
            <a:fillRect/>
          </a:stretch>
        </p:blipFill>
        <p:spPr>
          <a:xfrm>
            <a:off x="0" y="705463"/>
            <a:ext cx="5652320" cy="2974905"/>
          </a:xfrm>
          <a:prstGeom prst="rect">
            <a:avLst/>
          </a:prstGeom>
          <a:ln>
            <a:solidFill>
              <a:schemeClr val="tx1"/>
            </a:solidFill>
          </a:ln>
        </p:spPr>
      </p:pic>
      <p:pic>
        <p:nvPicPr>
          <p:cNvPr id="12" name="Picture 11">
            <a:extLst>
              <a:ext uri="{FF2B5EF4-FFF2-40B4-BE49-F238E27FC236}">
                <a16:creationId xmlns:a16="http://schemas.microsoft.com/office/drawing/2014/main" id="{4B487633-C0DE-E316-2F69-582FCACFE622}"/>
              </a:ext>
            </a:extLst>
          </p:cNvPr>
          <p:cNvPicPr>
            <a:picLocks noChangeAspect="1"/>
          </p:cNvPicPr>
          <p:nvPr/>
        </p:nvPicPr>
        <p:blipFill>
          <a:blip r:embed="rId4"/>
          <a:stretch>
            <a:fillRect/>
          </a:stretch>
        </p:blipFill>
        <p:spPr>
          <a:xfrm>
            <a:off x="1" y="3680368"/>
            <a:ext cx="5652320" cy="3177631"/>
          </a:xfrm>
          <a:prstGeom prst="rect">
            <a:avLst/>
          </a:prstGeom>
          <a:ln>
            <a:solidFill>
              <a:schemeClr val="tx1"/>
            </a:solidFill>
          </a:ln>
        </p:spPr>
      </p:pic>
      <p:sp>
        <p:nvSpPr>
          <p:cNvPr id="13" name="TextBox 12">
            <a:extLst>
              <a:ext uri="{FF2B5EF4-FFF2-40B4-BE49-F238E27FC236}">
                <a16:creationId xmlns:a16="http://schemas.microsoft.com/office/drawing/2014/main" id="{0AC1D954-FA3B-F7F8-2CDD-370ECB6961B3}"/>
              </a:ext>
            </a:extLst>
          </p:cNvPr>
          <p:cNvSpPr txBox="1"/>
          <p:nvPr/>
        </p:nvSpPr>
        <p:spPr>
          <a:xfrm>
            <a:off x="5879690" y="924232"/>
            <a:ext cx="5968181" cy="4801314"/>
          </a:xfrm>
          <a:prstGeom prst="rect">
            <a:avLst/>
          </a:prstGeom>
          <a:noFill/>
        </p:spPr>
        <p:txBody>
          <a:bodyPr wrap="square" rtlCol="0">
            <a:spAutoFit/>
          </a:bodyPr>
          <a:lstStyle/>
          <a:p>
            <a:r>
              <a:rPr lang="en-IN" dirty="0"/>
              <a:t>Here we have the </a:t>
            </a:r>
            <a:r>
              <a:rPr lang="en-IN" dirty="0" err="1"/>
              <a:t>pairplot</a:t>
            </a:r>
            <a:r>
              <a:rPr lang="en-IN" dirty="0"/>
              <a:t> and heatmap of the given data.</a:t>
            </a:r>
          </a:p>
          <a:p>
            <a:br>
              <a:rPr lang="en-IN" dirty="0"/>
            </a:br>
            <a:r>
              <a:rPr lang="en-IN" dirty="0"/>
              <a:t>The </a:t>
            </a:r>
            <a:r>
              <a:rPr lang="en-IN" dirty="0" err="1"/>
              <a:t>pairplot</a:t>
            </a:r>
            <a:r>
              <a:rPr lang="en-IN" dirty="0"/>
              <a:t> gives us the scatterplot of all the various features and how they are distinguishable from each other. </a:t>
            </a:r>
            <a:r>
              <a:rPr lang="en-US" dirty="0"/>
              <a:t>It is useful for exploring relationships between multiple numerical variables in a dataset.</a:t>
            </a:r>
          </a:p>
          <a:p>
            <a:endParaRPr lang="en-US" dirty="0"/>
          </a:p>
          <a:p>
            <a:r>
              <a:rPr lang="en-US" dirty="0"/>
              <a:t>The heatmap gives us the level of correlativity between every feature, by </a:t>
            </a:r>
            <a:r>
              <a:rPr lang="en-US" dirty="0" err="1"/>
              <a:t>analysing</a:t>
            </a:r>
            <a:r>
              <a:rPr lang="en-US" dirty="0"/>
              <a:t> the heatmap we can decide on which feature to remove due to similarity with other and we usually include feature with higher correlativity to the target column (positive and negative both).</a:t>
            </a:r>
            <a:br>
              <a:rPr lang="en-US" dirty="0"/>
            </a:br>
            <a:br>
              <a:rPr lang="en-US" dirty="0"/>
            </a:br>
            <a:r>
              <a:rPr lang="en-US" dirty="0"/>
              <a:t>From these graphs we can conclude that we should most definitely include complains, status, seconds of use and frequency of use as they have comparatively higher correlativity with the target column.</a:t>
            </a:r>
            <a:endParaRPr lang="en-IN"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5024284" y="80445"/>
            <a:ext cx="6384142" cy="735572"/>
          </a:xfrm>
        </p:spPr>
        <p:txBody>
          <a:bodyPr/>
          <a:lstStyle/>
          <a:p>
            <a:r>
              <a:rPr lang="en-US" b="1" dirty="0"/>
              <a:t>EDA + PREPROCESSING CODE </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6125498" y="1460701"/>
            <a:ext cx="4925962" cy="2432905"/>
          </a:xfrm>
        </p:spPr>
        <p:txBody>
          <a:bodyPr>
            <a:normAutofit/>
          </a:bodyPr>
          <a:lstStyle/>
          <a:p>
            <a:r>
              <a:rPr lang="en-US" sz="2000" b="1" dirty="0"/>
              <a:t>Various steps and methods used:</a:t>
            </a:r>
          </a:p>
          <a:p>
            <a:pPr marL="457200" indent="-457200">
              <a:buFont typeface="+mj-lt"/>
              <a:buAutoNum type="arabicPeriod"/>
            </a:pPr>
            <a:r>
              <a:rPr lang="en-US" sz="1800" dirty="0"/>
              <a:t>Handling of missing values</a:t>
            </a:r>
          </a:p>
          <a:p>
            <a:pPr marL="457200" indent="-457200">
              <a:buFont typeface="+mj-lt"/>
              <a:buAutoNum type="arabicPeriod"/>
            </a:pPr>
            <a:r>
              <a:rPr lang="en-US" sz="1800" dirty="0"/>
              <a:t>One-hot encoding</a:t>
            </a:r>
          </a:p>
          <a:p>
            <a:pPr marL="457200" indent="-457200">
              <a:buFont typeface="+mj-lt"/>
              <a:buAutoNum type="arabicPeriod"/>
            </a:pPr>
            <a:r>
              <a:rPr lang="en-US" sz="1800" dirty="0"/>
              <a:t>Feature scaling</a:t>
            </a:r>
          </a:p>
          <a:p>
            <a:pPr marL="457200" indent="-457200">
              <a:buFont typeface="+mj-lt"/>
              <a:buAutoNum type="arabicPeriod"/>
            </a:pPr>
            <a:r>
              <a:rPr lang="en-US" sz="1800" dirty="0"/>
              <a:t>Correlation heatmap (Feature Selection)</a:t>
            </a:r>
          </a:p>
          <a:p>
            <a:pPr marL="457200" indent="-457200">
              <a:buFont typeface="+mj-lt"/>
              <a:buAutoNum type="arabicPeriod"/>
            </a:pPr>
            <a:r>
              <a:rPr lang="en-US" sz="1800" dirty="0"/>
              <a:t>Pair plots</a:t>
            </a:r>
          </a:p>
          <a:p>
            <a:pPr marL="457200" indent="-457200">
              <a:buFont typeface="+mj-lt"/>
              <a:buAutoNum type="arabicPeriod"/>
            </a:pPr>
            <a:r>
              <a:rPr lang="en-US" sz="1800" dirty="0"/>
              <a:t>Bar graphs</a:t>
            </a:r>
          </a:p>
          <a:p>
            <a:pPr marL="457200" indent="-457200">
              <a:buFont typeface="+mj-lt"/>
              <a:buAutoNum type="arabicPeriod"/>
            </a:pPr>
            <a:r>
              <a:rPr lang="en-US" sz="1800" dirty="0"/>
              <a:t>Histogram </a:t>
            </a:r>
          </a:p>
        </p:txBody>
      </p:sp>
      <p:pic>
        <p:nvPicPr>
          <p:cNvPr id="6" name="Picture 5">
            <a:extLst>
              <a:ext uri="{FF2B5EF4-FFF2-40B4-BE49-F238E27FC236}">
                <a16:creationId xmlns:a16="http://schemas.microsoft.com/office/drawing/2014/main" id="{FE15DE17-64B7-264F-3FAC-FD68C789427B}"/>
              </a:ext>
            </a:extLst>
          </p:cNvPr>
          <p:cNvPicPr>
            <a:picLocks noChangeAspect="1"/>
          </p:cNvPicPr>
          <p:nvPr/>
        </p:nvPicPr>
        <p:blipFill>
          <a:blip r:embed="rId3"/>
          <a:stretch>
            <a:fillRect/>
          </a:stretch>
        </p:blipFill>
        <p:spPr>
          <a:xfrm>
            <a:off x="0" y="0"/>
            <a:ext cx="5024284" cy="6858000"/>
          </a:xfrm>
          <a:prstGeom prst="rect">
            <a:avLst/>
          </a:prstGeom>
        </p:spPr>
      </p:pic>
      <p:pic>
        <p:nvPicPr>
          <p:cNvPr id="8" name="Picture 7">
            <a:extLst>
              <a:ext uri="{FF2B5EF4-FFF2-40B4-BE49-F238E27FC236}">
                <a16:creationId xmlns:a16="http://schemas.microsoft.com/office/drawing/2014/main" id="{A103EB3D-E4F5-0740-B21D-EEE172569584}"/>
              </a:ext>
            </a:extLst>
          </p:cNvPr>
          <p:cNvPicPr>
            <a:picLocks noChangeAspect="1"/>
          </p:cNvPicPr>
          <p:nvPr/>
        </p:nvPicPr>
        <p:blipFill>
          <a:blip r:embed="rId4"/>
          <a:srcRect b="10802"/>
          <a:stretch/>
        </p:blipFill>
        <p:spPr>
          <a:xfrm>
            <a:off x="5024284" y="4138131"/>
            <a:ext cx="5928852" cy="2719869"/>
          </a:xfrm>
          <a:prstGeom prst="rect">
            <a:avLst/>
          </a:prstGeom>
        </p:spPr>
      </p:pic>
      <p:sp>
        <p:nvSpPr>
          <p:cNvPr id="9" name="TextBox 8">
            <a:extLst>
              <a:ext uri="{FF2B5EF4-FFF2-40B4-BE49-F238E27FC236}">
                <a16:creationId xmlns:a16="http://schemas.microsoft.com/office/drawing/2014/main" id="{5915C455-D433-0288-E73F-9F6B976566AA}"/>
              </a:ext>
            </a:extLst>
          </p:cNvPr>
          <p:cNvSpPr txBox="1"/>
          <p:nvPr/>
        </p:nvSpPr>
        <p:spPr>
          <a:xfrm>
            <a:off x="5024284" y="707923"/>
            <a:ext cx="6833420" cy="584775"/>
          </a:xfrm>
          <a:prstGeom prst="rect">
            <a:avLst/>
          </a:prstGeom>
          <a:noFill/>
        </p:spPr>
        <p:txBody>
          <a:bodyPr wrap="square" rtlCol="0">
            <a:spAutoFit/>
          </a:bodyPr>
          <a:lstStyle/>
          <a:p>
            <a:r>
              <a:rPr lang="en-IN" sz="1600" dirty="0"/>
              <a:t>The explanation of the code is written as comments in the .</a:t>
            </a:r>
            <a:r>
              <a:rPr lang="en-IN" sz="1600" dirty="0" err="1"/>
              <a:t>py</a:t>
            </a:r>
            <a:r>
              <a:rPr lang="en-IN" sz="1600" dirty="0"/>
              <a:t> file and you can also see them in the screenshot of the code</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011265" y="0"/>
            <a:ext cx="3180735" cy="1680210"/>
          </a:xfrm>
        </p:spPr>
        <p:txBody>
          <a:bodyPr/>
          <a:lstStyle/>
          <a:p>
            <a:pPr algn="r"/>
            <a:r>
              <a:rPr lang="en-US" sz="4000" b="1" dirty="0">
                <a:solidFill>
                  <a:schemeClr val="bg1"/>
                </a:solidFill>
              </a:rPr>
              <a:t>Model training code</a:t>
            </a:r>
          </a:p>
        </p:txBody>
      </p:sp>
      <p:pic>
        <p:nvPicPr>
          <p:cNvPr id="9" name="Picture 8">
            <a:extLst>
              <a:ext uri="{FF2B5EF4-FFF2-40B4-BE49-F238E27FC236}">
                <a16:creationId xmlns:a16="http://schemas.microsoft.com/office/drawing/2014/main" id="{CD206FE4-8AE3-B589-407D-D5D07B79F700}"/>
              </a:ext>
            </a:extLst>
          </p:cNvPr>
          <p:cNvPicPr>
            <a:picLocks noChangeAspect="1"/>
          </p:cNvPicPr>
          <p:nvPr/>
        </p:nvPicPr>
        <p:blipFill>
          <a:blip r:embed="rId3"/>
          <a:stretch>
            <a:fillRect/>
          </a:stretch>
        </p:blipFill>
        <p:spPr>
          <a:xfrm>
            <a:off x="1" y="0"/>
            <a:ext cx="5653546" cy="6858000"/>
          </a:xfrm>
          <a:prstGeom prst="rect">
            <a:avLst/>
          </a:prstGeom>
        </p:spPr>
      </p:pic>
      <p:pic>
        <p:nvPicPr>
          <p:cNvPr id="11" name="Picture 10">
            <a:extLst>
              <a:ext uri="{FF2B5EF4-FFF2-40B4-BE49-F238E27FC236}">
                <a16:creationId xmlns:a16="http://schemas.microsoft.com/office/drawing/2014/main" id="{9472FDE1-7405-381A-957C-8B3AF0C30042}"/>
              </a:ext>
            </a:extLst>
          </p:cNvPr>
          <p:cNvPicPr>
            <a:picLocks noChangeAspect="1"/>
          </p:cNvPicPr>
          <p:nvPr/>
        </p:nvPicPr>
        <p:blipFill>
          <a:blip r:embed="rId4"/>
          <a:stretch>
            <a:fillRect/>
          </a:stretch>
        </p:blipFill>
        <p:spPr>
          <a:xfrm>
            <a:off x="5653549" y="4806969"/>
            <a:ext cx="6538451" cy="2051030"/>
          </a:xfrm>
          <a:prstGeom prst="rect">
            <a:avLst/>
          </a:prstGeom>
        </p:spPr>
      </p:pic>
      <p:sp>
        <p:nvSpPr>
          <p:cNvPr id="12" name="TextBox 11">
            <a:extLst>
              <a:ext uri="{FF2B5EF4-FFF2-40B4-BE49-F238E27FC236}">
                <a16:creationId xmlns:a16="http://schemas.microsoft.com/office/drawing/2014/main" id="{450CA16A-1F73-7165-5A88-069CBE4AA8D3}"/>
              </a:ext>
            </a:extLst>
          </p:cNvPr>
          <p:cNvSpPr txBox="1"/>
          <p:nvPr/>
        </p:nvSpPr>
        <p:spPr>
          <a:xfrm>
            <a:off x="5653547" y="110549"/>
            <a:ext cx="3357717" cy="4585871"/>
          </a:xfrm>
          <a:prstGeom prst="rect">
            <a:avLst/>
          </a:prstGeom>
          <a:noFill/>
        </p:spPr>
        <p:txBody>
          <a:bodyPr wrap="square" rtlCol="0">
            <a:spAutoFit/>
          </a:bodyPr>
          <a:lstStyle/>
          <a:p>
            <a:pPr algn="just"/>
            <a:r>
              <a:rPr lang="en-IN" sz="2000" b="1" dirty="0"/>
              <a:t>Key steps of Model Training:</a:t>
            </a:r>
          </a:p>
          <a:p>
            <a:pPr marL="342900" indent="-342900" algn="just">
              <a:buFont typeface="+mj-lt"/>
              <a:buAutoNum type="arabicPeriod"/>
            </a:pPr>
            <a:r>
              <a:rPr lang="en-IN" sz="1700" dirty="0"/>
              <a:t>Loading the </a:t>
            </a:r>
            <a:r>
              <a:rPr lang="en-IN" sz="1700" dirty="0" err="1"/>
              <a:t>preprocessed</a:t>
            </a:r>
            <a:r>
              <a:rPr lang="en-IN" sz="1700" dirty="0"/>
              <a:t> data created during EDA and preprocessing</a:t>
            </a:r>
          </a:p>
          <a:p>
            <a:pPr marL="342900" indent="-342900" algn="just">
              <a:buFont typeface="+mj-lt"/>
              <a:buAutoNum type="arabicPeriod"/>
            </a:pPr>
            <a:r>
              <a:rPr lang="en-IN" sz="1700" dirty="0"/>
              <a:t>Building a NN using </a:t>
            </a:r>
            <a:r>
              <a:rPr lang="en-IN" sz="1700" dirty="0" err="1"/>
              <a:t>ReLu</a:t>
            </a:r>
            <a:r>
              <a:rPr lang="en-IN" sz="1700" dirty="0"/>
              <a:t> activation</a:t>
            </a:r>
          </a:p>
          <a:p>
            <a:pPr marL="342900" indent="-342900" algn="just">
              <a:buFont typeface="+mj-lt"/>
              <a:buAutoNum type="arabicPeriod"/>
            </a:pPr>
            <a:r>
              <a:rPr lang="en-IN" sz="1700" dirty="0"/>
              <a:t>Compiling the model with Adam optimizer and accuracy as metrics</a:t>
            </a:r>
          </a:p>
          <a:p>
            <a:pPr marL="342900" indent="-342900" algn="just">
              <a:buFont typeface="+mj-lt"/>
              <a:buAutoNum type="arabicPeriod"/>
            </a:pPr>
            <a:r>
              <a:rPr lang="en-IN" sz="1700" dirty="0"/>
              <a:t>Training the model on 100 epochs (1-2% higher than 50 epochs)</a:t>
            </a:r>
          </a:p>
          <a:p>
            <a:pPr marL="342900" indent="-342900" algn="just">
              <a:buFont typeface="+mj-lt"/>
              <a:buAutoNum type="arabicPeriod"/>
            </a:pPr>
            <a:r>
              <a:rPr lang="en-IN" sz="1700" dirty="0"/>
              <a:t>Saving the model</a:t>
            </a:r>
          </a:p>
          <a:p>
            <a:pPr marL="342900" indent="-342900" algn="just">
              <a:buFont typeface="+mj-lt"/>
              <a:buAutoNum type="arabicPeriod"/>
            </a:pPr>
            <a:r>
              <a:rPr lang="en-IN" sz="1700" dirty="0"/>
              <a:t>Analysing the performance of the model by plotting its accuracy plot and loss plot (included in the next slide)</a:t>
            </a:r>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452284" y="442355"/>
            <a:ext cx="7631709" cy="1091627"/>
          </a:xfrm>
        </p:spPr>
        <p:txBody>
          <a:bodyPr>
            <a:normAutofit/>
          </a:bodyPr>
          <a:lstStyle/>
          <a:p>
            <a:r>
              <a:rPr lang="en-US" b="1" dirty="0"/>
              <a:t>Model training results</a:t>
            </a:r>
          </a:p>
        </p:txBody>
      </p:sp>
      <p:sp>
        <p:nvSpPr>
          <p:cNvPr id="7" name="Content Placeholder 6">
            <a:extLst>
              <a:ext uri="{FF2B5EF4-FFF2-40B4-BE49-F238E27FC236}">
                <a16:creationId xmlns:a16="http://schemas.microsoft.com/office/drawing/2014/main" id="{8C08C1E2-D716-C55B-2EE8-B95E6A1ADF48}"/>
              </a:ext>
            </a:extLst>
          </p:cNvPr>
          <p:cNvSpPr>
            <a:spLocks noGrp="1"/>
          </p:cNvSpPr>
          <p:nvPr>
            <p:ph sz="half" idx="15"/>
          </p:nvPr>
        </p:nvSpPr>
        <p:spPr>
          <a:xfrm>
            <a:off x="452283" y="2303028"/>
            <a:ext cx="4906297" cy="4144192"/>
          </a:xfrm>
        </p:spPr>
        <p:txBody>
          <a:bodyPr/>
          <a:lstStyle/>
          <a:p>
            <a:pPr marL="0" indent="0">
              <a:buNone/>
            </a:pPr>
            <a:r>
              <a:rPr lang="en-IN" sz="2800" b="1" dirty="0"/>
              <a:t>Following are the observed results from model training:</a:t>
            </a:r>
          </a:p>
          <a:p>
            <a:r>
              <a:rPr lang="en-IN" sz="2400" dirty="0"/>
              <a:t>Training accuracy – 97.00%</a:t>
            </a:r>
          </a:p>
          <a:p>
            <a:r>
              <a:rPr lang="en-IN" sz="2400" dirty="0"/>
              <a:t>Training loss – 0.0786</a:t>
            </a:r>
          </a:p>
          <a:p>
            <a:r>
              <a:rPr lang="en-IN" sz="2400" dirty="0"/>
              <a:t>Validation accuracy – 95.08%</a:t>
            </a:r>
          </a:p>
          <a:p>
            <a:r>
              <a:rPr lang="en-IN" sz="2400" dirty="0"/>
              <a:t>Validation loss – 0.1406</a:t>
            </a:r>
          </a:p>
          <a:p>
            <a:pPr marL="0" indent="0">
              <a:buNone/>
            </a:pPr>
            <a:endParaRPr lang="en-IN" dirty="0"/>
          </a:p>
        </p:txBody>
      </p:sp>
      <p:pic>
        <p:nvPicPr>
          <p:cNvPr id="16" name="Picture 15">
            <a:extLst>
              <a:ext uri="{FF2B5EF4-FFF2-40B4-BE49-F238E27FC236}">
                <a16:creationId xmlns:a16="http://schemas.microsoft.com/office/drawing/2014/main" id="{8DDE13BF-D588-6B69-B02D-FC5B9E049445}"/>
              </a:ext>
            </a:extLst>
          </p:cNvPr>
          <p:cNvPicPr>
            <a:picLocks noChangeAspect="1"/>
          </p:cNvPicPr>
          <p:nvPr/>
        </p:nvPicPr>
        <p:blipFill>
          <a:blip r:embed="rId3"/>
          <a:srcRect l="10973" r="10973"/>
          <a:stretch/>
        </p:blipFill>
        <p:spPr>
          <a:xfrm>
            <a:off x="5358581" y="0"/>
            <a:ext cx="6833419" cy="3647768"/>
          </a:xfrm>
          <a:prstGeom prst="rect">
            <a:avLst/>
          </a:prstGeom>
          <a:ln w="38100">
            <a:solidFill>
              <a:schemeClr val="tx1"/>
            </a:solidFill>
          </a:ln>
        </p:spPr>
      </p:pic>
      <p:pic>
        <p:nvPicPr>
          <p:cNvPr id="18" name="Picture 17">
            <a:extLst>
              <a:ext uri="{FF2B5EF4-FFF2-40B4-BE49-F238E27FC236}">
                <a16:creationId xmlns:a16="http://schemas.microsoft.com/office/drawing/2014/main" id="{547AC96C-2E16-0F46-7503-FDECDEFCAD2E}"/>
              </a:ext>
            </a:extLst>
          </p:cNvPr>
          <p:cNvPicPr>
            <a:picLocks noChangeAspect="1"/>
          </p:cNvPicPr>
          <p:nvPr/>
        </p:nvPicPr>
        <p:blipFill>
          <a:blip r:embed="rId4"/>
          <a:stretch>
            <a:fillRect/>
          </a:stretch>
        </p:blipFill>
        <p:spPr>
          <a:xfrm>
            <a:off x="2227459" y="5315903"/>
            <a:ext cx="9964541" cy="755398"/>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6096000" y="-10160"/>
            <a:ext cx="4450080" cy="1463040"/>
          </a:xfrm>
        </p:spPr>
        <p:txBody>
          <a:bodyPr/>
          <a:lstStyle/>
          <a:p>
            <a:r>
              <a:rPr lang="en-US" sz="4400" dirty="0"/>
              <a:t>Model evaluation code</a:t>
            </a:r>
          </a:p>
        </p:txBody>
      </p:sp>
      <p:pic>
        <p:nvPicPr>
          <p:cNvPr id="11" name="Picture 10">
            <a:extLst>
              <a:ext uri="{FF2B5EF4-FFF2-40B4-BE49-F238E27FC236}">
                <a16:creationId xmlns:a16="http://schemas.microsoft.com/office/drawing/2014/main" id="{58E6982C-54A5-2F7F-8C54-45454ED39E4C}"/>
              </a:ext>
            </a:extLst>
          </p:cNvPr>
          <p:cNvPicPr>
            <a:picLocks noChangeAspect="1"/>
          </p:cNvPicPr>
          <p:nvPr/>
        </p:nvPicPr>
        <p:blipFill>
          <a:blip r:embed="rId3"/>
          <a:stretch>
            <a:fillRect/>
          </a:stretch>
        </p:blipFill>
        <p:spPr>
          <a:xfrm>
            <a:off x="0" y="-10160"/>
            <a:ext cx="6096000" cy="6858000"/>
          </a:xfrm>
          <a:prstGeom prst="rect">
            <a:avLst/>
          </a:prstGeom>
        </p:spPr>
      </p:pic>
      <p:sp>
        <p:nvSpPr>
          <p:cNvPr id="13" name="TextBox 12">
            <a:extLst>
              <a:ext uri="{FF2B5EF4-FFF2-40B4-BE49-F238E27FC236}">
                <a16:creationId xmlns:a16="http://schemas.microsoft.com/office/drawing/2014/main" id="{894D4D6E-5972-29A9-600F-F002194230C2}"/>
              </a:ext>
            </a:extLst>
          </p:cNvPr>
          <p:cNvSpPr txBox="1"/>
          <p:nvPr/>
        </p:nvSpPr>
        <p:spPr>
          <a:xfrm>
            <a:off x="6207760" y="3418840"/>
            <a:ext cx="5872480" cy="3477875"/>
          </a:xfrm>
          <a:prstGeom prst="rect">
            <a:avLst/>
          </a:prstGeom>
          <a:noFill/>
        </p:spPr>
        <p:txBody>
          <a:bodyPr wrap="square" rtlCol="0">
            <a:spAutoFit/>
          </a:bodyPr>
          <a:lstStyle/>
          <a:p>
            <a:r>
              <a:rPr lang="en-IN" sz="2800" b="1" dirty="0"/>
              <a:t>Key steps of Model Evaluation:</a:t>
            </a:r>
            <a:endParaRPr lang="en-IN" sz="2800" dirty="0"/>
          </a:p>
          <a:p>
            <a:pPr marL="342900" indent="-342900">
              <a:buFont typeface="+mj-lt"/>
              <a:buAutoNum type="arabicPeriod"/>
            </a:pPr>
            <a:r>
              <a:rPr lang="en-IN" sz="2400" dirty="0"/>
              <a:t>Loading the test data</a:t>
            </a:r>
          </a:p>
          <a:p>
            <a:pPr marL="342900" indent="-342900">
              <a:buFont typeface="+mj-lt"/>
              <a:buAutoNum type="arabicPeriod"/>
            </a:pPr>
            <a:r>
              <a:rPr lang="en-IN" sz="2400" dirty="0"/>
              <a:t>Loading the trained model</a:t>
            </a:r>
          </a:p>
          <a:p>
            <a:pPr marL="342900" indent="-342900">
              <a:buFont typeface="+mj-lt"/>
              <a:buAutoNum type="arabicPeriod"/>
            </a:pPr>
            <a:r>
              <a:rPr lang="en-IN" sz="2400" dirty="0"/>
              <a:t>Making predictions on the test data</a:t>
            </a:r>
          </a:p>
          <a:p>
            <a:pPr marL="342900" indent="-342900">
              <a:buFont typeface="+mj-lt"/>
              <a:buAutoNum type="arabicPeriod"/>
            </a:pPr>
            <a:r>
              <a:rPr lang="en-IN" sz="2400" dirty="0"/>
              <a:t>Calculating accuracy</a:t>
            </a:r>
          </a:p>
          <a:p>
            <a:pPr marL="342900" indent="-342900">
              <a:buFont typeface="+mj-lt"/>
              <a:buAutoNum type="arabicPeriod"/>
            </a:pPr>
            <a:r>
              <a:rPr lang="en-IN" sz="2400" dirty="0"/>
              <a:t>Printing the classification report</a:t>
            </a:r>
          </a:p>
          <a:p>
            <a:pPr marL="342900" indent="-342900">
              <a:buFont typeface="+mj-lt"/>
              <a:buAutoNum type="arabicPeriod"/>
            </a:pPr>
            <a:r>
              <a:rPr lang="en-IN" sz="2400" dirty="0"/>
              <a:t>Computing the confusion matrix</a:t>
            </a:r>
          </a:p>
          <a:p>
            <a:pPr marL="342900" indent="-342900">
              <a:buFont typeface="+mj-lt"/>
              <a:buAutoNum type="arabicPeriod"/>
            </a:pPr>
            <a:r>
              <a:rPr lang="en-IN" sz="2400" dirty="0"/>
              <a:t>Presenting the confusion matrix as a heatmap</a:t>
            </a:r>
          </a:p>
        </p:txBody>
      </p:sp>
    </p:spTree>
    <p:extLst>
      <p:ext uri="{BB962C8B-B14F-4D97-AF65-F5344CB8AC3E}">
        <p14:creationId xmlns:p14="http://schemas.microsoft.com/office/powerpoint/2010/main" val="4072101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TM02836342[[fn=Ion]]</Template>
  <TotalTime>164</TotalTime>
  <Words>519</Words>
  <Application>Microsoft Office PowerPoint</Application>
  <PresentationFormat>Widescreen</PresentationFormat>
  <Paragraphs>60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Tw Cen MT</vt:lpstr>
      <vt:lpstr>Tw Cen MT Condensed</vt:lpstr>
      <vt:lpstr>Wingdings 3</vt:lpstr>
      <vt:lpstr>Integral</vt:lpstr>
      <vt:lpstr>Project 1001 Iranian churn  -by alan jiji varghese</vt:lpstr>
      <vt:lpstr>Project description</vt:lpstr>
      <vt:lpstr>EDA </vt:lpstr>
      <vt:lpstr>Graphs plotted during eda + preprocessing</vt:lpstr>
      <vt:lpstr>Graphs plotted during eda + preprocessing</vt:lpstr>
      <vt:lpstr>EDA + PREPROCESSING CODE </vt:lpstr>
      <vt:lpstr>Model training code</vt:lpstr>
      <vt:lpstr>Model training results</vt:lpstr>
      <vt:lpstr>Model evaluation code</vt:lpstr>
      <vt:lpstr>Model evaluation results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Alan Jiji Varghese</dc:creator>
  <cp:lastModifiedBy>Alan Jiji Varghese</cp:lastModifiedBy>
  <cp:revision>2</cp:revision>
  <dcterms:created xsi:type="dcterms:W3CDTF">2025-02-12T12:58:32Z</dcterms:created>
  <dcterms:modified xsi:type="dcterms:W3CDTF">2025-02-12T15:43:29Z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