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omments/modernComment_15F_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76" r:id="rId2"/>
    <p:sldId id="351" r:id="rId3"/>
    <p:sldId id="324" r:id="rId4"/>
    <p:sldId id="325" r:id="rId5"/>
    <p:sldId id="326" r:id="rId6"/>
    <p:sldId id="327" r:id="rId7"/>
    <p:sldId id="330" r:id="rId8"/>
    <p:sldId id="328" r:id="rId9"/>
    <p:sldId id="336" r:id="rId10"/>
    <p:sldId id="337" r:id="rId11"/>
    <p:sldId id="338" r:id="rId12"/>
    <p:sldId id="319" r:id="rId13"/>
    <p:sldId id="320" r:id="rId14"/>
    <p:sldId id="321" r:id="rId15"/>
    <p:sldId id="322" r:id="rId16"/>
    <p:sldId id="323" r:id="rId17"/>
    <p:sldId id="331" r:id="rId18"/>
    <p:sldId id="332" r:id="rId19"/>
    <p:sldId id="333" r:id="rId20"/>
    <p:sldId id="335" r:id="rId21"/>
    <p:sldId id="334" r:id="rId22"/>
    <p:sldId id="274"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FB0654-2CB2-EFCD-524B-540C17320AA1}" name="Nevermore Arietty" initials="NA" userId="47f0ae8495bb534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028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6" autoAdjust="0"/>
  </p:normalViewPr>
  <p:slideViewPr>
    <p:cSldViewPr snapToGrid="0">
      <p:cViewPr varScale="1">
        <p:scale>
          <a:sx n="91" d="100"/>
          <a:sy n="91"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5F_0.xml><?xml version="1.0" encoding="utf-8"?>
<p188:cmLst xmlns:a="http://schemas.openxmlformats.org/drawingml/2006/main" xmlns:r="http://schemas.openxmlformats.org/officeDocument/2006/relationships" xmlns:p188="http://schemas.microsoft.com/office/powerpoint/2018/8/main">
  <p188:cm id="{8CF821C0-2BAD-4F7A-BD21-FCD3BE1D2A00}" authorId="{DAFB0654-2CB2-EFCD-524B-540C17320AA1}" created="2023-12-09T11:34:31.564">
    <pc:sldMkLst xmlns:pc="http://schemas.microsoft.com/office/powerpoint/2013/main/command">
      <pc:docMk/>
      <pc:sldMk cId="0" sldId="351"/>
    </pc:sldMkLst>
    <p188:txBody>
      <a:bodyPr/>
      <a:lstStyle/>
      <a:p>
        <a:r>
          <a:rPr lang="zh-CN" altLang="en-US"/>
          <a:t>During the last few decades, with the rise of Youtube, Amazon, Netflix and many other such web services, recommender systems have taken more and more place in our lives. And there are different kinds of model to do recommendation…..</a:t>
        </a:r>
      </a:p>
    </p188:txBody>
  </p188:cm>
</p188: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326952F-13CE-4953-A300-EB2C2934F3FC}" type="doc">
      <dgm:prSet loTypeId="urn:microsoft.com/office/officeart/2005/8/layout/orgChart1" loCatId="hierarchy" qsTypeId="urn:microsoft.com/office/officeart/2005/8/quickstyle/3d2" qsCatId="3D" csTypeId="urn:microsoft.com/office/officeart/2005/8/colors/accent2_1" csCatId="accent2" phldr="1"/>
      <dgm:spPr/>
      <dgm:t>
        <a:bodyPr/>
        <a:lstStyle/>
        <a:p>
          <a:endParaRPr lang="zh-CN" altLang="en-US"/>
        </a:p>
      </dgm:t>
    </dgm:pt>
    <dgm:pt modelId="{D084B8EB-B31F-42AE-86D9-EB43FB8164DE}">
      <dgm:prSet phldrT="[文本]"/>
      <dgm:spPr/>
      <dgm:t>
        <a:bodyPr/>
        <a:lstStyle/>
        <a:p>
          <a:r>
            <a:rPr lang="en-US" altLang="zh-CN" dirty="0"/>
            <a:t>Typical Recommendation algorithms</a:t>
          </a:r>
          <a:endParaRPr lang="zh-CN" altLang="en-US" dirty="0"/>
        </a:p>
      </dgm:t>
    </dgm:pt>
    <dgm:pt modelId="{9C5D6017-44A8-41E3-899B-3DC6EE69FF2F}" type="parTrans" cxnId="{30D97296-4E6D-47CE-B242-C26EA2EF4E66}">
      <dgm:prSet/>
      <dgm:spPr/>
      <dgm:t>
        <a:bodyPr/>
        <a:lstStyle/>
        <a:p>
          <a:endParaRPr lang="zh-CN" altLang="en-US"/>
        </a:p>
      </dgm:t>
    </dgm:pt>
    <dgm:pt modelId="{A5C2F7F2-6B10-422D-8372-6AE19BDCA94A}" type="sibTrans" cxnId="{30D97296-4E6D-47CE-B242-C26EA2EF4E66}">
      <dgm:prSet/>
      <dgm:spPr/>
      <dgm:t>
        <a:bodyPr/>
        <a:lstStyle/>
        <a:p>
          <a:endParaRPr lang="zh-CN" altLang="en-US"/>
        </a:p>
      </dgm:t>
    </dgm:pt>
    <dgm:pt modelId="{40772C46-C57A-4AC5-AA43-E188249FA92C}">
      <dgm:prSet phldrT="[文本]"/>
      <dgm:spPr/>
      <dgm:t>
        <a:bodyPr/>
        <a:lstStyle/>
        <a:p>
          <a:r>
            <a:rPr lang="en-US" altLang="zh-CN" dirty="0"/>
            <a:t>Neural Network Filtering</a:t>
          </a:r>
          <a:endParaRPr lang="zh-CN" altLang="en-US" dirty="0"/>
        </a:p>
      </dgm:t>
    </dgm:pt>
    <dgm:pt modelId="{F9CD55A8-69C1-4D24-B958-D492ADE30AED}" type="parTrans" cxnId="{B5453BCE-5E59-47EA-98EC-DEAFB5D80464}">
      <dgm:prSet/>
      <dgm:spPr/>
      <dgm:t>
        <a:bodyPr/>
        <a:lstStyle/>
        <a:p>
          <a:endParaRPr lang="zh-CN" altLang="en-US"/>
        </a:p>
      </dgm:t>
    </dgm:pt>
    <dgm:pt modelId="{FB04DE75-B762-4EC8-99CA-AC7F3C3BB304}" type="sibTrans" cxnId="{B5453BCE-5E59-47EA-98EC-DEAFB5D80464}">
      <dgm:prSet/>
      <dgm:spPr/>
      <dgm:t>
        <a:bodyPr/>
        <a:lstStyle/>
        <a:p>
          <a:endParaRPr lang="zh-CN" altLang="en-US"/>
        </a:p>
      </dgm:t>
    </dgm:pt>
    <dgm:pt modelId="{636F2B7C-D917-492E-83EC-8C7CDD2DA8D5}">
      <dgm:prSet phldrT="[文本]"/>
      <dgm:spPr/>
      <dgm:t>
        <a:bodyPr/>
        <a:lstStyle/>
        <a:p>
          <a:r>
            <a:rPr lang="en-US" altLang="zh-CN" dirty="0"/>
            <a:t>Knowledge Graph Completion</a:t>
          </a:r>
          <a:endParaRPr lang="zh-CN" altLang="en-US" dirty="0"/>
        </a:p>
      </dgm:t>
    </dgm:pt>
    <dgm:pt modelId="{D3DB9390-9352-41FA-8941-8F9019943711}" type="parTrans" cxnId="{63076508-4A8B-4941-98B2-E5E469CE2DDD}">
      <dgm:prSet/>
      <dgm:spPr/>
      <dgm:t>
        <a:bodyPr/>
        <a:lstStyle/>
        <a:p>
          <a:endParaRPr lang="zh-CN" altLang="en-US"/>
        </a:p>
      </dgm:t>
    </dgm:pt>
    <dgm:pt modelId="{05341C11-A4B1-4C5D-877F-FF8458C1283D}" type="sibTrans" cxnId="{63076508-4A8B-4941-98B2-E5E469CE2DDD}">
      <dgm:prSet/>
      <dgm:spPr/>
      <dgm:t>
        <a:bodyPr/>
        <a:lstStyle/>
        <a:p>
          <a:endParaRPr lang="zh-CN" altLang="en-US"/>
        </a:p>
      </dgm:t>
    </dgm:pt>
    <dgm:pt modelId="{D4E871BC-3328-401C-956F-14F7204410B5}">
      <dgm:prSet phldrT="[文本]"/>
      <dgm:spPr/>
      <dgm:t>
        <a:bodyPr/>
        <a:lstStyle/>
        <a:p>
          <a:r>
            <a:rPr lang="en-US" altLang="zh-CN" dirty="0"/>
            <a:t>Recommendation system</a:t>
          </a:r>
          <a:endParaRPr lang="zh-CN" altLang="en-US" dirty="0"/>
        </a:p>
      </dgm:t>
    </dgm:pt>
    <dgm:pt modelId="{02D38517-A576-41F4-8793-AC853DE5D20B}" type="sibTrans" cxnId="{8C532AC6-3686-4790-9A0A-2EE98A2B2E9C}">
      <dgm:prSet/>
      <dgm:spPr/>
      <dgm:t>
        <a:bodyPr/>
        <a:lstStyle/>
        <a:p>
          <a:endParaRPr lang="zh-CN" altLang="en-US"/>
        </a:p>
      </dgm:t>
    </dgm:pt>
    <dgm:pt modelId="{C1E41326-84CD-41CB-A74F-2F428E8103FC}" type="parTrans" cxnId="{8C532AC6-3686-4790-9A0A-2EE98A2B2E9C}">
      <dgm:prSet/>
      <dgm:spPr/>
      <dgm:t>
        <a:bodyPr/>
        <a:lstStyle/>
        <a:p>
          <a:endParaRPr lang="zh-CN" altLang="en-US"/>
        </a:p>
      </dgm:t>
    </dgm:pt>
    <dgm:pt modelId="{D4038B17-D833-4CA7-9BCC-6B4DA7BA7A44}">
      <dgm:prSet phldrT="[文本]"/>
      <dgm:spPr/>
      <dgm:t>
        <a:bodyPr/>
        <a:lstStyle/>
        <a:p>
          <a:r>
            <a:rPr lang="en-US" altLang="zh-CN" dirty="0"/>
            <a:t>……</a:t>
          </a:r>
          <a:endParaRPr lang="zh-CN" altLang="en-US" dirty="0"/>
        </a:p>
      </dgm:t>
    </dgm:pt>
    <dgm:pt modelId="{E3CA3F39-D7FC-4BB9-9B3F-CD52E1B7FCD6}" type="parTrans" cxnId="{12614988-0DB7-4062-BD5B-F23537103F50}">
      <dgm:prSet/>
      <dgm:spPr/>
      <dgm:t>
        <a:bodyPr/>
        <a:lstStyle/>
        <a:p>
          <a:endParaRPr lang="zh-CN" altLang="en-US"/>
        </a:p>
      </dgm:t>
    </dgm:pt>
    <dgm:pt modelId="{0DBF2C55-2C14-4C7B-8C4A-CF3845E18C60}" type="sibTrans" cxnId="{12614988-0DB7-4062-BD5B-F23537103F50}">
      <dgm:prSet/>
      <dgm:spPr/>
      <dgm:t>
        <a:bodyPr/>
        <a:lstStyle/>
        <a:p>
          <a:endParaRPr lang="zh-CN" altLang="en-US"/>
        </a:p>
      </dgm:t>
    </dgm:pt>
    <dgm:pt modelId="{66C60BB1-68D0-45F7-BFA1-8B2E52053DF7}" type="pres">
      <dgm:prSet presAssocID="{E326952F-13CE-4953-A300-EB2C2934F3FC}" presName="hierChild1" presStyleCnt="0">
        <dgm:presLayoutVars>
          <dgm:orgChart val="1"/>
          <dgm:chPref val="1"/>
          <dgm:dir/>
          <dgm:animOne val="branch"/>
          <dgm:animLvl val="lvl"/>
          <dgm:resizeHandles/>
        </dgm:presLayoutVars>
      </dgm:prSet>
      <dgm:spPr/>
    </dgm:pt>
    <dgm:pt modelId="{C548278C-0657-475F-9FC6-2561B9FD53B0}" type="pres">
      <dgm:prSet presAssocID="{D4E871BC-3328-401C-956F-14F7204410B5}" presName="hierRoot1" presStyleCnt="0">
        <dgm:presLayoutVars>
          <dgm:hierBranch val="init"/>
        </dgm:presLayoutVars>
      </dgm:prSet>
      <dgm:spPr/>
    </dgm:pt>
    <dgm:pt modelId="{7274A8AF-46F3-4B97-A67C-7AC63C580645}" type="pres">
      <dgm:prSet presAssocID="{D4E871BC-3328-401C-956F-14F7204410B5}" presName="rootComposite1" presStyleCnt="0"/>
      <dgm:spPr/>
    </dgm:pt>
    <dgm:pt modelId="{3A586A7A-2E53-425C-9267-C493D6CB85A8}" type="pres">
      <dgm:prSet presAssocID="{D4E871BC-3328-401C-956F-14F7204410B5}" presName="rootText1" presStyleLbl="node0" presStyleIdx="0" presStyleCnt="1">
        <dgm:presLayoutVars>
          <dgm:chPref val="3"/>
        </dgm:presLayoutVars>
      </dgm:prSet>
      <dgm:spPr/>
    </dgm:pt>
    <dgm:pt modelId="{5374E33B-D6E7-4CC7-9F1B-17EAA68097B5}" type="pres">
      <dgm:prSet presAssocID="{D4E871BC-3328-401C-956F-14F7204410B5}" presName="rootConnector1" presStyleLbl="node1" presStyleIdx="0" presStyleCnt="0"/>
      <dgm:spPr/>
    </dgm:pt>
    <dgm:pt modelId="{A8622A78-7327-47ED-8DAB-9DA9F3D91186}" type="pres">
      <dgm:prSet presAssocID="{D4E871BC-3328-401C-956F-14F7204410B5}" presName="hierChild2" presStyleCnt="0"/>
      <dgm:spPr/>
    </dgm:pt>
    <dgm:pt modelId="{7476D60A-8BFB-4113-A39F-EB08A3D58C0F}" type="pres">
      <dgm:prSet presAssocID="{9C5D6017-44A8-41E3-899B-3DC6EE69FF2F}" presName="Name37" presStyleLbl="parChTrans1D2" presStyleIdx="0" presStyleCnt="4"/>
      <dgm:spPr/>
    </dgm:pt>
    <dgm:pt modelId="{F393AFB2-D206-4D1A-BAD4-81E1DFF07256}" type="pres">
      <dgm:prSet presAssocID="{D084B8EB-B31F-42AE-86D9-EB43FB8164DE}" presName="hierRoot2" presStyleCnt="0">
        <dgm:presLayoutVars>
          <dgm:hierBranch val="init"/>
        </dgm:presLayoutVars>
      </dgm:prSet>
      <dgm:spPr/>
    </dgm:pt>
    <dgm:pt modelId="{2F99E5D8-DB56-47D4-88A6-0514D807ABDC}" type="pres">
      <dgm:prSet presAssocID="{D084B8EB-B31F-42AE-86D9-EB43FB8164DE}" presName="rootComposite" presStyleCnt="0"/>
      <dgm:spPr/>
    </dgm:pt>
    <dgm:pt modelId="{440A65D2-9302-484F-A521-095FB2D60068}" type="pres">
      <dgm:prSet presAssocID="{D084B8EB-B31F-42AE-86D9-EB43FB8164DE}" presName="rootText" presStyleLbl="node2" presStyleIdx="0" presStyleCnt="4">
        <dgm:presLayoutVars>
          <dgm:chPref val="3"/>
        </dgm:presLayoutVars>
      </dgm:prSet>
      <dgm:spPr/>
    </dgm:pt>
    <dgm:pt modelId="{DC54142E-24B1-4ED6-BED4-36091F5BCB93}" type="pres">
      <dgm:prSet presAssocID="{D084B8EB-B31F-42AE-86D9-EB43FB8164DE}" presName="rootConnector" presStyleLbl="node2" presStyleIdx="0" presStyleCnt="4"/>
      <dgm:spPr/>
    </dgm:pt>
    <dgm:pt modelId="{49A145D5-E835-4BC8-A975-7E6EBCE96730}" type="pres">
      <dgm:prSet presAssocID="{D084B8EB-B31F-42AE-86D9-EB43FB8164DE}" presName="hierChild4" presStyleCnt="0"/>
      <dgm:spPr/>
    </dgm:pt>
    <dgm:pt modelId="{5A47882C-3271-4D29-96D9-C3A8EDFC35AB}" type="pres">
      <dgm:prSet presAssocID="{D084B8EB-B31F-42AE-86D9-EB43FB8164DE}" presName="hierChild5" presStyleCnt="0"/>
      <dgm:spPr/>
    </dgm:pt>
    <dgm:pt modelId="{00843991-8E7E-4926-A09A-E6CA519AF70A}" type="pres">
      <dgm:prSet presAssocID="{F9CD55A8-69C1-4D24-B958-D492ADE30AED}" presName="Name37" presStyleLbl="parChTrans1D2" presStyleIdx="1" presStyleCnt="4"/>
      <dgm:spPr/>
    </dgm:pt>
    <dgm:pt modelId="{0CB58CE0-76BA-4C38-A230-D7590089C3C7}" type="pres">
      <dgm:prSet presAssocID="{40772C46-C57A-4AC5-AA43-E188249FA92C}" presName="hierRoot2" presStyleCnt="0">
        <dgm:presLayoutVars>
          <dgm:hierBranch val="init"/>
        </dgm:presLayoutVars>
      </dgm:prSet>
      <dgm:spPr/>
    </dgm:pt>
    <dgm:pt modelId="{2C239C81-81FD-437A-A954-5129AC0C0677}" type="pres">
      <dgm:prSet presAssocID="{40772C46-C57A-4AC5-AA43-E188249FA92C}" presName="rootComposite" presStyleCnt="0"/>
      <dgm:spPr/>
    </dgm:pt>
    <dgm:pt modelId="{E75B96B5-98E3-41F5-86D7-8EB40F16A01C}" type="pres">
      <dgm:prSet presAssocID="{40772C46-C57A-4AC5-AA43-E188249FA92C}" presName="rootText" presStyleLbl="node2" presStyleIdx="1" presStyleCnt="4">
        <dgm:presLayoutVars>
          <dgm:chPref val="3"/>
        </dgm:presLayoutVars>
      </dgm:prSet>
      <dgm:spPr/>
    </dgm:pt>
    <dgm:pt modelId="{B1D6A0ED-9BC4-463B-A158-79FEB3182728}" type="pres">
      <dgm:prSet presAssocID="{40772C46-C57A-4AC5-AA43-E188249FA92C}" presName="rootConnector" presStyleLbl="node2" presStyleIdx="1" presStyleCnt="4"/>
      <dgm:spPr/>
    </dgm:pt>
    <dgm:pt modelId="{3D1EE198-ED96-429F-899D-0A94CC27A422}" type="pres">
      <dgm:prSet presAssocID="{40772C46-C57A-4AC5-AA43-E188249FA92C}" presName="hierChild4" presStyleCnt="0"/>
      <dgm:spPr/>
    </dgm:pt>
    <dgm:pt modelId="{7D01E9D1-6CC0-48D9-902E-7578D8261D77}" type="pres">
      <dgm:prSet presAssocID="{40772C46-C57A-4AC5-AA43-E188249FA92C}" presName="hierChild5" presStyleCnt="0"/>
      <dgm:spPr/>
    </dgm:pt>
    <dgm:pt modelId="{B1F19ADB-6C90-4555-BDE2-74074E3A386A}" type="pres">
      <dgm:prSet presAssocID="{D3DB9390-9352-41FA-8941-8F9019943711}" presName="Name37" presStyleLbl="parChTrans1D2" presStyleIdx="2" presStyleCnt="4"/>
      <dgm:spPr/>
    </dgm:pt>
    <dgm:pt modelId="{729DBB90-57A0-4464-AB45-042F3AED682B}" type="pres">
      <dgm:prSet presAssocID="{636F2B7C-D917-492E-83EC-8C7CDD2DA8D5}" presName="hierRoot2" presStyleCnt="0">
        <dgm:presLayoutVars>
          <dgm:hierBranch val="init"/>
        </dgm:presLayoutVars>
      </dgm:prSet>
      <dgm:spPr/>
    </dgm:pt>
    <dgm:pt modelId="{F548F618-7F7A-406D-8AC1-B35110DB06FB}" type="pres">
      <dgm:prSet presAssocID="{636F2B7C-D917-492E-83EC-8C7CDD2DA8D5}" presName="rootComposite" presStyleCnt="0"/>
      <dgm:spPr/>
    </dgm:pt>
    <dgm:pt modelId="{C5A6E674-8B54-431D-B97D-4ADE74FA9B2A}" type="pres">
      <dgm:prSet presAssocID="{636F2B7C-D917-492E-83EC-8C7CDD2DA8D5}" presName="rootText" presStyleLbl="node2" presStyleIdx="2" presStyleCnt="4">
        <dgm:presLayoutVars>
          <dgm:chPref val="3"/>
        </dgm:presLayoutVars>
      </dgm:prSet>
      <dgm:spPr/>
    </dgm:pt>
    <dgm:pt modelId="{127F9127-52A5-49E5-B408-5D3AB5F78AEC}" type="pres">
      <dgm:prSet presAssocID="{636F2B7C-D917-492E-83EC-8C7CDD2DA8D5}" presName="rootConnector" presStyleLbl="node2" presStyleIdx="2" presStyleCnt="4"/>
      <dgm:spPr/>
    </dgm:pt>
    <dgm:pt modelId="{D2A6F845-8785-4030-974F-DC0AED57E301}" type="pres">
      <dgm:prSet presAssocID="{636F2B7C-D917-492E-83EC-8C7CDD2DA8D5}" presName="hierChild4" presStyleCnt="0"/>
      <dgm:spPr/>
    </dgm:pt>
    <dgm:pt modelId="{76ADEF76-C6DA-44F3-BB7D-46CE4C57F8F2}" type="pres">
      <dgm:prSet presAssocID="{636F2B7C-D917-492E-83EC-8C7CDD2DA8D5}" presName="hierChild5" presStyleCnt="0"/>
      <dgm:spPr/>
    </dgm:pt>
    <dgm:pt modelId="{6FCF6EB3-E1D5-4BCE-98BB-AAC86F91DEBF}" type="pres">
      <dgm:prSet presAssocID="{E3CA3F39-D7FC-4BB9-9B3F-CD52E1B7FCD6}" presName="Name37" presStyleLbl="parChTrans1D2" presStyleIdx="3" presStyleCnt="4"/>
      <dgm:spPr/>
    </dgm:pt>
    <dgm:pt modelId="{B90A3CF2-4304-4E2D-B623-85247A2B51CC}" type="pres">
      <dgm:prSet presAssocID="{D4038B17-D833-4CA7-9BCC-6B4DA7BA7A44}" presName="hierRoot2" presStyleCnt="0">
        <dgm:presLayoutVars>
          <dgm:hierBranch val="init"/>
        </dgm:presLayoutVars>
      </dgm:prSet>
      <dgm:spPr/>
    </dgm:pt>
    <dgm:pt modelId="{73DE29AD-85EA-4E98-A697-D17D7C4B7FD7}" type="pres">
      <dgm:prSet presAssocID="{D4038B17-D833-4CA7-9BCC-6B4DA7BA7A44}" presName="rootComposite" presStyleCnt="0"/>
      <dgm:spPr/>
    </dgm:pt>
    <dgm:pt modelId="{A5FC9140-9700-4855-82FC-669BAECB0E87}" type="pres">
      <dgm:prSet presAssocID="{D4038B17-D833-4CA7-9BCC-6B4DA7BA7A44}" presName="rootText" presStyleLbl="node2" presStyleIdx="3" presStyleCnt="4">
        <dgm:presLayoutVars>
          <dgm:chPref val="3"/>
        </dgm:presLayoutVars>
      </dgm:prSet>
      <dgm:spPr/>
    </dgm:pt>
    <dgm:pt modelId="{24EBFEB1-976F-4248-B59C-70B5C81103FC}" type="pres">
      <dgm:prSet presAssocID="{D4038B17-D833-4CA7-9BCC-6B4DA7BA7A44}" presName="rootConnector" presStyleLbl="node2" presStyleIdx="3" presStyleCnt="4"/>
      <dgm:spPr/>
    </dgm:pt>
    <dgm:pt modelId="{680A8D74-23F4-45F0-BCD9-00902AF15C98}" type="pres">
      <dgm:prSet presAssocID="{D4038B17-D833-4CA7-9BCC-6B4DA7BA7A44}" presName="hierChild4" presStyleCnt="0"/>
      <dgm:spPr/>
    </dgm:pt>
    <dgm:pt modelId="{1FCF1228-3E8A-4541-AB31-E5B8B0E21B0B}" type="pres">
      <dgm:prSet presAssocID="{D4038B17-D833-4CA7-9BCC-6B4DA7BA7A44}" presName="hierChild5" presStyleCnt="0"/>
      <dgm:spPr/>
    </dgm:pt>
    <dgm:pt modelId="{25E82C87-9F92-411E-9D4A-8D499A78B80E}" type="pres">
      <dgm:prSet presAssocID="{D4E871BC-3328-401C-956F-14F7204410B5}" presName="hierChild3" presStyleCnt="0"/>
      <dgm:spPr/>
    </dgm:pt>
  </dgm:ptLst>
  <dgm:cxnLst>
    <dgm:cxn modelId="{63076508-4A8B-4941-98B2-E5E469CE2DDD}" srcId="{D4E871BC-3328-401C-956F-14F7204410B5}" destId="{636F2B7C-D917-492E-83EC-8C7CDD2DA8D5}" srcOrd="2" destOrd="0" parTransId="{D3DB9390-9352-41FA-8941-8F9019943711}" sibTransId="{05341C11-A4B1-4C5D-877F-FF8458C1283D}"/>
    <dgm:cxn modelId="{E53A3618-09E8-4401-985A-BB97F74F1B50}" type="presOf" srcId="{E326952F-13CE-4953-A300-EB2C2934F3FC}" destId="{66C60BB1-68D0-45F7-BFA1-8B2E52053DF7}" srcOrd="0" destOrd="0" presId="urn:microsoft.com/office/officeart/2005/8/layout/orgChart1"/>
    <dgm:cxn modelId="{6D3E3D41-E8ED-417E-85CC-C7D0BAD45419}" type="presOf" srcId="{9C5D6017-44A8-41E3-899B-3DC6EE69FF2F}" destId="{7476D60A-8BFB-4113-A39F-EB08A3D58C0F}" srcOrd="0" destOrd="0" presId="urn:microsoft.com/office/officeart/2005/8/layout/orgChart1"/>
    <dgm:cxn modelId="{23B93865-1CD8-4272-AC12-C398B84C94DF}" type="presOf" srcId="{D084B8EB-B31F-42AE-86D9-EB43FB8164DE}" destId="{DC54142E-24B1-4ED6-BED4-36091F5BCB93}" srcOrd="1" destOrd="0" presId="urn:microsoft.com/office/officeart/2005/8/layout/orgChart1"/>
    <dgm:cxn modelId="{DCDCE980-BB1D-4EC7-B9A9-194A36F54EAB}" type="presOf" srcId="{E3CA3F39-D7FC-4BB9-9B3F-CD52E1B7FCD6}" destId="{6FCF6EB3-E1D5-4BCE-98BB-AAC86F91DEBF}" srcOrd="0" destOrd="0" presId="urn:microsoft.com/office/officeart/2005/8/layout/orgChart1"/>
    <dgm:cxn modelId="{74AC6184-32D6-4D4A-A6E1-D9D4E1343E9B}" type="presOf" srcId="{40772C46-C57A-4AC5-AA43-E188249FA92C}" destId="{E75B96B5-98E3-41F5-86D7-8EB40F16A01C}" srcOrd="0" destOrd="0" presId="urn:microsoft.com/office/officeart/2005/8/layout/orgChart1"/>
    <dgm:cxn modelId="{12614988-0DB7-4062-BD5B-F23537103F50}" srcId="{D4E871BC-3328-401C-956F-14F7204410B5}" destId="{D4038B17-D833-4CA7-9BCC-6B4DA7BA7A44}" srcOrd="3" destOrd="0" parTransId="{E3CA3F39-D7FC-4BB9-9B3F-CD52E1B7FCD6}" sibTransId="{0DBF2C55-2C14-4C7B-8C4A-CF3845E18C60}"/>
    <dgm:cxn modelId="{F711E593-2F80-4A96-B281-4284058B469F}" type="presOf" srcId="{40772C46-C57A-4AC5-AA43-E188249FA92C}" destId="{B1D6A0ED-9BC4-463B-A158-79FEB3182728}" srcOrd="1" destOrd="0" presId="urn:microsoft.com/office/officeart/2005/8/layout/orgChart1"/>
    <dgm:cxn modelId="{30D97296-4E6D-47CE-B242-C26EA2EF4E66}" srcId="{D4E871BC-3328-401C-956F-14F7204410B5}" destId="{D084B8EB-B31F-42AE-86D9-EB43FB8164DE}" srcOrd="0" destOrd="0" parTransId="{9C5D6017-44A8-41E3-899B-3DC6EE69FF2F}" sibTransId="{A5C2F7F2-6B10-422D-8372-6AE19BDCA94A}"/>
    <dgm:cxn modelId="{4494A099-DE2A-4E38-A84F-CC2A2DEBC676}" type="presOf" srcId="{636F2B7C-D917-492E-83EC-8C7CDD2DA8D5}" destId="{127F9127-52A5-49E5-B408-5D3AB5F78AEC}" srcOrd="1" destOrd="0" presId="urn:microsoft.com/office/officeart/2005/8/layout/orgChart1"/>
    <dgm:cxn modelId="{8C532AC6-3686-4790-9A0A-2EE98A2B2E9C}" srcId="{E326952F-13CE-4953-A300-EB2C2934F3FC}" destId="{D4E871BC-3328-401C-956F-14F7204410B5}" srcOrd="0" destOrd="0" parTransId="{C1E41326-84CD-41CB-A74F-2F428E8103FC}" sibTransId="{02D38517-A576-41F4-8793-AC853DE5D20B}"/>
    <dgm:cxn modelId="{76AB5DC9-D53D-4058-86AF-F658D07C5B5C}" type="presOf" srcId="{D4E871BC-3328-401C-956F-14F7204410B5}" destId="{5374E33B-D6E7-4CC7-9F1B-17EAA68097B5}" srcOrd="1" destOrd="0" presId="urn:microsoft.com/office/officeart/2005/8/layout/orgChart1"/>
    <dgm:cxn modelId="{F21B22CC-564B-4EF3-A48D-704217F212F7}" type="presOf" srcId="{D4038B17-D833-4CA7-9BCC-6B4DA7BA7A44}" destId="{A5FC9140-9700-4855-82FC-669BAECB0E87}" srcOrd="0" destOrd="0" presId="urn:microsoft.com/office/officeart/2005/8/layout/orgChart1"/>
    <dgm:cxn modelId="{B5453BCE-5E59-47EA-98EC-DEAFB5D80464}" srcId="{D4E871BC-3328-401C-956F-14F7204410B5}" destId="{40772C46-C57A-4AC5-AA43-E188249FA92C}" srcOrd="1" destOrd="0" parTransId="{F9CD55A8-69C1-4D24-B958-D492ADE30AED}" sibTransId="{FB04DE75-B762-4EC8-99CA-AC7F3C3BB304}"/>
    <dgm:cxn modelId="{5185F2CF-E7AF-4A12-89F6-F8E92A714DB1}" type="presOf" srcId="{D3DB9390-9352-41FA-8941-8F9019943711}" destId="{B1F19ADB-6C90-4555-BDE2-74074E3A386A}" srcOrd="0" destOrd="0" presId="urn:microsoft.com/office/officeart/2005/8/layout/orgChart1"/>
    <dgm:cxn modelId="{ECFBEBD1-7341-4AEB-A50B-0686AC67F877}" type="presOf" srcId="{D4E871BC-3328-401C-956F-14F7204410B5}" destId="{3A586A7A-2E53-425C-9267-C493D6CB85A8}" srcOrd="0" destOrd="0" presId="urn:microsoft.com/office/officeart/2005/8/layout/orgChart1"/>
    <dgm:cxn modelId="{3A3977DB-D6FC-41FC-89EC-18B034F19D3F}" type="presOf" srcId="{F9CD55A8-69C1-4D24-B958-D492ADE30AED}" destId="{00843991-8E7E-4926-A09A-E6CA519AF70A}" srcOrd="0" destOrd="0" presId="urn:microsoft.com/office/officeart/2005/8/layout/orgChart1"/>
    <dgm:cxn modelId="{AF6F37E8-3427-4D0D-8D1C-7060408C1401}" type="presOf" srcId="{D4038B17-D833-4CA7-9BCC-6B4DA7BA7A44}" destId="{24EBFEB1-976F-4248-B59C-70B5C81103FC}" srcOrd="1" destOrd="0" presId="urn:microsoft.com/office/officeart/2005/8/layout/orgChart1"/>
    <dgm:cxn modelId="{4AE8A6F1-3008-4057-AA0A-837F5E134C59}" type="presOf" srcId="{D084B8EB-B31F-42AE-86D9-EB43FB8164DE}" destId="{440A65D2-9302-484F-A521-095FB2D60068}" srcOrd="0" destOrd="0" presId="urn:microsoft.com/office/officeart/2005/8/layout/orgChart1"/>
    <dgm:cxn modelId="{C4000BF4-08F6-4657-8AE7-962FC0CAF5AA}" type="presOf" srcId="{636F2B7C-D917-492E-83EC-8C7CDD2DA8D5}" destId="{C5A6E674-8B54-431D-B97D-4ADE74FA9B2A}" srcOrd="0" destOrd="0" presId="urn:microsoft.com/office/officeart/2005/8/layout/orgChart1"/>
    <dgm:cxn modelId="{22AF5E15-F5DC-4C83-882A-E0D2E708018E}" type="presParOf" srcId="{66C60BB1-68D0-45F7-BFA1-8B2E52053DF7}" destId="{C548278C-0657-475F-9FC6-2561B9FD53B0}" srcOrd="0" destOrd="0" presId="urn:microsoft.com/office/officeart/2005/8/layout/orgChart1"/>
    <dgm:cxn modelId="{3C72C4BA-AD70-4C75-B74D-E2804F1AAF18}" type="presParOf" srcId="{C548278C-0657-475F-9FC6-2561B9FD53B0}" destId="{7274A8AF-46F3-4B97-A67C-7AC63C580645}" srcOrd="0" destOrd="0" presId="urn:microsoft.com/office/officeart/2005/8/layout/orgChart1"/>
    <dgm:cxn modelId="{2312813F-70FC-47E4-A569-31A44E888F22}" type="presParOf" srcId="{7274A8AF-46F3-4B97-A67C-7AC63C580645}" destId="{3A586A7A-2E53-425C-9267-C493D6CB85A8}" srcOrd="0" destOrd="0" presId="urn:microsoft.com/office/officeart/2005/8/layout/orgChart1"/>
    <dgm:cxn modelId="{60B846ED-6849-4A93-B66F-9866B4BECEEC}" type="presParOf" srcId="{7274A8AF-46F3-4B97-A67C-7AC63C580645}" destId="{5374E33B-D6E7-4CC7-9F1B-17EAA68097B5}" srcOrd="1" destOrd="0" presId="urn:microsoft.com/office/officeart/2005/8/layout/orgChart1"/>
    <dgm:cxn modelId="{135914AC-375A-4730-9EE8-31521CF57D6A}" type="presParOf" srcId="{C548278C-0657-475F-9FC6-2561B9FD53B0}" destId="{A8622A78-7327-47ED-8DAB-9DA9F3D91186}" srcOrd="1" destOrd="0" presId="urn:microsoft.com/office/officeart/2005/8/layout/orgChart1"/>
    <dgm:cxn modelId="{15F52C0D-310A-4035-BC90-48AC14AB922C}" type="presParOf" srcId="{A8622A78-7327-47ED-8DAB-9DA9F3D91186}" destId="{7476D60A-8BFB-4113-A39F-EB08A3D58C0F}" srcOrd="0" destOrd="0" presId="urn:microsoft.com/office/officeart/2005/8/layout/orgChart1"/>
    <dgm:cxn modelId="{CEF0FD62-AAD5-4552-9FA8-12E1F769D4CC}" type="presParOf" srcId="{A8622A78-7327-47ED-8DAB-9DA9F3D91186}" destId="{F393AFB2-D206-4D1A-BAD4-81E1DFF07256}" srcOrd="1" destOrd="0" presId="urn:microsoft.com/office/officeart/2005/8/layout/orgChart1"/>
    <dgm:cxn modelId="{A5119626-AF5B-4108-8576-DC2B8E66400E}" type="presParOf" srcId="{F393AFB2-D206-4D1A-BAD4-81E1DFF07256}" destId="{2F99E5D8-DB56-47D4-88A6-0514D807ABDC}" srcOrd="0" destOrd="0" presId="urn:microsoft.com/office/officeart/2005/8/layout/orgChart1"/>
    <dgm:cxn modelId="{AC8C4676-6D2C-4F85-BF0B-80947C740622}" type="presParOf" srcId="{2F99E5D8-DB56-47D4-88A6-0514D807ABDC}" destId="{440A65D2-9302-484F-A521-095FB2D60068}" srcOrd="0" destOrd="0" presId="urn:microsoft.com/office/officeart/2005/8/layout/orgChart1"/>
    <dgm:cxn modelId="{21EAD3B1-3F0E-412F-A986-9B7965446ED0}" type="presParOf" srcId="{2F99E5D8-DB56-47D4-88A6-0514D807ABDC}" destId="{DC54142E-24B1-4ED6-BED4-36091F5BCB93}" srcOrd="1" destOrd="0" presId="urn:microsoft.com/office/officeart/2005/8/layout/orgChart1"/>
    <dgm:cxn modelId="{079F49AF-56AB-41D7-9DC8-73EAA4D105E0}" type="presParOf" srcId="{F393AFB2-D206-4D1A-BAD4-81E1DFF07256}" destId="{49A145D5-E835-4BC8-A975-7E6EBCE96730}" srcOrd="1" destOrd="0" presId="urn:microsoft.com/office/officeart/2005/8/layout/orgChart1"/>
    <dgm:cxn modelId="{FFDA7D23-160C-48A2-9FAD-57726D3801D3}" type="presParOf" srcId="{F393AFB2-D206-4D1A-BAD4-81E1DFF07256}" destId="{5A47882C-3271-4D29-96D9-C3A8EDFC35AB}" srcOrd="2" destOrd="0" presId="urn:microsoft.com/office/officeart/2005/8/layout/orgChart1"/>
    <dgm:cxn modelId="{06D302ED-2B7C-474D-8F86-08B05E82C431}" type="presParOf" srcId="{A8622A78-7327-47ED-8DAB-9DA9F3D91186}" destId="{00843991-8E7E-4926-A09A-E6CA519AF70A}" srcOrd="2" destOrd="0" presId="urn:microsoft.com/office/officeart/2005/8/layout/orgChart1"/>
    <dgm:cxn modelId="{10747DE4-9709-45F1-9461-6C21279EA063}" type="presParOf" srcId="{A8622A78-7327-47ED-8DAB-9DA9F3D91186}" destId="{0CB58CE0-76BA-4C38-A230-D7590089C3C7}" srcOrd="3" destOrd="0" presId="urn:microsoft.com/office/officeart/2005/8/layout/orgChart1"/>
    <dgm:cxn modelId="{315786C0-B088-4FF7-946D-266BF2270949}" type="presParOf" srcId="{0CB58CE0-76BA-4C38-A230-D7590089C3C7}" destId="{2C239C81-81FD-437A-A954-5129AC0C0677}" srcOrd="0" destOrd="0" presId="urn:microsoft.com/office/officeart/2005/8/layout/orgChart1"/>
    <dgm:cxn modelId="{A6F1CB56-51EA-4B04-B550-9237F527A0B4}" type="presParOf" srcId="{2C239C81-81FD-437A-A954-5129AC0C0677}" destId="{E75B96B5-98E3-41F5-86D7-8EB40F16A01C}" srcOrd="0" destOrd="0" presId="urn:microsoft.com/office/officeart/2005/8/layout/orgChart1"/>
    <dgm:cxn modelId="{1F8318DF-297D-4132-80CC-CB3404E2DE22}" type="presParOf" srcId="{2C239C81-81FD-437A-A954-5129AC0C0677}" destId="{B1D6A0ED-9BC4-463B-A158-79FEB3182728}" srcOrd="1" destOrd="0" presId="urn:microsoft.com/office/officeart/2005/8/layout/orgChart1"/>
    <dgm:cxn modelId="{63B4A46E-C338-4E44-97EC-FA147EBAD7F0}" type="presParOf" srcId="{0CB58CE0-76BA-4C38-A230-D7590089C3C7}" destId="{3D1EE198-ED96-429F-899D-0A94CC27A422}" srcOrd="1" destOrd="0" presId="urn:microsoft.com/office/officeart/2005/8/layout/orgChart1"/>
    <dgm:cxn modelId="{632CC79D-5C8F-41DE-805F-9A84927AB0AC}" type="presParOf" srcId="{0CB58CE0-76BA-4C38-A230-D7590089C3C7}" destId="{7D01E9D1-6CC0-48D9-902E-7578D8261D77}" srcOrd="2" destOrd="0" presId="urn:microsoft.com/office/officeart/2005/8/layout/orgChart1"/>
    <dgm:cxn modelId="{A1B54F4E-8FF4-44A8-9727-F1D776550169}" type="presParOf" srcId="{A8622A78-7327-47ED-8DAB-9DA9F3D91186}" destId="{B1F19ADB-6C90-4555-BDE2-74074E3A386A}" srcOrd="4" destOrd="0" presId="urn:microsoft.com/office/officeart/2005/8/layout/orgChart1"/>
    <dgm:cxn modelId="{958F75C5-110E-493B-95FF-40AF625EDADD}" type="presParOf" srcId="{A8622A78-7327-47ED-8DAB-9DA9F3D91186}" destId="{729DBB90-57A0-4464-AB45-042F3AED682B}" srcOrd="5" destOrd="0" presId="urn:microsoft.com/office/officeart/2005/8/layout/orgChart1"/>
    <dgm:cxn modelId="{09B7B012-44AE-4021-BB99-B83D5428A2D9}" type="presParOf" srcId="{729DBB90-57A0-4464-AB45-042F3AED682B}" destId="{F548F618-7F7A-406D-8AC1-B35110DB06FB}" srcOrd="0" destOrd="0" presId="urn:microsoft.com/office/officeart/2005/8/layout/orgChart1"/>
    <dgm:cxn modelId="{C837CBFF-35FC-4F10-968E-D69CE2796032}" type="presParOf" srcId="{F548F618-7F7A-406D-8AC1-B35110DB06FB}" destId="{C5A6E674-8B54-431D-B97D-4ADE74FA9B2A}" srcOrd="0" destOrd="0" presId="urn:microsoft.com/office/officeart/2005/8/layout/orgChart1"/>
    <dgm:cxn modelId="{6AED721E-9297-42CF-AB58-9BB8EE5CA27A}" type="presParOf" srcId="{F548F618-7F7A-406D-8AC1-B35110DB06FB}" destId="{127F9127-52A5-49E5-B408-5D3AB5F78AEC}" srcOrd="1" destOrd="0" presId="urn:microsoft.com/office/officeart/2005/8/layout/orgChart1"/>
    <dgm:cxn modelId="{B40CFB22-0210-40D5-AC09-5F28D8B1C7AB}" type="presParOf" srcId="{729DBB90-57A0-4464-AB45-042F3AED682B}" destId="{D2A6F845-8785-4030-974F-DC0AED57E301}" srcOrd="1" destOrd="0" presId="urn:microsoft.com/office/officeart/2005/8/layout/orgChart1"/>
    <dgm:cxn modelId="{DB8CB1EB-101D-4DFC-BEDF-3C5C46A76809}" type="presParOf" srcId="{729DBB90-57A0-4464-AB45-042F3AED682B}" destId="{76ADEF76-C6DA-44F3-BB7D-46CE4C57F8F2}" srcOrd="2" destOrd="0" presId="urn:microsoft.com/office/officeart/2005/8/layout/orgChart1"/>
    <dgm:cxn modelId="{3839BCBF-709A-4E60-A5C7-AC66FE15D09C}" type="presParOf" srcId="{A8622A78-7327-47ED-8DAB-9DA9F3D91186}" destId="{6FCF6EB3-E1D5-4BCE-98BB-AAC86F91DEBF}" srcOrd="6" destOrd="0" presId="urn:microsoft.com/office/officeart/2005/8/layout/orgChart1"/>
    <dgm:cxn modelId="{15E76779-E075-470E-BC40-7787E250A90A}" type="presParOf" srcId="{A8622A78-7327-47ED-8DAB-9DA9F3D91186}" destId="{B90A3CF2-4304-4E2D-B623-85247A2B51CC}" srcOrd="7" destOrd="0" presId="urn:microsoft.com/office/officeart/2005/8/layout/orgChart1"/>
    <dgm:cxn modelId="{4D1195AE-E144-47E2-9FC6-7032E7B13D35}" type="presParOf" srcId="{B90A3CF2-4304-4E2D-B623-85247A2B51CC}" destId="{73DE29AD-85EA-4E98-A697-D17D7C4B7FD7}" srcOrd="0" destOrd="0" presId="urn:microsoft.com/office/officeart/2005/8/layout/orgChart1"/>
    <dgm:cxn modelId="{4D13118F-E3BF-458F-92F6-BCD81621BE14}" type="presParOf" srcId="{73DE29AD-85EA-4E98-A697-D17D7C4B7FD7}" destId="{A5FC9140-9700-4855-82FC-669BAECB0E87}" srcOrd="0" destOrd="0" presId="urn:microsoft.com/office/officeart/2005/8/layout/orgChart1"/>
    <dgm:cxn modelId="{9FD0D625-D83C-4282-96D8-84446D268A4C}" type="presParOf" srcId="{73DE29AD-85EA-4E98-A697-D17D7C4B7FD7}" destId="{24EBFEB1-976F-4248-B59C-70B5C81103FC}" srcOrd="1" destOrd="0" presId="urn:microsoft.com/office/officeart/2005/8/layout/orgChart1"/>
    <dgm:cxn modelId="{B3B6A153-A7CA-4213-ACD6-D7DDC4AE0377}" type="presParOf" srcId="{B90A3CF2-4304-4E2D-B623-85247A2B51CC}" destId="{680A8D74-23F4-45F0-BCD9-00902AF15C98}" srcOrd="1" destOrd="0" presId="urn:microsoft.com/office/officeart/2005/8/layout/orgChart1"/>
    <dgm:cxn modelId="{FE9B6304-6DA2-4097-A249-E1E119A329F5}" type="presParOf" srcId="{B90A3CF2-4304-4E2D-B623-85247A2B51CC}" destId="{1FCF1228-3E8A-4541-AB31-E5B8B0E21B0B}" srcOrd="2" destOrd="0" presId="urn:microsoft.com/office/officeart/2005/8/layout/orgChart1"/>
    <dgm:cxn modelId="{FADC5933-EB4B-4BE5-B832-06E8C3C81F5F}" type="presParOf" srcId="{C548278C-0657-475F-9FC6-2561B9FD53B0}" destId="{25E82C87-9F92-411E-9D4A-8D499A78B80E}"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D50A31-D1B3-49AE-97EF-5298B34C4EBC}" type="doc">
      <dgm:prSet loTypeId="urn:microsoft.com/office/officeart/2005/8/layout/hierarchy6" loCatId="hierarchy" qsTypeId="urn:microsoft.com/office/officeart/2005/8/quickstyle/simple1#1" qsCatId="simple" csTypeId="urn:microsoft.com/office/officeart/2005/8/colors/accent1_2#1" csCatId="accent1" phldr="1"/>
      <dgm:spPr/>
      <dgm:t>
        <a:bodyPr/>
        <a:lstStyle/>
        <a:p>
          <a:endParaRPr lang="zh-CN" altLang="en-US"/>
        </a:p>
      </dgm:t>
    </dgm:pt>
    <dgm:pt modelId="{EFC0148C-72CC-4405-9C60-9765BF52EC24}">
      <dgm:prSet phldrT="[文本]"/>
      <dgm:spPr/>
      <dgm:t>
        <a:bodyPr/>
        <a:lstStyle/>
        <a:p>
          <a:r>
            <a:rPr lang="en-US" altLang="zh-CN" dirty="0"/>
            <a:t>Entity</a:t>
          </a:r>
          <a:endParaRPr lang="zh-CN" altLang="en-US" dirty="0"/>
        </a:p>
      </dgm:t>
    </dgm:pt>
    <dgm:pt modelId="{77DC3778-C9CD-49EA-A23D-97B26CFDA7E6}" type="parTrans" cxnId="{8D442B94-0467-44D1-9B84-8942A1B91F80}">
      <dgm:prSet/>
      <dgm:spPr/>
      <dgm:t>
        <a:bodyPr/>
        <a:lstStyle/>
        <a:p>
          <a:endParaRPr lang="zh-CN" altLang="en-US"/>
        </a:p>
      </dgm:t>
    </dgm:pt>
    <dgm:pt modelId="{67A9CC79-3630-4440-BDA9-1BED28E8AEA4}" type="sibTrans" cxnId="{8D442B94-0467-44D1-9B84-8942A1B91F80}">
      <dgm:prSet/>
      <dgm:spPr/>
      <dgm:t>
        <a:bodyPr/>
        <a:lstStyle/>
        <a:p>
          <a:endParaRPr lang="zh-CN" altLang="en-US"/>
        </a:p>
      </dgm:t>
    </dgm:pt>
    <dgm:pt modelId="{94A8145B-D468-4F09-AD2E-D5AB2ECB13CC}">
      <dgm:prSet phldrT="[文本]"/>
      <dgm:spPr/>
      <dgm:t>
        <a:bodyPr/>
        <a:lstStyle/>
        <a:p>
          <a:pPr algn="ctr"/>
          <a:r>
            <a:rPr lang="en-US" altLang="zh-CN" dirty="0"/>
            <a:t>Embedded vector</a:t>
          </a:r>
          <a:endParaRPr lang="zh-CN" altLang="en-US" dirty="0"/>
        </a:p>
      </dgm:t>
    </dgm:pt>
    <dgm:pt modelId="{7429EC98-E601-4E25-A058-ED60B4A7E609}" type="parTrans" cxnId="{50CAE80F-92E9-4AF9-984A-0528387683FF}">
      <dgm:prSet/>
      <dgm:spPr/>
      <dgm:t>
        <a:bodyPr/>
        <a:lstStyle/>
        <a:p>
          <a:endParaRPr lang="zh-CN" altLang="en-US"/>
        </a:p>
      </dgm:t>
    </dgm:pt>
    <dgm:pt modelId="{D34DFB99-5E92-4248-8FD7-1437E7C0F8A7}" type="sibTrans" cxnId="{50CAE80F-92E9-4AF9-984A-0528387683FF}">
      <dgm:prSet/>
      <dgm:spPr/>
      <dgm:t>
        <a:bodyPr/>
        <a:lstStyle/>
        <a:p>
          <a:endParaRPr lang="zh-CN" altLang="en-US"/>
        </a:p>
      </dgm:t>
    </dgm:pt>
    <dgm:pt modelId="{9FCC2FEF-4779-4EA0-A7A8-C263D1E28D18}">
      <dgm:prSet phldrT="[文本]"/>
      <dgm:spPr/>
      <dgm:t>
        <a:bodyPr/>
        <a:lstStyle/>
        <a:p>
          <a:r>
            <a:rPr lang="en-US" altLang="zh-CN" dirty="0"/>
            <a:t>Relation1 vector</a:t>
          </a:r>
          <a:endParaRPr lang="zh-CN" altLang="en-US" dirty="0"/>
        </a:p>
      </dgm:t>
    </dgm:pt>
    <dgm:pt modelId="{22B853B5-66E5-46CC-AD10-0587B755A99E}" type="parTrans" cxnId="{560D2FEB-DFF1-4A9A-A0B6-E90D1B873EF4}">
      <dgm:prSet/>
      <dgm:spPr/>
      <dgm:t>
        <a:bodyPr/>
        <a:lstStyle/>
        <a:p>
          <a:endParaRPr lang="zh-CN" altLang="en-US"/>
        </a:p>
      </dgm:t>
    </dgm:pt>
    <dgm:pt modelId="{563D2FF4-A91E-4A45-BB93-AD2D5E894806}" type="sibTrans" cxnId="{560D2FEB-DFF1-4A9A-A0B6-E90D1B873EF4}">
      <dgm:prSet/>
      <dgm:spPr/>
      <dgm:t>
        <a:bodyPr/>
        <a:lstStyle/>
        <a:p>
          <a:endParaRPr lang="zh-CN" altLang="en-US"/>
        </a:p>
      </dgm:t>
    </dgm:pt>
    <dgm:pt modelId="{935E5A0D-B606-4916-9218-FD321C5F503A}">
      <dgm:prSet phldrT="[文本]"/>
      <dgm:spPr/>
      <dgm:t>
        <a:bodyPr/>
        <a:lstStyle/>
        <a:p>
          <a:r>
            <a:rPr lang="en-US" altLang="zh-CN" dirty="0"/>
            <a:t>Relation2 vector</a:t>
          </a:r>
          <a:endParaRPr lang="zh-CN" altLang="en-US" dirty="0"/>
        </a:p>
      </dgm:t>
    </dgm:pt>
    <dgm:pt modelId="{56BA1EBF-6EF9-4698-859A-06FF60C58854}" type="parTrans" cxnId="{89B880B9-7E0E-4C4D-ADF2-E467E3DEBEB1}">
      <dgm:prSet/>
      <dgm:spPr/>
      <dgm:t>
        <a:bodyPr/>
        <a:lstStyle/>
        <a:p>
          <a:endParaRPr lang="zh-CN" altLang="en-US"/>
        </a:p>
      </dgm:t>
    </dgm:pt>
    <dgm:pt modelId="{18FD9477-E802-4652-8E6A-7978F504E220}" type="sibTrans" cxnId="{89B880B9-7E0E-4C4D-ADF2-E467E3DEBEB1}">
      <dgm:prSet/>
      <dgm:spPr/>
      <dgm:t>
        <a:bodyPr/>
        <a:lstStyle/>
        <a:p>
          <a:endParaRPr lang="zh-CN" altLang="en-US"/>
        </a:p>
      </dgm:t>
    </dgm:pt>
    <dgm:pt modelId="{BABC9E18-A4EA-4FE3-AA44-929ACA1017E3}" type="pres">
      <dgm:prSet presAssocID="{41D50A31-D1B3-49AE-97EF-5298B34C4EBC}" presName="mainComposite" presStyleCnt="0">
        <dgm:presLayoutVars>
          <dgm:chPref val="1"/>
          <dgm:dir/>
          <dgm:animOne val="branch"/>
          <dgm:animLvl val="lvl"/>
          <dgm:resizeHandles val="exact"/>
        </dgm:presLayoutVars>
      </dgm:prSet>
      <dgm:spPr/>
    </dgm:pt>
    <dgm:pt modelId="{BCD3E732-9158-4BE8-B849-4742DAA8BEEC}" type="pres">
      <dgm:prSet presAssocID="{41D50A31-D1B3-49AE-97EF-5298B34C4EBC}" presName="hierFlow" presStyleCnt="0"/>
      <dgm:spPr/>
    </dgm:pt>
    <dgm:pt modelId="{247BD391-C7E6-480D-A3DB-9CCCE2CF47B9}" type="pres">
      <dgm:prSet presAssocID="{41D50A31-D1B3-49AE-97EF-5298B34C4EBC}" presName="hierChild1" presStyleCnt="0">
        <dgm:presLayoutVars>
          <dgm:chPref val="1"/>
          <dgm:animOne val="branch"/>
          <dgm:animLvl val="lvl"/>
        </dgm:presLayoutVars>
      </dgm:prSet>
      <dgm:spPr/>
    </dgm:pt>
    <dgm:pt modelId="{F2159023-CB67-4E58-9F9C-F9CB6FB039F1}" type="pres">
      <dgm:prSet presAssocID="{EFC0148C-72CC-4405-9C60-9765BF52EC24}" presName="Name14" presStyleCnt="0"/>
      <dgm:spPr/>
    </dgm:pt>
    <dgm:pt modelId="{D539EF98-2B9E-4C03-9A85-347C0F53FE0F}" type="pres">
      <dgm:prSet presAssocID="{EFC0148C-72CC-4405-9C60-9765BF52EC24}" presName="level1Shape" presStyleLbl="node0" presStyleIdx="0" presStyleCnt="1">
        <dgm:presLayoutVars>
          <dgm:chPref val="3"/>
        </dgm:presLayoutVars>
      </dgm:prSet>
      <dgm:spPr/>
    </dgm:pt>
    <dgm:pt modelId="{DF52AB8E-4E00-4292-8FCB-701114078E10}" type="pres">
      <dgm:prSet presAssocID="{EFC0148C-72CC-4405-9C60-9765BF52EC24}" presName="hierChild2" presStyleCnt="0"/>
      <dgm:spPr/>
    </dgm:pt>
    <dgm:pt modelId="{D8C468A6-971C-4F65-96C0-F9F6A7079926}" type="pres">
      <dgm:prSet presAssocID="{7429EC98-E601-4E25-A058-ED60B4A7E609}" presName="Name19" presStyleLbl="parChTrans1D2" presStyleIdx="0" presStyleCnt="1"/>
      <dgm:spPr/>
    </dgm:pt>
    <dgm:pt modelId="{424CD26B-DCB5-44FB-A680-8C618B48F507}" type="pres">
      <dgm:prSet presAssocID="{94A8145B-D468-4F09-AD2E-D5AB2ECB13CC}" presName="Name21" presStyleCnt="0"/>
      <dgm:spPr/>
    </dgm:pt>
    <dgm:pt modelId="{179A92F7-7A4B-44C4-BDBB-4A1A5A623E80}" type="pres">
      <dgm:prSet presAssocID="{94A8145B-D468-4F09-AD2E-D5AB2ECB13CC}" presName="level2Shape" presStyleLbl="node2" presStyleIdx="0" presStyleCnt="1"/>
      <dgm:spPr/>
    </dgm:pt>
    <dgm:pt modelId="{7FCD512D-93BB-478A-AF98-A7B9F2C80A53}" type="pres">
      <dgm:prSet presAssocID="{94A8145B-D468-4F09-AD2E-D5AB2ECB13CC}" presName="hierChild3" presStyleCnt="0"/>
      <dgm:spPr/>
    </dgm:pt>
    <dgm:pt modelId="{88B35A4B-6AB4-4BD8-8301-E5D4DA1A2B65}" type="pres">
      <dgm:prSet presAssocID="{22B853B5-66E5-46CC-AD10-0587B755A99E}" presName="Name19" presStyleLbl="parChTrans1D3" presStyleIdx="0" presStyleCnt="2"/>
      <dgm:spPr/>
    </dgm:pt>
    <dgm:pt modelId="{C6A0DF0E-06EA-4753-8F3D-6DBD5840DEBC}" type="pres">
      <dgm:prSet presAssocID="{9FCC2FEF-4779-4EA0-A7A8-C263D1E28D18}" presName="Name21" presStyleCnt="0"/>
      <dgm:spPr/>
    </dgm:pt>
    <dgm:pt modelId="{06950B14-04C8-4F28-BF3E-FAFC0765D0E2}" type="pres">
      <dgm:prSet presAssocID="{9FCC2FEF-4779-4EA0-A7A8-C263D1E28D18}" presName="level2Shape" presStyleLbl="node3" presStyleIdx="0" presStyleCnt="2"/>
      <dgm:spPr/>
    </dgm:pt>
    <dgm:pt modelId="{8F950784-F5E7-44AA-B016-98AE14114BD7}" type="pres">
      <dgm:prSet presAssocID="{9FCC2FEF-4779-4EA0-A7A8-C263D1E28D18}" presName="hierChild3" presStyleCnt="0"/>
      <dgm:spPr/>
    </dgm:pt>
    <dgm:pt modelId="{D7092E30-447B-4BA2-8DB5-3B91F62D41C1}" type="pres">
      <dgm:prSet presAssocID="{56BA1EBF-6EF9-4698-859A-06FF60C58854}" presName="Name19" presStyleLbl="parChTrans1D3" presStyleIdx="1" presStyleCnt="2"/>
      <dgm:spPr/>
    </dgm:pt>
    <dgm:pt modelId="{2035CB76-EB78-448B-A85E-D29DB148B02A}" type="pres">
      <dgm:prSet presAssocID="{935E5A0D-B606-4916-9218-FD321C5F503A}" presName="Name21" presStyleCnt="0"/>
      <dgm:spPr/>
    </dgm:pt>
    <dgm:pt modelId="{19EE5284-2B99-4390-93C2-F7037C147953}" type="pres">
      <dgm:prSet presAssocID="{935E5A0D-B606-4916-9218-FD321C5F503A}" presName="level2Shape" presStyleLbl="node3" presStyleIdx="1" presStyleCnt="2"/>
      <dgm:spPr/>
    </dgm:pt>
    <dgm:pt modelId="{9749048A-511E-4425-8F5A-EE5BB48685B7}" type="pres">
      <dgm:prSet presAssocID="{935E5A0D-B606-4916-9218-FD321C5F503A}" presName="hierChild3" presStyleCnt="0"/>
      <dgm:spPr/>
    </dgm:pt>
    <dgm:pt modelId="{9645B47B-C197-46A7-8C69-DAA4EC9A74D4}" type="pres">
      <dgm:prSet presAssocID="{41D50A31-D1B3-49AE-97EF-5298B34C4EBC}" presName="bgShapesFlow" presStyleCnt="0"/>
      <dgm:spPr/>
    </dgm:pt>
  </dgm:ptLst>
  <dgm:cxnLst>
    <dgm:cxn modelId="{499D8000-A879-498F-AF40-B30FEDBC0DC6}" type="presOf" srcId="{94A8145B-D468-4F09-AD2E-D5AB2ECB13CC}" destId="{179A92F7-7A4B-44C4-BDBB-4A1A5A623E80}" srcOrd="0" destOrd="0" presId="urn:microsoft.com/office/officeart/2005/8/layout/hierarchy6"/>
    <dgm:cxn modelId="{50CAE80F-92E9-4AF9-984A-0528387683FF}" srcId="{EFC0148C-72CC-4405-9C60-9765BF52EC24}" destId="{94A8145B-D468-4F09-AD2E-D5AB2ECB13CC}" srcOrd="0" destOrd="0" parTransId="{7429EC98-E601-4E25-A058-ED60B4A7E609}" sibTransId="{D34DFB99-5E92-4248-8FD7-1437E7C0F8A7}"/>
    <dgm:cxn modelId="{38594F2F-B64F-421E-9780-3A796A718DE1}" type="presOf" srcId="{22B853B5-66E5-46CC-AD10-0587B755A99E}" destId="{88B35A4B-6AB4-4BD8-8301-E5D4DA1A2B65}" srcOrd="0" destOrd="0" presId="urn:microsoft.com/office/officeart/2005/8/layout/hierarchy6"/>
    <dgm:cxn modelId="{5FB90943-928D-4CC8-A259-AF59DC7665F0}" type="presOf" srcId="{935E5A0D-B606-4916-9218-FD321C5F503A}" destId="{19EE5284-2B99-4390-93C2-F7037C147953}" srcOrd="0" destOrd="0" presId="urn:microsoft.com/office/officeart/2005/8/layout/hierarchy6"/>
    <dgm:cxn modelId="{68F80C59-86EF-4E9C-8B91-61B5951DF6D3}" type="presOf" srcId="{56BA1EBF-6EF9-4698-859A-06FF60C58854}" destId="{D7092E30-447B-4BA2-8DB5-3B91F62D41C1}" srcOrd="0" destOrd="0" presId="urn:microsoft.com/office/officeart/2005/8/layout/hierarchy6"/>
    <dgm:cxn modelId="{1DA43E7A-B098-4961-88F5-C24E5D319C35}" type="presOf" srcId="{9FCC2FEF-4779-4EA0-A7A8-C263D1E28D18}" destId="{06950B14-04C8-4F28-BF3E-FAFC0765D0E2}" srcOrd="0" destOrd="0" presId="urn:microsoft.com/office/officeart/2005/8/layout/hierarchy6"/>
    <dgm:cxn modelId="{07E0E07D-C886-4838-84FF-D271CEF4BB1D}" type="presOf" srcId="{7429EC98-E601-4E25-A058-ED60B4A7E609}" destId="{D8C468A6-971C-4F65-96C0-F9F6A7079926}" srcOrd="0" destOrd="0" presId="urn:microsoft.com/office/officeart/2005/8/layout/hierarchy6"/>
    <dgm:cxn modelId="{8D442B94-0467-44D1-9B84-8942A1B91F80}" srcId="{41D50A31-D1B3-49AE-97EF-5298B34C4EBC}" destId="{EFC0148C-72CC-4405-9C60-9765BF52EC24}" srcOrd="0" destOrd="0" parTransId="{77DC3778-C9CD-49EA-A23D-97B26CFDA7E6}" sibTransId="{67A9CC79-3630-4440-BDA9-1BED28E8AEA4}"/>
    <dgm:cxn modelId="{89B880B9-7E0E-4C4D-ADF2-E467E3DEBEB1}" srcId="{94A8145B-D468-4F09-AD2E-D5AB2ECB13CC}" destId="{935E5A0D-B606-4916-9218-FD321C5F503A}" srcOrd="1" destOrd="0" parTransId="{56BA1EBF-6EF9-4698-859A-06FF60C58854}" sibTransId="{18FD9477-E802-4652-8E6A-7978F504E220}"/>
    <dgm:cxn modelId="{D3452FE2-1999-44EB-B216-439639C39BA9}" type="presOf" srcId="{41D50A31-D1B3-49AE-97EF-5298B34C4EBC}" destId="{BABC9E18-A4EA-4FE3-AA44-929ACA1017E3}" srcOrd="0" destOrd="0" presId="urn:microsoft.com/office/officeart/2005/8/layout/hierarchy6"/>
    <dgm:cxn modelId="{560D2FEB-DFF1-4A9A-A0B6-E90D1B873EF4}" srcId="{94A8145B-D468-4F09-AD2E-D5AB2ECB13CC}" destId="{9FCC2FEF-4779-4EA0-A7A8-C263D1E28D18}" srcOrd="0" destOrd="0" parTransId="{22B853B5-66E5-46CC-AD10-0587B755A99E}" sibTransId="{563D2FF4-A91E-4A45-BB93-AD2D5E894806}"/>
    <dgm:cxn modelId="{8498E9F8-B481-48E2-90F2-3A0BAD7EFDFE}" type="presOf" srcId="{EFC0148C-72CC-4405-9C60-9765BF52EC24}" destId="{D539EF98-2B9E-4C03-9A85-347C0F53FE0F}" srcOrd="0" destOrd="0" presId="urn:microsoft.com/office/officeart/2005/8/layout/hierarchy6"/>
    <dgm:cxn modelId="{4AFF2F60-4370-4166-969D-00BE5DD4A83F}" type="presParOf" srcId="{BABC9E18-A4EA-4FE3-AA44-929ACA1017E3}" destId="{BCD3E732-9158-4BE8-B849-4742DAA8BEEC}" srcOrd="0" destOrd="0" presId="urn:microsoft.com/office/officeart/2005/8/layout/hierarchy6"/>
    <dgm:cxn modelId="{34607E0B-7EAA-4545-897C-A944E2C852BA}" type="presParOf" srcId="{BCD3E732-9158-4BE8-B849-4742DAA8BEEC}" destId="{247BD391-C7E6-480D-A3DB-9CCCE2CF47B9}" srcOrd="0" destOrd="0" presId="urn:microsoft.com/office/officeart/2005/8/layout/hierarchy6"/>
    <dgm:cxn modelId="{38164A8D-DC09-4254-8558-832A249DF9B8}" type="presParOf" srcId="{247BD391-C7E6-480D-A3DB-9CCCE2CF47B9}" destId="{F2159023-CB67-4E58-9F9C-F9CB6FB039F1}" srcOrd="0" destOrd="0" presId="urn:microsoft.com/office/officeart/2005/8/layout/hierarchy6"/>
    <dgm:cxn modelId="{F561559A-A2B6-4A9E-A8F5-AFDE48BD05E0}" type="presParOf" srcId="{F2159023-CB67-4E58-9F9C-F9CB6FB039F1}" destId="{D539EF98-2B9E-4C03-9A85-347C0F53FE0F}" srcOrd="0" destOrd="0" presId="urn:microsoft.com/office/officeart/2005/8/layout/hierarchy6"/>
    <dgm:cxn modelId="{44772C25-E9E5-4482-92D4-2B721496DE83}" type="presParOf" srcId="{F2159023-CB67-4E58-9F9C-F9CB6FB039F1}" destId="{DF52AB8E-4E00-4292-8FCB-701114078E10}" srcOrd="1" destOrd="0" presId="urn:microsoft.com/office/officeart/2005/8/layout/hierarchy6"/>
    <dgm:cxn modelId="{42EBD55B-FD30-4604-A389-D22EEE59210E}" type="presParOf" srcId="{DF52AB8E-4E00-4292-8FCB-701114078E10}" destId="{D8C468A6-971C-4F65-96C0-F9F6A7079926}" srcOrd="0" destOrd="0" presId="urn:microsoft.com/office/officeart/2005/8/layout/hierarchy6"/>
    <dgm:cxn modelId="{17DE3829-49C5-4E0A-B18A-703001177498}" type="presParOf" srcId="{DF52AB8E-4E00-4292-8FCB-701114078E10}" destId="{424CD26B-DCB5-44FB-A680-8C618B48F507}" srcOrd="1" destOrd="0" presId="urn:microsoft.com/office/officeart/2005/8/layout/hierarchy6"/>
    <dgm:cxn modelId="{3A2F57F1-2D69-464A-8820-F39AE0A4A280}" type="presParOf" srcId="{424CD26B-DCB5-44FB-A680-8C618B48F507}" destId="{179A92F7-7A4B-44C4-BDBB-4A1A5A623E80}" srcOrd="0" destOrd="0" presId="urn:microsoft.com/office/officeart/2005/8/layout/hierarchy6"/>
    <dgm:cxn modelId="{64E6882E-429B-4CC9-B7CB-36FBF8E6CBDE}" type="presParOf" srcId="{424CD26B-DCB5-44FB-A680-8C618B48F507}" destId="{7FCD512D-93BB-478A-AF98-A7B9F2C80A53}" srcOrd="1" destOrd="0" presId="urn:microsoft.com/office/officeart/2005/8/layout/hierarchy6"/>
    <dgm:cxn modelId="{830FB38A-A94D-4102-AF8A-6C5897C61C88}" type="presParOf" srcId="{7FCD512D-93BB-478A-AF98-A7B9F2C80A53}" destId="{88B35A4B-6AB4-4BD8-8301-E5D4DA1A2B65}" srcOrd="0" destOrd="0" presId="urn:microsoft.com/office/officeart/2005/8/layout/hierarchy6"/>
    <dgm:cxn modelId="{21B259B5-15C4-4120-A520-59AE67E7D378}" type="presParOf" srcId="{7FCD512D-93BB-478A-AF98-A7B9F2C80A53}" destId="{C6A0DF0E-06EA-4753-8F3D-6DBD5840DEBC}" srcOrd="1" destOrd="0" presId="urn:microsoft.com/office/officeart/2005/8/layout/hierarchy6"/>
    <dgm:cxn modelId="{A73CD4BF-F318-4272-B9ED-00C6E1B28F3D}" type="presParOf" srcId="{C6A0DF0E-06EA-4753-8F3D-6DBD5840DEBC}" destId="{06950B14-04C8-4F28-BF3E-FAFC0765D0E2}" srcOrd="0" destOrd="0" presId="urn:microsoft.com/office/officeart/2005/8/layout/hierarchy6"/>
    <dgm:cxn modelId="{E758A377-2BA7-44C2-856E-789B43B4A93E}" type="presParOf" srcId="{C6A0DF0E-06EA-4753-8F3D-6DBD5840DEBC}" destId="{8F950784-F5E7-44AA-B016-98AE14114BD7}" srcOrd="1" destOrd="0" presId="urn:microsoft.com/office/officeart/2005/8/layout/hierarchy6"/>
    <dgm:cxn modelId="{2437C019-8292-44C1-A3D2-1AC17C3C7022}" type="presParOf" srcId="{7FCD512D-93BB-478A-AF98-A7B9F2C80A53}" destId="{D7092E30-447B-4BA2-8DB5-3B91F62D41C1}" srcOrd="2" destOrd="0" presId="urn:microsoft.com/office/officeart/2005/8/layout/hierarchy6"/>
    <dgm:cxn modelId="{0045B63F-B8D6-48BA-970B-807D9F5F5F81}" type="presParOf" srcId="{7FCD512D-93BB-478A-AF98-A7B9F2C80A53}" destId="{2035CB76-EB78-448B-A85E-D29DB148B02A}" srcOrd="3" destOrd="0" presId="urn:microsoft.com/office/officeart/2005/8/layout/hierarchy6"/>
    <dgm:cxn modelId="{8941C9C5-D6A0-4710-838F-59CEB583516E}" type="presParOf" srcId="{2035CB76-EB78-448B-A85E-D29DB148B02A}" destId="{19EE5284-2B99-4390-93C2-F7037C147953}" srcOrd="0" destOrd="0" presId="urn:microsoft.com/office/officeart/2005/8/layout/hierarchy6"/>
    <dgm:cxn modelId="{4CA8089E-90FA-4FCE-8E02-5C1652A2A887}" type="presParOf" srcId="{2035CB76-EB78-448B-A85E-D29DB148B02A}" destId="{9749048A-511E-4425-8F5A-EE5BB48685B7}" srcOrd="1" destOrd="0" presId="urn:microsoft.com/office/officeart/2005/8/layout/hierarchy6"/>
    <dgm:cxn modelId="{B4C47649-5648-4FA9-AC26-D1ADB6826F71}" type="presParOf" srcId="{BABC9E18-A4EA-4FE3-AA44-929ACA1017E3}" destId="{9645B47B-C197-46A7-8C69-DAA4EC9A74D4}" srcOrd="1" destOrd="0" presId="urn:microsoft.com/office/officeart/2005/8/layout/hierarchy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F6EB3-E1D5-4BCE-98BB-AAC86F91DEBF}">
      <dsp:nvSpPr>
        <dsp:cNvPr id="0" name=""/>
        <dsp:cNvSpPr/>
      </dsp:nvSpPr>
      <dsp:spPr>
        <a:xfrm>
          <a:off x="3700624" y="1802051"/>
          <a:ext cx="2898351" cy="335346"/>
        </a:xfrm>
        <a:custGeom>
          <a:avLst/>
          <a:gdLst/>
          <a:ahLst/>
          <a:cxnLst/>
          <a:rect l="0" t="0" r="0" b="0"/>
          <a:pathLst>
            <a:path>
              <a:moveTo>
                <a:pt x="0" y="0"/>
              </a:moveTo>
              <a:lnTo>
                <a:pt x="0" y="167673"/>
              </a:lnTo>
              <a:lnTo>
                <a:pt x="2898351" y="167673"/>
              </a:lnTo>
              <a:lnTo>
                <a:pt x="2898351" y="3353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1F19ADB-6C90-4555-BDE2-74074E3A386A}">
      <dsp:nvSpPr>
        <dsp:cNvPr id="0" name=""/>
        <dsp:cNvSpPr/>
      </dsp:nvSpPr>
      <dsp:spPr>
        <a:xfrm>
          <a:off x="3700624" y="1802051"/>
          <a:ext cx="966117" cy="335346"/>
        </a:xfrm>
        <a:custGeom>
          <a:avLst/>
          <a:gdLst/>
          <a:ahLst/>
          <a:cxnLst/>
          <a:rect l="0" t="0" r="0" b="0"/>
          <a:pathLst>
            <a:path>
              <a:moveTo>
                <a:pt x="0" y="0"/>
              </a:moveTo>
              <a:lnTo>
                <a:pt x="0" y="167673"/>
              </a:lnTo>
              <a:lnTo>
                <a:pt x="966117" y="167673"/>
              </a:lnTo>
              <a:lnTo>
                <a:pt x="966117" y="3353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0843991-8E7E-4926-A09A-E6CA519AF70A}">
      <dsp:nvSpPr>
        <dsp:cNvPr id="0" name=""/>
        <dsp:cNvSpPr/>
      </dsp:nvSpPr>
      <dsp:spPr>
        <a:xfrm>
          <a:off x="2734507" y="1802051"/>
          <a:ext cx="966117" cy="335346"/>
        </a:xfrm>
        <a:custGeom>
          <a:avLst/>
          <a:gdLst/>
          <a:ahLst/>
          <a:cxnLst/>
          <a:rect l="0" t="0" r="0" b="0"/>
          <a:pathLst>
            <a:path>
              <a:moveTo>
                <a:pt x="966117" y="0"/>
              </a:moveTo>
              <a:lnTo>
                <a:pt x="966117" y="167673"/>
              </a:lnTo>
              <a:lnTo>
                <a:pt x="0" y="167673"/>
              </a:lnTo>
              <a:lnTo>
                <a:pt x="0" y="3353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476D60A-8BFB-4113-A39F-EB08A3D58C0F}">
      <dsp:nvSpPr>
        <dsp:cNvPr id="0" name=""/>
        <dsp:cNvSpPr/>
      </dsp:nvSpPr>
      <dsp:spPr>
        <a:xfrm>
          <a:off x="802272" y="1802051"/>
          <a:ext cx="2898351" cy="335346"/>
        </a:xfrm>
        <a:custGeom>
          <a:avLst/>
          <a:gdLst/>
          <a:ahLst/>
          <a:cxnLst/>
          <a:rect l="0" t="0" r="0" b="0"/>
          <a:pathLst>
            <a:path>
              <a:moveTo>
                <a:pt x="2898351" y="0"/>
              </a:moveTo>
              <a:lnTo>
                <a:pt x="2898351" y="167673"/>
              </a:lnTo>
              <a:lnTo>
                <a:pt x="0" y="167673"/>
              </a:lnTo>
              <a:lnTo>
                <a:pt x="0" y="335346"/>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A586A7A-2E53-425C-9267-C493D6CB85A8}">
      <dsp:nvSpPr>
        <dsp:cNvPr id="0" name=""/>
        <dsp:cNvSpPr/>
      </dsp:nvSpPr>
      <dsp:spPr>
        <a:xfrm>
          <a:off x="2902180" y="1003607"/>
          <a:ext cx="1596888" cy="79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Recommendation system</a:t>
          </a:r>
          <a:endParaRPr lang="zh-CN" altLang="en-US" sz="1600" kern="1200" dirty="0"/>
        </a:p>
      </dsp:txBody>
      <dsp:txXfrm>
        <a:off x="2902180" y="1003607"/>
        <a:ext cx="1596888" cy="798444"/>
      </dsp:txXfrm>
    </dsp:sp>
    <dsp:sp modelId="{440A65D2-9302-484F-A521-095FB2D60068}">
      <dsp:nvSpPr>
        <dsp:cNvPr id="0" name=""/>
        <dsp:cNvSpPr/>
      </dsp:nvSpPr>
      <dsp:spPr>
        <a:xfrm>
          <a:off x="3828" y="2137398"/>
          <a:ext cx="1596888" cy="79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Typical Recommendation algorithms</a:t>
          </a:r>
          <a:endParaRPr lang="zh-CN" altLang="en-US" sz="1600" kern="1200" dirty="0"/>
        </a:p>
      </dsp:txBody>
      <dsp:txXfrm>
        <a:off x="3828" y="2137398"/>
        <a:ext cx="1596888" cy="798444"/>
      </dsp:txXfrm>
    </dsp:sp>
    <dsp:sp modelId="{E75B96B5-98E3-41F5-86D7-8EB40F16A01C}">
      <dsp:nvSpPr>
        <dsp:cNvPr id="0" name=""/>
        <dsp:cNvSpPr/>
      </dsp:nvSpPr>
      <dsp:spPr>
        <a:xfrm>
          <a:off x="1936063" y="2137398"/>
          <a:ext cx="1596888" cy="79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Neural Network Filtering</a:t>
          </a:r>
          <a:endParaRPr lang="zh-CN" altLang="en-US" sz="1600" kern="1200" dirty="0"/>
        </a:p>
      </dsp:txBody>
      <dsp:txXfrm>
        <a:off x="1936063" y="2137398"/>
        <a:ext cx="1596888" cy="798444"/>
      </dsp:txXfrm>
    </dsp:sp>
    <dsp:sp modelId="{C5A6E674-8B54-431D-B97D-4ADE74FA9B2A}">
      <dsp:nvSpPr>
        <dsp:cNvPr id="0" name=""/>
        <dsp:cNvSpPr/>
      </dsp:nvSpPr>
      <dsp:spPr>
        <a:xfrm>
          <a:off x="3868297" y="2137398"/>
          <a:ext cx="1596888" cy="79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Knowledge Graph Completion</a:t>
          </a:r>
          <a:endParaRPr lang="zh-CN" altLang="en-US" sz="1600" kern="1200" dirty="0"/>
        </a:p>
      </dsp:txBody>
      <dsp:txXfrm>
        <a:off x="3868297" y="2137398"/>
        <a:ext cx="1596888" cy="798444"/>
      </dsp:txXfrm>
    </dsp:sp>
    <dsp:sp modelId="{A5FC9140-9700-4855-82FC-669BAECB0E87}">
      <dsp:nvSpPr>
        <dsp:cNvPr id="0" name=""/>
        <dsp:cNvSpPr/>
      </dsp:nvSpPr>
      <dsp:spPr>
        <a:xfrm>
          <a:off x="5800532" y="2137398"/>
          <a:ext cx="1596888" cy="79844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t>
          </a:r>
          <a:endParaRPr lang="zh-CN" altLang="en-US" sz="1600" kern="1200" dirty="0"/>
        </a:p>
      </dsp:txBody>
      <dsp:txXfrm>
        <a:off x="5800532" y="2137398"/>
        <a:ext cx="1596888" cy="798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9EF98-2B9E-4C03-9A85-347C0F53FE0F}">
      <dsp:nvSpPr>
        <dsp:cNvPr id="0" name=""/>
        <dsp:cNvSpPr/>
      </dsp:nvSpPr>
      <dsp:spPr bwMode="white">
        <a:xfrm>
          <a:off x="1521993" y="814"/>
          <a:ext cx="1639773" cy="10931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Entity</a:t>
          </a:r>
          <a:endParaRPr lang="zh-CN" altLang="en-US" sz="2300" kern="1200" dirty="0"/>
        </a:p>
      </dsp:txBody>
      <dsp:txXfrm>
        <a:off x="1554011" y="32832"/>
        <a:ext cx="1575737" cy="1029146"/>
      </dsp:txXfrm>
    </dsp:sp>
    <dsp:sp modelId="{D8C468A6-971C-4F65-96C0-F9F6A7079926}">
      <dsp:nvSpPr>
        <dsp:cNvPr id="0" name=""/>
        <dsp:cNvSpPr/>
      </dsp:nvSpPr>
      <dsp:spPr>
        <a:xfrm>
          <a:off x="2296160" y="1093996"/>
          <a:ext cx="91440" cy="437272"/>
        </a:xfrm>
        <a:custGeom>
          <a:avLst/>
          <a:gdLst/>
          <a:ahLst/>
          <a:cxnLst/>
          <a:rect l="0" t="0" r="0" b="0"/>
          <a:pathLst>
            <a:path>
              <a:moveTo>
                <a:pt x="45720" y="0"/>
              </a:moveTo>
              <a:lnTo>
                <a:pt x="45720" y="4372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9A92F7-7A4B-44C4-BDBB-4A1A5A623E80}">
      <dsp:nvSpPr>
        <dsp:cNvPr id="0" name=""/>
        <dsp:cNvSpPr/>
      </dsp:nvSpPr>
      <dsp:spPr bwMode="white">
        <a:xfrm>
          <a:off x="1521993" y="1531269"/>
          <a:ext cx="1639773" cy="10931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Embedded vector</a:t>
          </a:r>
          <a:endParaRPr lang="zh-CN" altLang="en-US" sz="2300" kern="1200" dirty="0"/>
        </a:p>
      </dsp:txBody>
      <dsp:txXfrm>
        <a:off x="1554011" y="1563287"/>
        <a:ext cx="1575737" cy="1029146"/>
      </dsp:txXfrm>
    </dsp:sp>
    <dsp:sp modelId="{88B35A4B-6AB4-4BD8-8301-E5D4DA1A2B65}">
      <dsp:nvSpPr>
        <dsp:cNvPr id="0" name=""/>
        <dsp:cNvSpPr/>
      </dsp:nvSpPr>
      <dsp:spPr>
        <a:xfrm>
          <a:off x="1276027" y="2624451"/>
          <a:ext cx="1065852" cy="437272"/>
        </a:xfrm>
        <a:custGeom>
          <a:avLst/>
          <a:gdLst/>
          <a:ahLst/>
          <a:cxnLst/>
          <a:rect l="0" t="0" r="0" b="0"/>
          <a:pathLst>
            <a:path>
              <a:moveTo>
                <a:pt x="1065852" y="0"/>
              </a:moveTo>
              <a:lnTo>
                <a:pt x="1065852" y="218636"/>
              </a:lnTo>
              <a:lnTo>
                <a:pt x="0" y="218636"/>
              </a:lnTo>
              <a:lnTo>
                <a:pt x="0" y="4372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950B14-04C8-4F28-BF3E-FAFC0765D0E2}">
      <dsp:nvSpPr>
        <dsp:cNvPr id="0" name=""/>
        <dsp:cNvSpPr/>
      </dsp:nvSpPr>
      <dsp:spPr bwMode="white">
        <a:xfrm>
          <a:off x="456140" y="3061724"/>
          <a:ext cx="1639773" cy="10931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Relation1 vector</a:t>
          </a:r>
          <a:endParaRPr lang="zh-CN" altLang="en-US" sz="2300" kern="1200" dirty="0"/>
        </a:p>
      </dsp:txBody>
      <dsp:txXfrm>
        <a:off x="488158" y="3093742"/>
        <a:ext cx="1575737" cy="1029146"/>
      </dsp:txXfrm>
    </dsp:sp>
    <dsp:sp modelId="{D7092E30-447B-4BA2-8DB5-3B91F62D41C1}">
      <dsp:nvSpPr>
        <dsp:cNvPr id="0" name=""/>
        <dsp:cNvSpPr/>
      </dsp:nvSpPr>
      <dsp:spPr>
        <a:xfrm>
          <a:off x="2341880" y="2624451"/>
          <a:ext cx="1065852" cy="437272"/>
        </a:xfrm>
        <a:custGeom>
          <a:avLst/>
          <a:gdLst/>
          <a:ahLst/>
          <a:cxnLst/>
          <a:rect l="0" t="0" r="0" b="0"/>
          <a:pathLst>
            <a:path>
              <a:moveTo>
                <a:pt x="0" y="0"/>
              </a:moveTo>
              <a:lnTo>
                <a:pt x="0" y="218636"/>
              </a:lnTo>
              <a:lnTo>
                <a:pt x="1065852" y="218636"/>
              </a:lnTo>
              <a:lnTo>
                <a:pt x="1065852" y="4372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E5284-2B99-4390-93C2-F7037C147953}">
      <dsp:nvSpPr>
        <dsp:cNvPr id="0" name=""/>
        <dsp:cNvSpPr/>
      </dsp:nvSpPr>
      <dsp:spPr bwMode="white">
        <a:xfrm>
          <a:off x="2587846" y="3061724"/>
          <a:ext cx="1639773" cy="10931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Relation2 vector</a:t>
          </a:r>
          <a:endParaRPr lang="zh-CN" altLang="en-US" sz="2300" kern="1200" dirty="0"/>
        </a:p>
      </dsp:txBody>
      <dsp:txXfrm>
        <a:off x="2619864" y="3093742"/>
        <a:ext cx="1575737" cy="10291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E5858-5ED3-4FA7-8C62-8E5964014EA1}" type="datetimeFigureOut">
              <a:rPr lang="zh-CN" altLang="en-US" smtClean="0"/>
              <a:t>2023-12-09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252BB-0F4D-4FAE-9E65-C75CCDADFCB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So, what is LM? LM is the language models.</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We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can</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define</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a</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LM</a:t>
            </a:r>
            <a:r>
              <a:rPr lang="zh-CN" altLang="en-US" b="0" i="0" dirty="0">
                <a:solidFill>
                  <a:srgbClr val="3C4043"/>
                </a:solidFill>
                <a:effectLst/>
                <a:latin typeface="Roboto" panose="02000000000000000000" pitchFamily="2" charset="0"/>
              </a:rPr>
              <a:t> </a:t>
            </a:r>
            <a:r>
              <a:rPr lang="en-US" altLang="zh-CN" b="0" i="0" dirty="0">
                <a:solidFill>
                  <a:srgbClr val="3C4043"/>
                </a:solidFill>
                <a:effectLst/>
                <a:latin typeface="Roboto" panose="02000000000000000000" pitchFamily="2" charset="0"/>
              </a:rPr>
              <a:t>model as P-Sita-x, where Sita is parameters and x is the input word sequences. Here we only talk about autoregressive LM models.  We give 2 examples. x1: I like to eat hamburgers and x2: I like to eat pop music. Obviously, we need P-Sita-x1 greater than P-Sita-x2.</a:t>
            </a:r>
          </a:p>
        </p:txBody>
      </p:sp>
      <p:sp>
        <p:nvSpPr>
          <p:cNvPr id="4" name="灯片编号占位符 3"/>
          <p:cNvSpPr>
            <a:spLocks noGrp="1"/>
          </p:cNvSpPr>
          <p:nvPr>
            <p:ph type="sldNum" sz="quarter" idx="5"/>
          </p:nvPr>
        </p:nvSpPr>
        <p:spPr/>
        <p:txBody>
          <a:bodyPr/>
          <a:lstStyle/>
          <a:p>
            <a:fld id="{EDEF23A5-5620-47C8-8A26-A79045573A7B}"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3C4043"/>
              </a:solidFill>
              <a:effectLst/>
              <a:latin typeface="Roboto" panose="02000000000000000000" pitchFamily="2" charset="0"/>
            </a:endParaRPr>
          </a:p>
        </p:txBody>
      </p:sp>
      <p:sp>
        <p:nvSpPr>
          <p:cNvPr id="4" name="灯片编号占位符 3"/>
          <p:cNvSpPr>
            <a:spLocks noGrp="1"/>
          </p:cNvSpPr>
          <p:nvPr>
            <p:ph type="sldNum" sz="quarter" idx="5"/>
          </p:nvPr>
        </p:nvSpPr>
        <p:spPr/>
        <p:txBody>
          <a:bodyPr/>
          <a:lstStyle/>
          <a:p>
            <a:fld id="{EDEF23A5-5620-47C8-8A26-A79045573A7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7E58A03-4889-45E2-AA1E-F3C3F34E024B}" type="datetimeFigureOut">
              <a:rPr lang="zh-CN" altLang="en-US" smtClean="0"/>
              <a:t>2023-12-09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64A73-0995-4996-AE8E-79DDA51E34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58A03-4889-45E2-AA1E-F3C3F34E024B}" type="datetimeFigureOut">
              <a:rPr lang="zh-CN" altLang="en-US" smtClean="0"/>
              <a:t>2023-12-09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64A73-0995-4996-AE8E-79DDA51E3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notesSlide" Target="../notesSlides/notesSlide13.xml"/><Relationship Id="rId7" Type="http://schemas.openxmlformats.org/officeDocument/2006/relationships/diagramLayout" Target="../diagrams/layout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Data" Target="../diagrams/data2.xml"/><Relationship Id="rId5" Type="http://schemas.openxmlformats.org/officeDocument/2006/relationships/image" Target="../media/image38.png"/><Relationship Id="rId10" Type="http://schemas.microsoft.com/office/2007/relationships/diagramDrawing" Target="../diagrams/drawing2.xml"/><Relationship Id="rId4" Type="http://schemas.openxmlformats.org/officeDocument/2006/relationships/image" Target="../media/image37.png"/><Relationship Id="rId9" Type="http://schemas.openxmlformats.org/officeDocument/2006/relationships/diagramColors" Target="../diagrams/colors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diagramLayout" Target="../diagrams/layout1.xml"/><Relationship Id="rId12"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2.xml"/><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image" Target="../media/image1.png"/><Relationship Id="rId15" Type="http://schemas.openxmlformats.org/officeDocument/2006/relationships/image" Target="../media/image6.png"/><Relationship Id="rId10" Type="http://schemas.microsoft.com/office/2007/relationships/diagramDrawing" Target="../diagrams/drawing1.xml"/><Relationship Id="rId4" Type="http://schemas.microsoft.com/office/2018/10/relationships/comments" Target="../comments/modernComment_15F_0.xml"/><Relationship Id="rId9" Type="http://schemas.openxmlformats.org/officeDocument/2006/relationships/diagramColors" Target="../diagrams/colors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notesSlide" Target="../notesSlides/notesSlide3.xml"/><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slideLayout" Target="../slideLayouts/slideLayout2.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tags" Target="../tags/tag3.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pn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26.sv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2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6.xml"/><Relationship Id="rId7" Type="http://schemas.openxmlformats.org/officeDocument/2006/relationships/image" Target="../media/image11.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11" Type="http://schemas.openxmlformats.org/officeDocument/2006/relationships/image" Target="../media/image29.png"/><Relationship Id="rId5" Type="http://schemas.openxmlformats.org/officeDocument/2006/relationships/image" Target="../media/image26.svg"/><Relationship Id="rId10" Type="http://schemas.openxmlformats.org/officeDocument/2006/relationships/image" Target="../media/image24.png"/><Relationship Id="rId4" Type="http://schemas.openxmlformats.org/officeDocument/2006/relationships/image" Target="../media/image25.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11.svg"/><Relationship Id="rId4" Type="http://schemas.openxmlformats.org/officeDocument/2006/relationships/image" Target="../media/image28.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image" Target="../media/image24.sv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3.png"/><Relationship Id="rId5" Type="http://schemas.openxmlformats.org/officeDocument/2006/relationships/image" Target="../media/image26.sv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05627" y="2286000"/>
            <a:ext cx="8780745" cy="2286000"/>
          </a:xfrm>
          <a:prstGeom prst="rect">
            <a:avLst/>
          </a:prstGeom>
          <a:solidFill>
            <a:schemeClr val="bg1"/>
          </a:solidFill>
          <a:ln w="19050">
            <a:solidFill>
              <a:schemeClr val="bg1"/>
            </a:solidFill>
          </a:ln>
          <a:effectLst>
            <a:outerShdw blurRad="50800" dist="12700" dir="2700000" sx="101000" sy="101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847215" y="2952115"/>
            <a:ext cx="8498205" cy="953135"/>
          </a:xfrm>
          <a:prstGeom prst="rect">
            <a:avLst/>
          </a:prstGeom>
          <a:noFill/>
        </p:spPr>
        <p:txBody>
          <a:bodyPr wrap="square">
            <a:spAutoFit/>
          </a:bodyPr>
          <a:lstStyle/>
          <a:p>
            <a:pPr algn="ctr"/>
            <a:r>
              <a:rPr lang="en-US" altLang="zh-CN" sz="2800" b="1" i="0" u="none" strike="noStrike" baseline="0" dirty="0">
                <a:solidFill>
                  <a:srgbClr val="C00000"/>
                </a:solidFill>
                <a:latin typeface="Times New Roman" panose="02020603050405020304" pitchFamily="18" charset="0"/>
              </a:rPr>
              <a:t>From Matrix to Deep Knowledge Graph: </a:t>
            </a:r>
          </a:p>
          <a:p>
            <a:pPr algn="ctr"/>
            <a:r>
              <a:rPr lang="en-US" altLang="zh-CN" sz="2800" b="1" i="0" u="none" strike="noStrike" baseline="0" dirty="0">
                <a:solidFill>
                  <a:srgbClr val="C00000"/>
                </a:solidFill>
                <a:latin typeface="Times New Roman" panose="02020603050405020304" pitchFamily="18" charset="0"/>
              </a:rPr>
              <a:t>A Multifaceted Approach to Recommendation Systems</a:t>
            </a:r>
          </a:p>
        </p:txBody>
      </p:sp>
      <p:sp>
        <p:nvSpPr>
          <p:cNvPr id="17" name="文本框 16"/>
          <p:cNvSpPr txBox="1"/>
          <p:nvPr/>
        </p:nvSpPr>
        <p:spPr>
          <a:xfrm>
            <a:off x="1705627" y="5205003"/>
            <a:ext cx="8344906" cy="829945"/>
          </a:xfrm>
          <a:prstGeom prst="rect">
            <a:avLst/>
          </a:prstGeom>
          <a:noFill/>
        </p:spPr>
        <p:txBody>
          <a:bodyPr wrap="square">
            <a:spAutoFit/>
          </a:bodyPr>
          <a:lstStyle/>
          <a:p>
            <a:r>
              <a:rPr lang="en-US" altLang="zh-CN" sz="2800" b="1" i="0" u="none" strike="noStrike" baseline="0" dirty="0">
                <a:latin typeface="Times New Roman" panose="02020603050405020304" pitchFamily="18" charset="0"/>
                <a:cs typeface="Times New Roman" panose="02020603050405020304" pitchFamily="18" charset="0"/>
              </a:rPr>
              <a:t>Group member:</a:t>
            </a:r>
          </a:p>
          <a:p>
            <a:r>
              <a:rPr lang="en-US" altLang="zh-CN" sz="2000" dirty="0">
                <a:latin typeface="Times New Roman" panose="02020603050405020304" pitchFamily="18" charset="0"/>
                <a:cs typeface="Times New Roman" panose="02020603050405020304" pitchFamily="18" charset="0"/>
              </a:rPr>
              <a:t>Tong Shenyang (leader), 	Wang Pengxin, 	Zhan Xiangcheng</a:t>
            </a:r>
          </a:p>
        </p:txBody>
      </p:sp>
      <p:graphicFrame>
        <p:nvGraphicFramePr>
          <p:cNvPr id="2" name="表格 1"/>
          <p:cNvGraphicFramePr>
            <a:graphicFrameLocks noGrp="1"/>
          </p:cNvGraphicFramePr>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Neural Collaborative Filtering</a:t>
            </a:r>
            <a:endParaRPr lang="zh-CN" altLang="en-US" sz="2400" b="1" dirty="0">
              <a:solidFill>
                <a:srgbClr val="C00000"/>
              </a:solidFill>
              <a:latin typeface="Times New Roman" panose="02020603050405020304" pitchFamily="18" charset="0"/>
            </a:endParaRPr>
          </a:p>
        </p:txBody>
      </p:sp>
      <p:sp>
        <p:nvSpPr>
          <p:cNvPr id="5" name="文本框 4"/>
          <p:cNvSpPr txBox="1"/>
          <p:nvPr/>
        </p:nvSpPr>
        <p:spPr>
          <a:xfrm>
            <a:off x="6663447" y="1530468"/>
            <a:ext cx="4786008" cy="2031325"/>
          </a:xfrm>
          <a:prstGeom prst="rect">
            <a:avLst/>
          </a:prstGeom>
          <a:noFill/>
        </p:spPr>
        <p:txBody>
          <a:bodyPr wrap="square">
            <a:spAutoFit/>
          </a:bodyPr>
          <a:lstStyle/>
          <a:p>
            <a:pPr marL="342900" indent="-342900">
              <a:buAutoNum type="arabicPeriod"/>
            </a:pPr>
            <a:r>
              <a:rPr lang="zh-CN" altLang="en-US" dirty="0"/>
              <a:t>nonlinear relationships and complex patterns</a:t>
            </a:r>
            <a:endParaRPr lang="en-US" altLang="zh-CN" dirty="0"/>
          </a:p>
          <a:p>
            <a:pPr marL="342900" indent="-342900">
              <a:buAutoNum type="arabicPeriod"/>
            </a:pPr>
            <a:r>
              <a:rPr lang="zh-CN" altLang="en-US" dirty="0"/>
              <a:t>better scalability and adaptability</a:t>
            </a:r>
            <a:endParaRPr lang="en-US" altLang="zh-CN" dirty="0"/>
          </a:p>
          <a:p>
            <a:pPr marL="342900" indent="-342900">
              <a:buAutoNum type="arabicPeriod"/>
            </a:pPr>
            <a:r>
              <a:rPr lang="zh-CN" altLang="en-US" dirty="0"/>
              <a:t>handle large-scale data and cold start problems</a:t>
            </a:r>
            <a:endParaRPr lang="en-US" altLang="zh-CN" dirty="0"/>
          </a:p>
          <a:p>
            <a:pPr marL="342900" indent="-342900">
              <a:buAutoNum type="arabicPeriod"/>
            </a:pPr>
            <a:r>
              <a:rPr lang="en-US" altLang="zh-CN" dirty="0"/>
              <a:t>High </a:t>
            </a:r>
            <a:r>
              <a:rPr lang="zh-CN" altLang="en-US" dirty="0"/>
              <a:t>performance in multiple recommendation system competitions</a:t>
            </a:r>
          </a:p>
        </p:txBody>
      </p:sp>
      <p:pic>
        <p:nvPicPr>
          <p:cNvPr id="7" name="图片 6"/>
          <p:cNvPicPr>
            <a:picLocks noChangeAspect="1"/>
          </p:cNvPicPr>
          <p:nvPr/>
        </p:nvPicPr>
        <p:blipFill>
          <a:blip r:embed="rId4"/>
          <a:stretch>
            <a:fillRect/>
          </a:stretch>
        </p:blipFill>
        <p:spPr>
          <a:xfrm>
            <a:off x="180641" y="1113760"/>
            <a:ext cx="6345105" cy="4041900"/>
          </a:xfrm>
          <a:prstGeom prst="rect">
            <a:avLst/>
          </a:prstGeom>
        </p:spPr>
      </p:pic>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C00000"/>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Experiment Results</a:t>
            </a:r>
            <a:endParaRPr lang="zh-CN" altLang="en-US" sz="2400" b="1" dirty="0">
              <a:solidFill>
                <a:srgbClr val="C00000"/>
              </a:solidFill>
              <a:latin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522247" y="1668437"/>
            <a:ext cx="2657846" cy="1905266"/>
          </a:xfrm>
          <a:prstGeom prst="rect">
            <a:avLst/>
          </a:prstGeom>
        </p:spPr>
      </p:pic>
      <p:graphicFrame>
        <p:nvGraphicFramePr>
          <p:cNvPr id="4" name="表格 3"/>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C00000"/>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pic>
        <p:nvPicPr>
          <p:cNvPr id="6" name="图片 5">
            <a:extLst>
              <a:ext uri="{FF2B5EF4-FFF2-40B4-BE49-F238E27FC236}">
                <a16:creationId xmlns:a16="http://schemas.microsoft.com/office/drawing/2014/main" id="{71D3219C-47FB-B8F5-F70D-6D4A8F1BF70F}"/>
              </a:ext>
            </a:extLst>
          </p:cNvPr>
          <p:cNvPicPr>
            <a:picLocks noChangeAspect="1"/>
          </p:cNvPicPr>
          <p:nvPr/>
        </p:nvPicPr>
        <p:blipFill>
          <a:blip r:embed="rId5"/>
          <a:stretch>
            <a:fillRect/>
          </a:stretch>
        </p:blipFill>
        <p:spPr>
          <a:xfrm>
            <a:off x="3491986" y="1188152"/>
            <a:ext cx="8576763" cy="40885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 LastFM Dataset</a:t>
            </a:r>
            <a:endParaRPr lang="zh-CN" altLang="en-US" sz="2400" b="1" dirty="0">
              <a:solidFill>
                <a:srgbClr val="C00000"/>
              </a:solidFill>
              <a:latin typeface="Times New Roman" panose="02020603050405020304" pitchFamily="18" charset="0"/>
            </a:endParaRPr>
          </a:p>
        </p:txBody>
      </p:sp>
      <p:pic>
        <p:nvPicPr>
          <p:cNvPr id="11" name="图片 10"/>
          <p:cNvPicPr>
            <a:picLocks noChangeAspect="1"/>
          </p:cNvPicPr>
          <p:nvPr/>
        </p:nvPicPr>
        <p:blipFill>
          <a:blip r:embed="rId4"/>
          <a:stretch>
            <a:fillRect/>
          </a:stretch>
        </p:blipFill>
        <p:spPr>
          <a:xfrm>
            <a:off x="2185987" y="1520019"/>
            <a:ext cx="7753350" cy="2057400"/>
          </a:xfrm>
          <a:prstGeom prst="rect">
            <a:avLst/>
          </a:prstGeom>
        </p:spPr>
      </p:pic>
      <p:pic>
        <p:nvPicPr>
          <p:cNvPr id="13" name="图片 12"/>
          <p:cNvPicPr>
            <a:picLocks noChangeAspect="1"/>
          </p:cNvPicPr>
          <p:nvPr/>
        </p:nvPicPr>
        <p:blipFill>
          <a:blip r:embed="rId5"/>
          <a:stretch>
            <a:fillRect/>
          </a:stretch>
        </p:blipFill>
        <p:spPr>
          <a:xfrm>
            <a:off x="2185987" y="3983678"/>
            <a:ext cx="7820025" cy="2105025"/>
          </a:xfrm>
          <a:prstGeom prst="rect">
            <a:avLst/>
          </a:prstGeom>
        </p:spPr>
      </p:pic>
      <p:sp>
        <p:nvSpPr>
          <p:cNvPr id="14" name="椭圆 13"/>
          <p:cNvSpPr/>
          <p:nvPr/>
        </p:nvSpPr>
        <p:spPr>
          <a:xfrm>
            <a:off x="2252663" y="3091070"/>
            <a:ext cx="755373" cy="3579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爆炸形: 14 pt  14"/>
          <p:cNvSpPr/>
          <p:nvPr/>
        </p:nvSpPr>
        <p:spPr>
          <a:xfrm>
            <a:off x="6095999" y="2574236"/>
            <a:ext cx="1209262" cy="1252410"/>
          </a:xfrm>
          <a:prstGeom prst="irregularSeal2">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爆炸形: 14 pt  15"/>
          <p:cNvSpPr/>
          <p:nvPr/>
        </p:nvSpPr>
        <p:spPr>
          <a:xfrm>
            <a:off x="4618382" y="5055946"/>
            <a:ext cx="1209262" cy="1252410"/>
          </a:xfrm>
          <a:prstGeom prst="irregularSeal2">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C00000"/>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 Entity Embedding &amp; Projection</a:t>
            </a:r>
            <a:endParaRPr lang="zh-CN" altLang="en-US" sz="2400" b="1" dirty="0">
              <a:solidFill>
                <a:srgbClr val="C00000"/>
              </a:solidFill>
              <a:latin typeface="Times New Roman" panose="02020603050405020304" pitchFamily="18" charset="0"/>
            </a:endParaRPr>
          </a:p>
        </p:txBody>
      </p:sp>
      <p:pic>
        <p:nvPicPr>
          <p:cNvPr id="11" name="图片 10" descr="形状, 圆圈&#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61" y="3429000"/>
            <a:ext cx="2773920" cy="3215919"/>
          </a:xfrm>
          <a:prstGeom prst="rect">
            <a:avLst/>
          </a:prstGeom>
        </p:spPr>
      </p:pic>
      <p:pic>
        <p:nvPicPr>
          <p:cNvPr id="4" name="图片 3" descr="图示&#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061" y="3525295"/>
            <a:ext cx="5394840" cy="3119624"/>
          </a:xfrm>
          <a:prstGeom prst="rect">
            <a:avLst/>
          </a:prstGeom>
        </p:spPr>
      </p:pic>
      <p:sp>
        <p:nvSpPr>
          <p:cNvPr id="13" name="矩形 12"/>
          <p:cNvSpPr/>
          <p:nvPr/>
        </p:nvSpPr>
        <p:spPr>
          <a:xfrm>
            <a:off x="211561" y="1382695"/>
            <a:ext cx="7114448" cy="584775"/>
          </a:xfrm>
          <a:prstGeom prst="rect">
            <a:avLst/>
          </a:prstGeom>
          <a:noFill/>
        </p:spPr>
        <p:txBody>
          <a:bodyPr wrap="none" lIns="91440" tIns="45720" rIns="91440" bIns="45720">
            <a:spAutoFit/>
          </a:bodyPr>
          <a:lstStyle/>
          <a:p>
            <a:r>
              <a:rPr lang="en-US" altLang="zh-CN" sz="3200" dirty="0">
                <a:ln w="0"/>
                <a:effectLst>
                  <a:outerShdw blurRad="38100" dist="19050" dir="2700000" algn="tl" rotWithShape="0">
                    <a:schemeClr val="dk1">
                      <a:alpha val="40000"/>
                    </a:schemeClr>
                  </a:outerShdw>
                </a:effectLst>
              </a:rPr>
              <a:t>Step 1: embed entities into Entity space</a:t>
            </a:r>
          </a:p>
        </p:txBody>
      </p:sp>
      <p:sp>
        <p:nvSpPr>
          <p:cNvPr id="14" name="矩形 13"/>
          <p:cNvSpPr/>
          <p:nvPr/>
        </p:nvSpPr>
        <p:spPr>
          <a:xfrm>
            <a:off x="211561" y="2236405"/>
            <a:ext cx="6330579" cy="1077218"/>
          </a:xfrm>
          <a:prstGeom prst="rect">
            <a:avLst/>
          </a:prstGeom>
          <a:noFill/>
        </p:spPr>
        <p:txBody>
          <a:bodyPr wrap="none" lIns="91440" tIns="45720" rIns="91440" bIns="45720">
            <a:spAutoFit/>
          </a:bodyPr>
          <a:lstStyle/>
          <a:p>
            <a:r>
              <a:rPr lang="en-US" altLang="zh-CN" sz="3200" dirty="0">
                <a:ln w="0"/>
                <a:effectLst>
                  <a:outerShdw blurRad="38100" dist="19050" dir="2700000" algn="tl" rotWithShape="0">
                    <a:schemeClr val="dk1">
                      <a:alpha val="40000"/>
                    </a:schemeClr>
                  </a:outerShdw>
                </a:effectLst>
              </a:rPr>
              <a:t>Step 2: project onto Relation space</a:t>
            </a:r>
            <a:endParaRPr lang="zh-CN" altLang="en-US" sz="3200" b="0" cap="none" spc="0" dirty="0">
              <a:ln w="0"/>
              <a:solidFill>
                <a:schemeClr val="tx1"/>
              </a:solidFill>
              <a:effectLst>
                <a:outerShdw blurRad="38100" dist="19050" dir="2700000" algn="tl" rotWithShape="0">
                  <a:schemeClr val="dk1">
                    <a:alpha val="40000"/>
                  </a:schemeClr>
                </a:outerShdw>
              </a:effectLst>
            </a:endParaRPr>
          </a:p>
          <a:p>
            <a:pPr algn="ct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7" name="图示 16"/>
          <p:cNvGraphicFramePr/>
          <p:nvPr/>
        </p:nvGraphicFramePr>
        <p:xfrm>
          <a:off x="6618640" y="1967470"/>
          <a:ext cx="4683760" cy="415572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3" name="表格 2"/>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C00000"/>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1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 Representation Learning — Translate Model</a:t>
            </a:r>
            <a:endParaRPr lang="zh-CN" altLang="en-US" sz="2400" b="1" dirty="0">
              <a:solidFill>
                <a:srgbClr val="C00000"/>
              </a:solidFill>
              <a:latin typeface="Times New Roman" panose="02020603050405020304" pitchFamily="18" charset="0"/>
            </a:endParaRPr>
          </a:p>
        </p:txBody>
      </p:sp>
      <p:graphicFrame>
        <p:nvGraphicFramePr>
          <p:cNvPr id="10" name="表格 9"/>
          <p:cNvGraphicFramePr>
            <a:graphicFrameLocks noGrp="1"/>
          </p:cNvGraphicFramePr>
          <p:nvPr/>
        </p:nvGraphicFramePr>
        <p:xfrm>
          <a:off x="322469" y="1409038"/>
          <a:ext cx="3424584" cy="1463040"/>
        </p:xfrm>
        <a:graphic>
          <a:graphicData uri="http://schemas.openxmlformats.org/drawingml/2006/table">
            <a:tbl>
              <a:tblPr firstRow="1" bandRow="1">
                <a:tableStyleId>{7DF18680-E054-41AD-8BC1-D1AEF772440D}</a:tableStyleId>
              </a:tblPr>
              <a:tblGrid>
                <a:gridCol w="1141528">
                  <a:extLst>
                    <a:ext uri="{9D8B030D-6E8A-4147-A177-3AD203B41FA5}">
                      <a16:colId xmlns:a16="http://schemas.microsoft.com/office/drawing/2014/main" val="20000"/>
                    </a:ext>
                  </a:extLst>
                </a:gridCol>
                <a:gridCol w="1141528">
                  <a:extLst>
                    <a:ext uri="{9D8B030D-6E8A-4147-A177-3AD203B41FA5}">
                      <a16:colId xmlns:a16="http://schemas.microsoft.com/office/drawing/2014/main" val="20001"/>
                    </a:ext>
                  </a:extLst>
                </a:gridCol>
                <a:gridCol w="1141528">
                  <a:extLst>
                    <a:ext uri="{9D8B030D-6E8A-4147-A177-3AD203B41FA5}">
                      <a16:colId xmlns:a16="http://schemas.microsoft.com/office/drawing/2014/main" val="20002"/>
                    </a:ext>
                  </a:extLst>
                </a:gridCol>
              </a:tblGrid>
              <a:tr h="308775">
                <a:tc>
                  <a:txBody>
                    <a:bodyPr/>
                    <a:lstStyle/>
                    <a:p>
                      <a:r>
                        <a:rPr lang="en-US" altLang="zh-CN" dirty="0">
                          <a:latin typeface="Times New Roman" panose="02020603050405020304" pitchFamily="18" charset="0"/>
                          <a:cs typeface="Times New Roman" panose="02020603050405020304" pitchFamily="18" charset="0"/>
                        </a:rPr>
                        <a:t>Head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Relation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Tail</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8775">
                <a:tc>
                  <a:txBody>
                    <a:bodyPr/>
                    <a:lstStyle/>
                    <a:p>
                      <a:r>
                        <a:rPr lang="en-US" altLang="zh-CN" dirty="0">
                          <a:latin typeface="Times New Roman" panose="02020603050405020304" pitchFamily="18" charset="0"/>
                          <a:cs typeface="Times New Roman" panose="02020603050405020304" pitchFamily="18" charset="0"/>
                        </a:rPr>
                        <a:t>Pompon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Listen to </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Jay  Chou</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8775">
                <a:tc>
                  <a:txBody>
                    <a:bodyPr/>
                    <a:lstStyle/>
                    <a:p>
                      <a:r>
                        <a:rPr lang="en-US" altLang="zh-CN" dirty="0">
                          <a:latin typeface="Times New Roman" panose="02020603050405020304" pitchFamily="18" charset="0"/>
                          <a:cs typeface="Times New Roman" panose="02020603050405020304" pitchFamily="18" charset="0"/>
                        </a:rPr>
                        <a:t>Pompon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Friend </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Anny</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08775">
                <a:tc>
                  <a:txBody>
                    <a:bodyPr/>
                    <a:lstStyle/>
                    <a:p>
                      <a:r>
                        <a:rPr lang="en-US" altLang="zh-CN" dirty="0">
                          <a:latin typeface="Times New Roman" panose="02020603050405020304" pitchFamily="18" charset="0"/>
                          <a:cs typeface="Times New Roman" panose="02020603050405020304" pitchFamily="18" charset="0"/>
                        </a:rPr>
                        <a:t>Anny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Friend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Joseph</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4"/>
          <a:stretch>
            <a:fillRect/>
          </a:stretch>
        </p:blipFill>
        <p:spPr>
          <a:xfrm>
            <a:off x="3974284" y="2872078"/>
            <a:ext cx="3162012" cy="2799298"/>
          </a:xfrm>
          <a:prstGeom prst="rect">
            <a:avLst/>
          </a:prstGeom>
        </p:spPr>
      </p:pic>
      <p:pic>
        <p:nvPicPr>
          <p:cNvPr id="4" name="图片 3"/>
          <p:cNvPicPr>
            <a:picLocks noChangeAspect="1"/>
          </p:cNvPicPr>
          <p:nvPr/>
        </p:nvPicPr>
        <p:blipFill>
          <a:blip r:embed="rId5"/>
          <a:stretch>
            <a:fillRect/>
          </a:stretch>
        </p:blipFill>
        <p:spPr>
          <a:xfrm>
            <a:off x="7363527" y="4719957"/>
            <a:ext cx="3526320" cy="1533476"/>
          </a:xfrm>
          <a:prstGeom prst="rect">
            <a:avLst/>
          </a:prstGeom>
        </p:spPr>
      </p:pic>
      <p:sp>
        <p:nvSpPr>
          <p:cNvPr id="13" name="矩形 12"/>
          <p:cNvSpPr/>
          <p:nvPr/>
        </p:nvSpPr>
        <p:spPr>
          <a:xfrm>
            <a:off x="5640049" y="1741250"/>
            <a:ext cx="5843266" cy="646331"/>
          </a:xfrm>
          <a:prstGeom prst="rect">
            <a:avLst/>
          </a:prstGeom>
          <a:noFill/>
        </p:spPr>
        <p:txBody>
          <a:bodyPr wrap="none" lIns="91440" tIns="45720" rIns="91440" bIns="45720">
            <a:spAutoFit/>
          </a:bodyPr>
          <a:lstStyle/>
          <a:p>
            <a:pPr algn="ctr"/>
            <a:r>
              <a:rPr lang="en-US" altLang="zh-CN" sz="3600" b="0" cap="none" spc="0" dirty="0">
                <a:ln w="0"/>
                <a:solidFill>
                  <a:srgbClr val="00B0F0"/>
                </a:solidFill>
                <a:effectLst>
                  <a:outerShdw blurRad="38100" dist="19050" dir="2700000" algn="tl" rotWithShape="0">
                    <a:schemeClr val="dk1">
                      <a:alpha val="40000"/>
                    </a:schemeClr>
                  </a:outerShdw>
                </a:effectLst>
              </a:rPr>
              <a:t>TranR = Translate + Relation</a:t>
            </a:r>
            <a:endParaRPr lang="zh-CN" altLang="en-US" sz="3600" b="0" cap="none" spc="0" dirty="0">
              <a:ln w="0"/>
              <a:solidFill>
                <a:srgbClr val="00B0F0"/>
              </a:solidFill>
              <a:effectLst>
                <a:outerShdw blurRad="38100" dist="19050" dir="2700000" algn="tl" rotWithShape="0">
                  <a:schemeClr val="dk1">
                    <a:alpha val="40000"/>
                  </a:schemeClr>
                </a:outerShdw>
              </a:effectLst>
            </a:endParaRPr>
          </a:p>
        </p:txBody>
      </p:sp>
      <p:sp>
        <p:nvSpPr>
          <p:cNvPr id="16" name="矩形 15"/>
          <p:cNvSpPr/>
          <p:nvPr/>
        </p:nvSpPr>
        <p:spPr>
          <a:xfrm rot="2497392">
            <a:off x="32276" y="4998550"/>
            <a:ext cx="5142879" cy="523220"/>
          </a:xfrm>
          <a:prstGeom prst="rect">
            <a:avLst/>
          </a:prstGeom>
          <a:noFill/>
        </p:spPr>
        <p:txBody>
          <a:bodyPr wrap="square" lIns="91440" tIns="45720" rIns="91440" bIns="45720">
            <a:spAutoFit/>
          </a:bodyPr>
          <a:lstStyle/>
          <a:p>
            <a:pPr algn="ctr"/>
            <a:r>
              <a:rPr lang="en-US" altLang="zh-CN" sz="2800" dirty="0">
                <a:ln w="0"/>
                <a:solidFill>
                  <a:schemeClr val="accent1"/>
                </a:solidFill>
                <a:effectLst>
                  <a:outerShdw blurRad="38100" dist="25400" dir="5400000" algn="ctr" rotWithShape="0">
                    <a:srgbClr val="6E747A">
                      <a:alpha val="43000"/>
                    </a:srgbClr>
                  </a:outerShdw>
                </a:effectLst>
              </a:rPr>
              <a:t>In</a:t>
            </a:r>
            <a:r>
              <a:rPr lang="zh-CN" altLang="en-US" sz="2800" dirty="0">
                <a:ln w="0"/>
                <a:solidFill>
                  <a:schemeClr val="accent1"/>
                </a:solidFill>
                <a:effectLst>
                  <a:outerShdw blurRad="38100" dist="25400" dir="5400000" algn="ctr" rotWithShape="0">
                    <a:srgbClr val="6E747A">
                      <a:alpha val="43000"/>
                    </a:srgbClr>
                  </a:outerShdw>
                </a:effectLst>
              </a:rPr>
              <a:t> </a:t>
            </a:r>
            <a:r>
              <a:rPr lang="en-US" altLang="zh-CN" sz="2800" dirty="0">
                <a:ln w="0"/>
                <a:solidFill>
                  <a:schemeClr val="accent1"/>
                </a:solidFill>
                <a:effectLst>
                  <a:outerShdw blurRad="38100" dist="25400" dir="5400000" algn="ctr" rotWithShape="0">
                    <a:srgbClr val="6E747A">
                      <a:alpha val="43000"/>
                    </a:srgbClr>
                  </a:outerShdw>
                </a:effectLst>
              </a:rPr>
              <a:t>the</a:t>
            </a:r>
            <a:r>
              <a:rPr lang="zh-CN" altLang="en-US" sz="2800" dirty="0">
                <a:ln w="0"/>
                <a:solidFill>
                  <a:schemeClr val="accent1"/>
                </a:solidFill>
                <a:effectLst>
                  <a:outerShdw blurRad="38100" dist="25400" dir="5400000" algn="ctr" rotWithShape="0">
                    <a:srgbClr val="6E747A">
                      <a:alpha val="43000"/>
                    </a:srgbClr>
                  </a:outerShdw>
                </a:effectLst>
              </a:rPr>
              <a:t> </a:t>
            </a:r>
            <a:r>
              <a:rPr lang="en-US" altLang="zh-CN" sz="2800" dirty="0">
                <a:ln w="0"/>
                <a:solidFill>
                  <a:schemeClr val="accent1"/>
                </a:solidFill>
                <a:effectLst>
                  <a:outerShdw blurRad="38100" dist="25400" dir="5400000" algn="ctr" rotWithShape="0">
                    <a:srgbClr val="6E747A">
                      <a:alpha val="43000"/>
                    </a:srgbClr>
                  </a:outerShdw>
                </a:effectLst>
              </a:rPr>
              <a:t>relation</a:t>
            </a:r>
            <a:r>
              <a:rPr lang="zh-CN" altLang="en-US" sz="2800" dirty="0">
                <a:ln w="0"/>
                <a:solidFill>
                  <a:schemeClr val="accent1"/>
                </a:solidFill>
                <a:effectLst>
                  <a:outerShdw blurRad="38100" dist="25400" dir="5400000" algn="ctr" rotWithShape="0">
                    <a:srgbClr val="6E747A">
                      <a:alpha val="43000"/>
                    </a:srgbClr>
                  </a:outerShdw>
                </a:effectLst>
              </a:rPr>
              <a:t> </a:t>
            </a:r>
            <a:r>
              <a:rPr lang="en-US" altLang="zh-CN" sz="2800" dirty="0">
                <a:ln w="0"/>
                <a:solidFill>
                  <a:schemeClr val="accent1"/>
                </a:solidFill>
                <a:effectLst>
                  <a:outerShdw blurRad="38100" dist="25400" dir="5400000" algn="ctr" rotWithShape="0">
                    <a:srgbClr val="6E747A">
                      <a:alpha val="43000"/>
                    </a:srgbClr>
                  </a:outerShdw>
                </a:effectLst>
              </a:rPr>
              <a:t>space</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17" name="箭头: 右 16"/>
          <p:cNvSpPr/>
          <p:nvPr/>
        </p:nvSpPr>
        <p:spPr>
          <a:xfrm rot="20324695">
            <a:off x="2911492" y="461466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表格 2"/>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C00000"/>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 Margin Loss and Negative Sampling</a:t>
            </a:r>
            <a:endParaRPr lang="zh-CN" altLang="en-US" sz="2400" b="1" dirty="0">
              <a:solidFill>
                <a:srgbClr val="C00000"/>
              </a:solidFill>
              <a:latin typeface="Times New Roman" panose="02020603050405020304" pitchFamily="18" charset="0"/>
            </a:endParaRPr>
          </a:p>
        </p:txBody>
      </p:sp>
      <p:pic>
        <p:nvPicPr>
          <p:cNvPr id="4" name="图片 3"/>
          <p:cNvPicPr>
            <a:picLocks noChangeAspect="1"/>
          </p:cNvPicPr>
          <p:nvPr/>
        </p:nvPicPr>
        <p:blipFill>
          <a:blip r:embed="rId4"/>
          <a:stretch>
            <a:fillRect/>
          </a:stretch>
        </p:blipFill>
        <p:spPr>
          <a:xfrm>
            <a:off x="7161365" y="1295816"/>
            <a:ext cx="4447676" cy="4025078"/>
          </a:xfrm>
          <a:prstGeom prst="rect">
            <a:avLst/>
          </a:prstGeom>
        </p:spPr>
      </p:pic>
      <p:sp>
        <p:nvSpPr>
          <p:cNvPr id="6" name="矩形 5"/>
          <p:cNvSpPr/>
          <p:nvPr/>
        </p:nvSpPr>
        <p:spPr>
          <a:xfrm>
            <a:off x="6359746" y="5671323"/>
            <a:ext cx="6050915" cy="400110"/>
          </a:xfrm>
          <a:prstGeom prst="rect">
            <a:avLst/>
          </a:prstGeom>
          <a:noFill/>
        </p:spPr>
        <p:txBody>
          <a:bodyPr wrap="square" lIns="91440" tIns="45720" rIns="91440" bIns="45720">
            <a:spAutoFit/>
          </a:bodyPr>
          <a:lstStyle/>
          <a:p>
            <a:pPr algn="ctr"/>
            <a:r>
              <a:rPr lang="en-US" altLang="zh-CN" sz="2000" b="0" cap="none" spc="0" dirty="0">
                <a:ln w="0"/>
                <a:solidFill>
                  <a:srgbClr val="C00000"/>
                </a:solidFill>
                <a:effectLst>
                  <a:outerShdw blurRad="38100" dist="19050" dir="2700000" algn="tl" rotWithShape="0">
                    <a:schemeClr val="dk1">
                      <a:alpha val="40000"/>
                    </a:schemeClr>
                  </a:outerShdw>
                </a:effectLst>
              </a:rPr>
              <a:t>A tradeoff between recall and precision!</a:t>
            </a:r>
            <a:endParaRPr lang="zh-CN" altLang="en-US" sz="2000" b="0" cap="none" spc="0" dirty="0">
              <a:ln w="0"/>
              <a:solidFill>
                <a:srgbClr val="C00000"/>
              </a:solidFill>
              <a:effectLst>
                <a:outerShdw blurRad="38100" dist="19050" dir="2700000" algn="tl" rotWithShape="0">
                  <a:schemeClr val="dk1">
                    <a:alpha val="40000"/>
                  </a:schemeClr>
                </a:outerShdw>
              </a:effectLst>
            </a:endParaRPr>
          </a:p>
        </p:txBody>
      </p:sp>
      <p:pic>
        <p:nvPicPr>
          <p:cNvPr id="7" name="图片 6" descr="文本&#10;&#10;中度可信度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746" y="4747936"/>
            <a:ext cx="6096000" cy="1145915"/>
          </a:xfrm>
          <a:prstGeom prst="rect">
            <a:avLst/>
          </a:prstGeom>
        </p:spPr>
      </p:pic>
      <p:graphicFrame>
        <p:nvGraphicFramePr>
          <p:cNvPr id="8" name="表格 7"/>
          <p:cNvGraphicFramePr>
            <a:graphicFrameLocks noGrp="1"/>
          </p:cNvGraphicFramePr>
          <p:nvPr/>
        </p:nvGraphicFramePr>
        <p:xfrm>
          <a:off x="505600" y="1878496"/>
          <a:ext cx="5854146" cy="2106896"/>
        </p:xfrm>
        <a:graphic>
          <a:graphicData uri="http://schemas.openxmlformats.org/drawingml/2006/table">
            <a:tbl>
              <a:tblPr firstRow="1" bandRow="1">
                <a:tableStyleId>{7DF18680-E054-41AD-8BC1-D1AEF772440D}</a:tableStyleId>
              </a:tblPr>
              <a:tblGrid>
                <a:gridCol w="1348628">
                  <a:extLst>
                    <a:ext uri="{9D8B030D-6E8A-4147-A177-3AD203B41FA5}">
                      <a16:colId xmlns:a16="http://schemas.microsoft.com/office/drawing/2014/main" val="20000"/>
                    </a:ext>
                  </a:extLst>
                </a:gridCol>
                <a:gridCol w="1348628">
                  <a:extLst>
                    <a:ext uri="{9D8B030D-6E8A-4147-A177-3AD203B41FA5}">
                      <a16:colId xmlns:a16="http://schemas.microsoft.com/office/drawing/2014/main" val="20001"/>
                    </a:ext>
                  </a:extLst>
                </a:gridCol>
                <a:gridCol w="3156890">
                  <a:extLst>
                    <a:ext uri="{9D8B030D-6E8A-4147-A177-3AD203B41FA5}">
                      <a16:colId xmlns:a16="http://schemas.microsoft.com/office/drawing/2014/main" val="20002"/>
                    </a:ext>
                  </a:extLst>
                </a:gridCol>
              </a:tblGrid>
              <a:tr h="526724">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Positive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Negative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26724">
                <a:tc>
                  <a:txBody>
                    <a:bodyPr/>
                    <a:lstStyle/>
                    <a:p>
                      <a:r>
                        <a:rPr lang="en-US" altLang="zh-CN" dirty="0">
                          <a:latin typeface="Times New Roman" panose="02020603050405020304" pitchFamily="18" charset="0"/>
                          <a:cs typeface="Times New Roman" panose="02020603050405020304" pitchFamily="18" charset="0"/>
                        </a:rPr>
                        <a:t>Head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Pompon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Pompon</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26724">
                <a:tc>
                  <a:txBody>
                    <a:bodyPr/>
                    <a:lstStyle/>
                    <a:p>
                      <a:r>
                        <a:rPr lang="en-US" altLang="zh-CN" dirty="0">
                          <a:latin typeface="Times New Roman" panose="02020603050405020304" pitchFamily="18" charset="0"/>
                          <a:cs typeface="Times New Roman" panose="02020603050405020304" pitchFamily="18" charset="0"/>
                        </a:rPr>
                        <a:t>Relation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Listen to</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Listen to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26724">
                <a:tc>
                  <a:txBody>
                    <a:bodyPr/>
                    <a:lstStyle/>
                    <a:p>
                      <a:r>
                        <a:rPr lang="en-US" altLang="zh-CN" dirty="0">
                          <a:latin typeface="Times New Roman" panose="02020603050405020304" pitchFamily="18" charset="0"/>
                          <a:cs typeface="Times New Roman" panose="02020603050405020304" pitchFamily="18" charset="0"/>
                        </a:rPr>
                        <a:t>Tail</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Jay Chou</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Drake, Taylor Swift……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graphicFrame>
        <p:nvGraphicFramePr>
          <p:cNvPr id="3" name="表格 2"/>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C00000"/>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 Result Visualization and Problems</a:t>
            </a:r>
            <a:endParaRPr lang="zh-CN" altLang="en-US" sz="2400" b="1" dirty="0">
              <a:solidFill>
                <a:srgbClr val="C00000"/>
              </a:solidFill>
              <a:latin typeface="Times New Roman" panose="02020603050405020304" pitchFamily="18" charset="0"/>
            </a:endParaRPr>
          </a:p>
        </p:txBody>
      </p:sp>
      <p:pic>
        <p:nvPicPr>
          <p:cNvPr id="4" name="图片 3" descr="图表&#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96512"/>
            <a:ext cx="5077722" cy="5180044"/>
          </a:xfrm>
          <a:prstGeom prst="rect">
            <a:avLst/>
          </a:prstGeom>
        </p:spPr>
      </p:pic>
      <p:pic>
        <p:nvPicPr>
          <p:cNvPr id="7" name="图片 6" descr="图表, 雷达图&#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739" y="1196512"/>
            <a:ext cx="5077722" cy="5180044"/>
          </a:xfrm>
          <a:prstGeom prst="rect">
            <a:avLst/>
          </a:prstGeom>
        </p:spPr>
      </p:pic>
      <p:sp>
        <p:nvSpPr>
          <p:cNvPr id="10" name="矩形 9"/>
          <p:cNvSpPr/>
          <p:nvPr/>
        </p:nvSpPr>
        <p:spPr>
          <a:xfrm>
            <a:off x="203041" y="2505670"/>
            <a:ext cx="5892960"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Dimension Disaster</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234979" y="4105255"/>
            <a:ext cx="6292107" cy="523220"/>
          </a:xfrm>
          <a:prstGeom prst="rect">
            <a:avLst/>
          </a:prstGeom>
          <a:noFill/>
        </p:spPr>
        <p:txBody>
          <a:bodyPr wrap="none" lIns="91440" tIns="45720" rIns="91440" bIns="45720">
            <a:spAutoFit/>
          </a:bodyPr>
          <a:lstStyle/>
          <a:p>
            <a:pPr algn="ctr"/>
            <a:r>
              <a:rPr lang="en-US" altLang="zh-CN" sz="2800" b="0" cap="none" spc="0" dirty="0">
                <a:ln w="0"/>
                <a:solidFill>
                  <a:schemeClr val="tx1"/>
                </a:solidFill>
                <a:effectLst>
                  <a:outerShdw blurRad="38100" dist="19050" dir="2700000" algn="tl" rotWithShape="0">
                    <a:schemeClr val="dk1">
                      <a:alpha val="40000"/>
                    </a:schemeClr>
                  </a:outerShdw>
                </a:effectLst>
              </a:rPr>
              <a:t>Hard to express continuous re</a:t>
            </a:r>
            <a:r>
              <a:rPr lang="en-US" altLang="zh-CN" sz="2800" dirty="0">
                <a:ln w="0"/>
                <a:effectLst>
                  <a:outerShdw blurRad="38100" dist="19050" dir="2700000" algn="tl" rotWithShape="0">
                    <a:schemeClr val="dk1">
                      <a:alpha val="40000"/>
                    </a:schemeClr>
                  </a:outerShdw>
                </a:effectLst>
              </a:rPr>
              <a:t>lationship</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13" name="图片 12" descr="图表&#10;&#10;描述已自动生成"/>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351" y="1305462"/>
            <a:ext cx="4864608" cy="4962144"/>
          </a:xfrm>
          <a:prstGeom prst="rect">
            <a:avLst/>
          </a:prstGeom>
        </p:spPr>
      </p:pic>
      <p:graphicFrame>
        <p:nvGraphicFramePr>
          <p:cNvPr id="3" name="表格 2"/>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C00000"/>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graph neural network-based recommendation algorithms </a:t>
            </a:r>
            <a:endParaRPr lang="zh-CN" altLang="en-US" sz="2400" b="1" dirty="0">
              <a:solidFill>
                <a:srgbClr val="C00000"/>
              </a:solidFill>
              <a:latin typeface="Times New Roman" panose="02020603050405020304" pitchFamily="18" charset="0"/>
            </a:endParaRPr>
          </a:p>
        </p:txBody>
      </p:sp>
      <p:sp>
        <p:nvSpPr>
          <p:cNvPr id="3" name="文本框 2"/>
          <p:cNvSpPr txBox="1"/>
          <p:nvPr/>
        </p:nvSpPr>
        <p:spPr>
          <a:xfrm>
            <a:off x="618836" y="1636980"/>
            <a:ext cx="10224655" cy="369332"/>
          </a:xfrm>
          <a:prstGeom prst="rect">
            <a:avLst/>
          </a:prstGeom>
          <a:noFill/>
        </p:spPr>
        <p:txBody>
          <a:bodyPr wrap="square" rtlCol="0">
            <a:spAutoFit/>
          </a:bodyPr>
          <a:lstStyle/>
          <a:p>
            <a:r>
              <a:rPr lang="en-US" altLang="zh-CN" b="1" dirty="0" err="1"/>
              <a:t>LightGCN</a:t>
            </a:r>
            <a:r>
              <a:rPr lang="en-US" altLang="zh-CN" b="1" dirty="0"/>
              <a:t> :Simplifying and Powering Graph Convolution Network for Recommendation </a:t>
            </a:r>
            <a:endParaRPr lang="zh-CN" altLang="en-US" b="1" dirty="0"/>
          </a:p>
        </p:txBody>
      </p:sp>
      <p:sp>
        <p:nvSpPr>
          <p:cNvPr id="6" name="文本框 5"/>
          <p:cNvSpPr txBox="1"/>
          <p:nvPr/>
        </p:nvSpPr>
        <p:spPr>
          <a:xfrm>
            <a:off x="618835" y="2115038"/>
            <a:ext cx="8765309" cy="1477328"/>
          </a:xfrm>
          <a:prstGeom prst="rect">
            <a:avLst/>
          </a:prstGeom>
          <a:noFill/>
        </p:spPr>
        <p:txBody>
          <a:bodyPr wrap="square" rtlCol="0">
            <a:spAutoFit/>
          </a:bodyPr>
          <a:lstStyle/>
          <a:p>
            <a:pPr algn="just"/>
            <a:r>
              <a:rPr lang="en-US" altLang="zh-CN" dirty="0"/>
              <a:t>The paper analyzed NGCF and found that feature transformations and non-linear activations did not benefit collaborative filtering tasks. Surprisingly, removing these elements actually improved model performance. Consequently, the paper introduced a new structure, </a:t>
            </a:r>
            <a:r>
              <a:rPr lang="en-US" altLang="zh-CN" dirty="0" err="1"/>
              <a:t>LightGCN</a:t>
            </a:r>
            <a:r>
              <a:rPr lang="en-US" altLang="zh-CN" dirty="0"/>
              <a:t>, containing only the basic structure of GCN—neighborhood aggregation—for collaborative filtering.</a:t>
            </a:r>
            <a:endParaRPr lang="zh-CN" altLang="en-US" dirty="0"/>
          </a:p>
        </p:txBody>
      </p:sp>
      <p:pic>
        <p:nvPicPr>
          <p:cNvPr id="14" name="图片 13" descr="图示&#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835" y="3764561"/>
            <a:ext cx="4009353" cy="2912918"/>
          </a:xfrm>
          <a:prstGeom prst="rect">
            <a:avLst/>
          </a:prstGeom>
        </p:spPr>
      </p:pic>
      <p:pic>
        <p:nvPicPr>
          <p:cNvPr id="16" name="图片 15" descr="文本&#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056" y="4582661"/>
            <a:ext cx="4124325" cy="1828800"/>
          </a:xfrm>
          <a:prstGeom prst="rect">
            <a:avLst/>
          </a:prstGeom>
        </p:spPr>
      </p:pic>
      <p:sp>
        <p:nvSpPr>
          <p:cNvPr id="17" name="文本框 16"/>
          <p:cNvSpPr txBox="1"/>
          <p:nvPr/>
        </p:nvSpPr>
        <p:spPr>
          <a:xfrm>
            <a:off x="5588000" y="4104603"/>
            <a:ext cx="5338618" cy="369332"/>
          </a:xfrm>
          <a:prstGeom prst="rect">
            <a:avLst/>
          </a:prstGeom>
          <a:noFill/>
        </p:spPr>
        <p:txBody>
          <a:bodyPr wrap="square" rtlCol="0">
            <a:spAutoFit/>
          </a:bodyPr>
          <a:lstStyle/>
          <a:p>
            <a:r>
              <a:rPr lang="en-US" altLang="zh-CN" dirty="0"/>
              <a:t>The graph convolution operation in </a:t>
            </a:r>
            <a:r>
              <a:rPr lang="en-US" altLang="zh-CN" dirty="0" err="1"/>
              <a:t>LightGCN</a:t>
            </a:r>
            <a:endParaRPr lang="zh-CN" altLang="en-US" dirty="0"/>
          </a:p>
        </p:txBody>
      </p:sp>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C00000"/>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graph neural network-based recommendation algorithms </a:t>
            </a:r>
            <a:endParaRPr lang="zh-CN" altLang="en-US" sz="2400" b="1" dirty="0">
              <a:solidFill>
                <a:srgbClr val="C00000"/>
              </a:solidFill>
              <a:latin typeface="Times New Roman" panose="02020603050405020304" pitchFamily="18" charset="0"/>
            </a:endParaRPr>
          </a:p>
        </p:txBody>
      </p:sp>
      <p:sp>
        <p:nvSpPr>
          <p:cNvPr id="3" name="文本框 2"/>
          <p:cNvSpPr txBox="1"/>
          <p:nvPr/>
        </p:nvSpPr>
        <p:spPr>
          <a:xfrm>
            <a:off x="815620" y="2580713"/>
            <a:ext cx="10224655" cy="2031325"/>
          </a:xfrm>
          <a:prstGeom prst="rect">
            <a:avLst/>
          </a:prstGeom>
          <a:noFill/>
        </p:spPr>
        <p:txBody>
          <a:bodyPr wrap="square" rtlCol="0">
            <a:spAutoFit/>
          </a:bodyPr>
          <a:lstStyle/>
          <a:p>
            <a:r>
              <a:rPr lang="en-US" altLang="zh-CN" dirty="0"/>
              <a:t>- Regarding the handling of the ml-1m dataset, in summary, we grouped the user-movie-rating pairs in rating.dat by user and transformed them into the format user-[movie1, movie2,...].</a:t>
            </a:r>
          </a:p>
          <a:p>
            <a:endParaRPr lang="en-US" altLang="zh-CN" dirty="0"/>
          </a:p>
          <a:p>
            <a:endParaRPr lang="en-US" altLang="zh-CN" dirty="0"/>
          </a:p>
          <a:p>
            <a:r>
              <a:rPr lang="en-US" altLang="zh-CN" dirty="0"/>
              <a:t>- For processing the last-</a:t>
            </a:r>
            <a:r>
              <a:rPr lang="en-US" altLang="zh-CN" dirty="0" err="1"/>
              <a:t>fm</a:t>
            </a:r>
            <a:r>
              <a:rPr lang="en-US" altLang="zh-CN" dirty="0"/>
              <a:t> dataset, apart from similar processing to ml-1m, we needed to include additional data regarding relationships between users. This data was present in user_friends.dat and was imported into the model along with the rest of the data.</a:t>
            </a:r>
            <a:endParaRPr lang="zh-CN" altLang="en-US" dirty="0"/>
          </a:p>
        </p:txBody>
      </p:sp>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C00000"/>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graph neural network-based recommendation algorithms </a:t>
            </a:r>
            <a:endParaRPr lang="zh-CN" altLang="en-US" sz="2400" b="1" dirty="0">
              <a:solidFill>
                <a:srgbClr val="C00000"/>
              </a:solidFill>
              <a:latin typeface="Times New Roman" panose="02020603050405020304" pitchFamily="18" charset="0"/>
            </a:endParaRPr>
          </a:p>
        </p:txBody>
      </p:sp>
      <p:sp>
        <p:nvSpPr>
          <p:cNvPr id="4" name="文本框 3"/>
          <p:cNvSpPr txBox="1"/>
          <p:nvPr/>
        </p:nvSpPr>
        <p:spPr>
          <a:xfrm>
            <a:off x="184727" y="1294643"/>
            <a:ext cx="4008582" cy="2031325"/>
          </a:xfrm>
          <a:prstGeom prst="rect">
            <a:avLst/>
          </a:prstGeom>
          <a:noFill/>
        </p:spPr>
        <p:txBody>
          <a:bodyPr wrap="square" rtlCol="0">
            <a:spAutoFit/>
          </a:bodyPr>
          <a:lstStyle/>
          <a:p>
            <a:r>
              <a:rPr lang="en-US" altLang="zh-CN" dirty="0"/>
              <a:t>all metrics is under :</a:t>
            </a:r>
          </a:p>
          <a:p>
            <a:endParaRPr lang="en-US" altLang="zh-CN" dirty="0"/>
          </a:p>
          <a:p>
            <a:r>
              <a:rPr lang="en-US" altLang="zh-CN" b="1" dirty="0" err="1"/>
              <a:t>topks</a:t>
            </a:r>
            <a:r>
              <a:rPr lang="en-US" altLang="zh-CN" b="1" dirty="0"/>
              <a:t>=20</a:t>
            </a:r>
          </a:p>
          <a:p>
            <a:r>
              <a:rPr lang="en-US" altLang="zh-CN" b="1" dirty="0"/>
              <a:t>decay=1e-4</a:t>
            </a:r>
          </a:p>
          <a:p>
            <a:r>
              <a:rPr lang="en-US" altLang="zh-CN" b="1" dirty="0"/>
              <a:t>learning rate=0.001</a:t>
            </a:r>
          </a:p>
          <a:p>
            <a:r>
              <a:rPr lang="en-US" altLang="zh-CN" b="1" dirty="0"/>
              <a:t>seed=2020</a:t>
            </a:r>
          </a:p>
          <a:p>
            <a:r>
              <a:rPr lang="en-US" altLang="zh-CN" b="1" dirty="0" err="1"/>
              <a:t>recdim</a:t>
            </a:r>
            <a:r>
              <a:rPr lang="en-US" altLang="zh-CN" b="1" dirty="0"/>
              <a:t>=32</a:t>
            </a:r>
            <a:endParaRPr lang="zh-CN" altLang="en-US" b="1" dirty="0"/>
          </a:p>
        </p:txBody>
      </p:sp>
      <p:pic>
        <p:nvPicPr>
          <p:cNvPr id="8" name="图片 7" descr="表格&#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459" y="1294643"/>
            <a:ext cx="8262493" cy="5366791"/>
          </a:xfrm>
          <a:prstGeom prst="rect">
            <a:avLst/>
          </a:prstGeom>
        </p:spPr>
      </p:pic>
      <p:graphicFrame>
        <p:nvGraphicFramePr>
          <p:cNvPr id="3" name="表格 2"/>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C00000"/>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7E4DAD9-04DD-60E4-E665-BEC6301FAB11}"/>
              </a:ext>
            </a:extLst>
          </p:cNvPr>
          <p:cNvPicPr>
            <a:picLocks noChangeAspect="1"/>
          </p:cNvPicPr>
          <p:nvPr/>
        </p:nvPicPr>
        <p:blipFill>
          <a:blip r:embed="rId5"/>
          <a:stretch>
            <a:fillRect/>
          </a:stretch>
        </p:blipFill>
        <p:spPr>
          <a:xfrm>
            <a:off x="4141455" y="5095765"/>
            <a:ext cx="2276475" cy="847725"/>
          </a:xfrm>
          <a:prstGeom prst="rect">
            <a:avLst/>
          </a:prstGeom>
        </p:spPr>
      </p:pic>
      <p:graphicFrame>
        <p:nvGraphicFramePr>
          <p:cNvPr id="2" name="表格 1"/>
          <p:cNvGraphicFramePr>
            <a:graphicFrameLocks noGrp="1"/>
          </p:cNvGraphicFramePr>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C00000"/>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
        <p:nvSpPr>
          <p:cNvPr id="5" name="矩形 4"/>
          <p:cNvSpPr/>
          <p:nvPr>
            <p:custDataLst>
              <p:tags r:id="rId1"/>
            </p:custDataLst>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A review on methedology</a:t>
            </a:r>
          </a:p>
        </p:txBody>
      </p:sp>
      <p:graphicFrame>
        <p:nvGraphicFramePr>
          <p:cNvPr id="6" name="图示 5">
            <a:extLst>
              <a:ext uri="{FF2B5EF4-FFF2-40B4-BE49-F238E27FC236}">
                <a16:creationId xmlns:a16="http://schemas.microsoft.com/office/drawing/2014/main" id="{A1FCE995-19D9-4482-E30B-E110DC5126A8}"/>
              </a:ext>
            </a:extLst>
          </p:cNvPr>
          <p:cNvGraphicFramePr/>
          <p:nvPr>
            <p:extLst>
              <p:ext uri="{D42A27DB-BD31-4B8C-83A1-F6EECF244321}">
                <p14:modId xmlns:p14="http://schemas.microsoft.com/office/powerpoint/2010/main" val="1430938108"/>
              </p:ext>
            </p:extLst>
          </p:nvPr>
        </p:nvGraphicFramePr>
        <p:xfrm>
          <a:off x="2395375" y="289560"/>
          <a:ext cx="7401249" cy="393945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 name="图片 11">
            <a:extLst>
              <a:ext uri="{FF2B5EF4-FFF2-40B4-BE49-F238E27FC236}">
                <a16:creationId xmlns:a16="http://schemas.microsoft.com/office/drawing/2014/main" id="{1EEDBF09-4A29-7081-7F3C-AE5817ED10D9}"/>
              </a:ext>
            </a:extLst>
          </p:cNvPr>
          <p:cNvPicPr>
            <a:picLocks noChangeAspect="1"/>
          </p:cNvPicPr>
          <p:nvPr/>
        </p:nvPicPr>
        <p:blipFill>
          <a:blip r:embed="rId11"/>
          <a:stretch>
            <a:fillRect/>
          </a:stretch>
        </p:blipFill>
        <p:spPr>
          <a:xfrm>
            <a:off x="1117439" y="3984829"/>
            <a:ext cx="1512008" cy="1534802"/>
          </a:xfrm>
          <a:prstGeom prst="rect">
            <a:avLst/>
          </a:prstGeom>
        </p:spPr>
      </p:pic>
      <p:pic>
        <p:nvPicPr>
          <p:cNvPr id="16" name="图片 15">
            <a:extLst>
              <a:ext uri="{FF2B5EF4-FFF2-40B4-BE49-F238E27FC236}">
                <a16:creationId xmlns:a16="http://schemas.microsoft.com/office/drawing/2014/main" id="{0A7B866A-7971-668E-7021-291E10DB4F06}"/>
              </a:ext>
            </a:extLst>
          </p:cNvPr>
          <p:cNvPicPr>
            <a:picLocks noChangeAspect="1"/>
          </p:cNvPicPr>
          <p:nvPr/>
        </p:nvPicPr>
        <p:blipFill>
          <a:blip r:embed="rId12"/>
          <a:stretch>
            <a:fillRect/>
          </a:stretch>
        </p:blipFill>
        <p:spPr>
          <a:xfrm>
            <a:off x="2629447" y="4752866"/>
            <a:ext cx="1571625" cy="1533525"/>
          </a:xfrm>
          <a:prstGeom prst="rect">
            <a:avLst/>
          </a:prstGeom>
        </p:spPr>
      </p:pic>
      <p:pic>
        <p:nvPicPr>
          <p:cNvPr id="22" name="图片 21">
            <a:extLst>
              <a:ext uri="{FF2B5EF4-FFF2-40B4-BE49-F238E27FC236}">
                <a16:creationId xmlns:a16="http://schemas.microsoft.com/office/drawing/2014/main" id="{8075AF7E-8F11-EFA9-CAA3-316E78CD6EA3}"/>
              </a:ext>
            </a:extLst>
          </p:cNvPr>
          <p:cNvPicPr>
            <a:picLocks noChangeAspect="1"/>
          </p:cNvPicPr>
          <p:nvPr/>
        </p:nvPicPr>
        <p:blipFill>
          <a:blip r:embed="rId13"/>
          <a:stretch>
            <a:fillRect/>
          </a:stretch>
        </p:blipFill>
        <p:spPr>
          <a:xfrm>
            <a:off x="6216132" y="3778594"/>
            <a:ext cx="2857500" cy="1257300"/>
          </a:xfrm>
          <a:prstGeom prst="rect">
            <a:avLst/>
          </a:prstGeom>
        </p:spPr>
      </p:pic>
      <p:pic>
        <p:nvPicPr>
          <p:cNvPr id="26" name="图片 25">
            <a:extLst>
              <a:ext uri="{FF2B5EF4-FFF2-40B4-BE49-F238E27FC236}">
                <a16:creationId xmlns:a16="http://schemas.microsoft.com/office/drawing/2014/main" id="{E00802B9-71A8-B4AC-A6D7-7F7BCE9E7B1C}"/>
              </a:ext>
            </a:extLst>
          </p:cNvPr>
          <p:cNvPicPr>
            <a:picLocks noChangeAspect="1"/>
          </p:cNvPicPr>
          <p:nvPr/>
        </p:nvPicPr>
        <p:blipFill>
          <a:blip r:embed="rId14"/>
          <a:stretch>
            <a:fillRect/>
          </a:stretch>
        </p:blipFill>
        <p:spPr>
          <a:xfrm>
            <a:off x="6757364" y="5035690"/>
            <a:ext cx="1775035" cy="1697860"/>
          </a:xfrm>
          <a:prstGeom prst="rect">
            <a:avLst/>
          </a:prstGeom>
        </p:spPr>
      </p:pic>
      <p:pic>
        <p:nvPicPr>
          <p:cNvPr id="28" name="图片 27">
            <a:extLst>
              <a:ext uri="{FF2B5EF4-FFF2-40B4-BE49-F238E27FC236}">
                <a16:creationId xmlns:a16="http://schemas.microsoft.com/office/drawing/2014/main" id="{21ED1AC7-6033-3D96-DD23-FA9C568B717E}"/>
              </a:ext>
            </a:extLst>
          </p:cNvPr>
          <p:cNvPicPr>
            <a:picLocks noChangeAspect="1"/>
          </p:cNvPicPr>
          <p:nvPr/>
        </p:nvPicPr>
        <p:blipFill>
          <a:blip r:embed="rId15"/>
          <a:stretch>
            <a:fillRect/>
          </a:stretch>
        </p:blipFill>
        <p:spPr>
          <a:xfrm>
            <a:off x="3717311" y="3347103"/>
            <a:ext cx="1854392" cy="1406983"/>
          </a:xfrm>
          <a:prstGeom prst="rect">
            <a:avLst/>
          </a:prstGeom>
        </p:spPr>
      </p:pic>
      <p:pic>
        <p:nvPicPr>
          <p:cNvPr id="30" name="图片 29">
            <a:extLst>
              <a:ext uri="{FF2B5EF4-FFF2-40B4-BE49-F238E27FC236}">
                <a16:creationId xmlns:a16="http://schemas.microsoft.com/office/drawing/2014/main" id="{4A4AD0C7-499F-383F-6D60-D3212B8FE3A9}"/>
              </a:ext>
            </a:extLst>
          </p:cNvPr>
          <p:cNvPicPr>
            <a:picLocks noChangeAspect="1"/>
          </p:cNvPicPr>
          <p:nvPr/>
        </p:nvPicPr>
        <p:blipFill>
          <a:blip r:embed="rId16"/>
          <a:stretch>
            <a:fillRect/>
          </a:stretch>
        </p:blipFill>
        <p:spPr>
          <a:xfrm>
            <a:off x="9128035" y="4917486"/>
            <a:ext cx="1775036" cy="1287881"/>
          </a:xfrm>
          <a:prstGeom prst="rect">
            <a:avLst/>
          </a:prstGeom>
        </p:spPr>
      </p:pic>
    </p:spTree>
  </p:cSld>
  <p:clrMapOvr>
    <a:masterClrMapping/>
  </p:clrMapOvr>
  <p:extLst>
    <p:ext uri="{6950BFC3-D8DA-4A85-94F7-54DA5524770B}">
      <p188:commentRel xmlns:p188="http://schemas.microsoft.com/office/powerpoint/2018/8/main" r:id="rId4"/>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ML-1M Result</a:t>
            </a:r>
            <a:endParaRPr lang="zh-CN" altLang="en-US" sz="2400" b="1" dirty="0">
              <a:solidFill>
                <a:srgbClr val="C00000"/>
              </a:solidFill>
              <a:latin typeface="Times New Roman" panose="02020603050405020304" pitchFamily="18" charset="0"/>
            </a:endParaRPr>
          </a:p>
        </p:txBody>
      </p:sp>
      <p:pic>
        <p:nvPicPr>
          <p:cNvPr id="4" name="图片 3" descr="图表, 折线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85" y="1245521"/>
            <a:ext cx="11479227" cy="5401429"/>
          </a:xfrm>
          <a:prstGeom prst="rect">
            <a:avLst/>
          </a:prstGeom>
        </p:spPr>
      </p:pic>
      <p:graphicFrame>
        <p:nvGraphicFramePr>
          <p:cNvPr id="3" name="表格 2"/>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C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err="1">
                <a:solidFill>
                  <a:srgbClr val="C00000"/>
                </a:solidFill>
                <a:latin typeface="Times New Roman" panose="02020603050405020304" pitchFamily="18" charset="0"/>
              </a:rPr>
              <a:t>LastFM</a:t>
            </a:r>
            <a:r>
              <a:rPr lang="en-US" altLang="zh-CN" sz="2400" b="1" dirty="0">
                <a:solidFill>
                  <a:srgbClr val="C00000"/>
                </a:solidFill>
                <a:latin typeface="Times New Roman" panose="02020603050405020304" pitchFamily="18" charset="0"/>
              </a:rPr>
              <a:t> Result</a:t>
            </a:r>
            <a:endParaRPr lang="zh-CN" altLang="en-US" sz="2400" b="1" dirty="0">
              <a:solidFill>
                <a:srgbClr val="C00000"/>
              </a:solidFill>
              <a:latin typeface="Times New Roman" panose="02020603050405020304" pitchFamily="18" charset="0"/>
            </a:endParaRPr>
          </a:p>
        </p:txBody>
      </p:sp>
      <p:pic>
        <p:nvPicPr>
          <p:cNvPr id="6" name="图片 5" descr="图形用户界面, 图表&#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5" y="1379997"/>
            <a:ext cx="10500839" cy="5168584"/>
          </a:xfrm>
          <a:prstGeom prst="rect">
            <a:avLst/>
          </a:prstGeom>
        </p:spPr>
      </p:pic>
      <p:graphicFrame>
        <p:nvGraphicFramePr>
          <p:cNvPr id="3" name="表格 2"/>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C000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0570" y="2828835"/>
            <a:ext cx="3410859" cy="1200329"/>
          </a:xfrm>
          <a:prstGeom prst="rect">
            <a:avLst/>
          </a:prstGeom>
          <a:noFill/>
        </p:spPr>
        <p:txBody>
          <a:bodyPr wrap="square">
            <a:spAutoFit/>
          </a:bodyPr>
          <a:lstStyle/>
          <a:p>
            <a:r>
              <a:rPr lang="en-US" altLang="zh-CN" sz="7200" b="1" dirty="0">
                <a:solidFill>
                  <a:srgbClr val="C00000"/>
                </a:solidFill>
                <a:latin typeface="Times New Roman" panose="02020603050405020304" pitchFamily="18" charset="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Content-based filtering</a:t>
            </a:r>
            <a:endParaRPr lang="zh-CN" altLang="en-US" sz="2400" b="1" dirty="0">
              <a:solidFill>
                <a:srgbClr val="C00000"/>
              </a:solidFill>
              <a:latin typeface="Times New Roman" panose="02020603050405020304" pitchFamily="18" charset="0"/>
            </a:endParaRPr>
          </a:p>
        </p:txBody>
      </p:sp>
      <p:sp>
        <p:nvSpPr>
          <p:cNvPr id="7" name="矩形 6"/>
          <p:cNvSpPr/>
          <p:nvPr/>
        </p:nvSpPr>
        <p:spPr>
          <a:xfrm>
            <a:off x="211561" y="1382695"/>
            <a:ext cx="1611339" cy="584775"/>
          </a:xfrm>
          <a:prstGeom prst="rect">
            <a:avLst/>
          </a:prstGeom>
          <a:noFill/>
        </p:spPr>
        <p:txBody>
          <a:bodyPr wrap="none" lIns="91440" tIns="45720" rIns="91440" bIns="45720">
            <a:spAutoFit/>
          </a:bodyPr>
          <a:lstStyle/>
          <a:p>
            <a:r>
              <a:rPr lang="en-US" altLang="zh-CN" sz="3200" dirty="0">
                <a:ln w="0"/>
                <a:effectLst>
                  <a:outerShdw blurRad="38100" dist="19050" dir="2700000" algn="tl" rotWithShape="0">
                    <a:schemeClr val="dk1">
                      <a:alpha val="40000"/>
                    </a:schemeClr>
                  </a:outerShdw>
                </a:effectLst>
              </a:rPr>
              <a:t>Ml-1M: </a:t>
            </a:r>
          </a:p>
        </p:txBody>
      </p:sp>
      <p:pic>
        <p:nvPicPr>
          <p:cNvPr id="10" name="图片 9" descr="文本&#10;&#10;中度可信度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081" y="1483022"/>
            <a:ext cx="5876925" cy="1162050"/>
          </a:xfrm>
          <a:prstGeom prst="rect">
            <a:avLst/>
          </a:prstGeom>
        </p:spPr>
      </p:pic>
      <p:sp>
        <p:nvSpPr>
          <p:cNvPr id="11" name="文本框 10"/>
          <p:cNvSpPr txBox="1"/>
          <p:nvPr/>
        </p:nvSpPr>
        <p:spPr>
          <a:xfrm>
            <a:off x="609600" y="2715078"/>
            <a:ext cx="7527636" cy="369332"/>
          </a:xfrm>
          <a:prstGeom prst="rect">
            <a:avLst/>
          </a:prstGeom>
          <a:noFill/>
        </p:spPr>
        <p:txBody>
          <a:bodyPr wrap="square" rtlCol="0">
            <a:spAutoFit/>
          </a:bodyPr>
          <a:lstStyle/>
          <a:p>
            <a:r>
              <a:rPr lang="en-US" altLang="zh-CN" dirty="0"/>
              <a:t>Separate the genres of the movies into 18 different movie types. </a:t>
            </a:r>
            <a:endParaRPr lang="zh-CN" altLang="en-US" dirty="0"/>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94610"/>
            <a:ext cx="12192000" cy="196139"/>
          </a:xfrm>
          <a:prstGeom prst="rect">
            <a:avLst/>
          </a:prstGeom>
        </p:spPr>
      </p:pic>
      <p:sp>
        <p:nvSpPr>
          <p:cNvPr id="15" name="文本框 14"/>
          <p:cNvSpPr txBox="1"/>
          <p:nvPr/>
        </p:nvSpPr>
        <p:spPr>
          <a:xfrm>
            <a:off x="609600" y="3685533"/>
            <a:ext cx="11296073" cy="369332"/>
          </a:xfrm>
          <a:prstGeom prst="rect">
            <a:avLst/>
          </a:prstGeom>
          <a:noFill/>
        </p:spPr>
        <p:txBody>
          <a:bodyPr wrap="square" rtlCol="0">
            <a:spAutoFit/>
          </a:bodyPr>
          <a:lstStyle/>
          <a:p>
            <a:r>
              <a:rPr lang="en-US" altLang="zh-CN" dirty="0"/>
              <a:t>Convert the data into a sparse matrix composed of (</a:t>
            </a:r>
            <a:r>
              <a:rPr lang="en-US" altLang="zh-CN" dirty="0" err="1"/>
              <a:t>movie_id</a:t>
            </a:r>
            <a:r>
              <a:rPr lang="en-US" altLang="zh-CN" dirty="0"/>
              <a:t>, genre) pairs, and calculate its cosine similarity.</a:t>
            </a:r>
            <a:endParaRPr lang="zh-CN" altLang="en-US" dirty="0"/>
          </a:p>
        </p:txBody>
      </p:sp>
      <p:pic>
        <p:nvPicPr>
          <p:cNvPr id="19" name="图形 18"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169" y="4569016"/>
            <a:ext cx="369332" cy="369332"/>
          </a:xfrm>
          <a:prstGeom prst="rect">
            <a:avLst/>
          </a:prstGeom>
        </p:spPr>
      </p:pic>
      <p:pic>
        <p:nvPicPr>
          <p:cNvPr id="20" name="图形 19"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169" y="4950016"/>
            <a:ext cx="369332" cy="369332"/>
          </a:xfrm>
          <a:prstGeom prst="rect">
            <a:avLst/>
          </a:prstGeom>
        </p:spPr>
      </p:pic>
      <p:pic>
        <p:nvPicPr>
          <p:cNvPr id="21" name="图形 20"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169" y="6086589"/>
            <a:ext cx="369332" cy="369332"/>
          </a:xfrm>
          <a:prstGeom prst="rect">
            <a:avLst/>
          </a:prstGeom>
        </p:spPr>
      </p:pic>
      <p:pic>
        <p:nvPicPr>
          <p:cNvPr id="22" name="图形 21"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169" y="5347925"/>
            <a:ext cx="369332" cy="369332"/>
          </a:xfrm>
          <a:prstGeom prst="rect">
            <a:avLst/>
          </a:prstGeom>
        </p:spPr>
      </p:pic>
      <p:pic>
        <p:nvPicPr>
          <p:cNvPr id="23" name="图形 22"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169" y="5717257"/>
            <a:ext cx="369332" cy="369332"/>
          </a:xfrm>
          <a:prstGeom prst="rect">
            <a:avLst/>
          </a:prstGeom>
        </p:spPr>
      </p:pic>
      <p:pic>
        <p:nvPicPr>
          <p:cNvPr id="25" name="图形 24" descr="瑜伽 轮廓"/>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2141" y="4173440"/>
            <a:ext cx="369332" cy="369332"/>
          </a:xfrm>
          <a:prstGeom prst="rect">
            <a:avLst/>
          </a:prstGeom>
        </p:spPr>
      </p:pic>
      <p:pic>
        <p:nvPicPr>
          <p:cNvPr id="29" name="图形 28" descr="心心相印 轮廓"/>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58832" y="4162214"/>
            <a:ext cx="369332" cy="369332"/>
          </a:xfrm>
          <a:prstGeom prst="rect">
            <a:avLst/>
          </a:prstGeom>
        </p:spPr>
      </p:pic>
      <p:pic>
        <p:nvPicPr>
          <p:cNvPr id="31" name="图形 30" descr="幽灵 轮廓"/>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82611" y="4172472"/>
            <a:ext cx="369332" cy="369332"/>
          </a:xfrm>
          <a:prstGeom prst="rect">
            <a:avLst/>
          </a:prstGeom>
        </p:spPr>
      </p:pic>
      <p:pic>
        <p:nvPicPr>
          <p:cNvPr id="33" name="图形 32" descr="小丑 轮廓"/>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68921" y="4179907"/>
            <a:ext cx="369332" cy="369332"/>
          </a:xfrm>
          <a:prstGeom prst="rect">
            <a:avLst/>
          </a:prstGeom>
        </p:spPr>
      </p:pic>
      <p:pic>
        <p:nvPicPr>
          <p:cNvPr id="35" name="图形 34" descr="猫 轮廓"/>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720596" y="4156615"/>
            <a:ext cx="369332" cy="369332"/>
          </a:xfrm>
          <a:prstGeom prst="rect">
            <a:avLst/>
          </a:prstGeom>
        </p:spPr>
      </p:pic>
      <p:graphicFrame>
        <p:nvGraphicFramePr>
          <p:cNvPr id="36" name="表格 35"/>
          <p:cNvGraphicFramePr>
            <a:graphicFrameLocks noGrp="1"/>
          </p:cNvGraphicFramePr>
          <p:nvPr/>
        </p:nvGraphicFramePr>
        <p:xfrm>
          <a:off x="842141" y="4580777"/>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1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38" name="图片 37" descr="文本&#10;&#10;描述已自动生成"/>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33293" y="4617548"/>
            <a:ext cx="4692072" cy="1590675"/>
          </a:xfrm>
          <a:prstGeom prst="rect">
            <a:avLst/>
          </a:prstGeom>
        </p:spPr>
      </p:pic>
      <p:pic>
        <p:nvPicPr>
          <p:cNvPr id="40" name="图形 39" descr="右箭头 纯色填充"/>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38750" y="4862148"/>
            <a:ext cx="914400" cy="914400"/>
          </a:xfrm>
          <a:prstGeom prst="rect">
            <a:avLst/>
          </a:prstGeom>
        </p:spPr>
      </p:pic>
      <p:pic>
        <p:nvPicPr>
          <p:cNvPr id="41" name="图形 40"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566" y="4569016"/>
            <a:ext cx="369332" cy="369332"/>
          </a:xfrm>
          <a:prstGeom prst="rect">
            <a:avLst/>
          </a:prstGeom>
        </p:spPr>
      </p:pic>
      <p:pic>
        <p:nvPicPr>
          <p:cNvPr id="42" name="图形 41"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566" y="4950016"/>
            <a:ext cx="369332" cy="369332"/>
          </a:xfrm>
          <a:prstGeom prst="rect">
            <a:avLst/>
          </a:prstGeom>
        </p:spPr>
      </p:pic>
      <p:pic>
        <p:nvPicPr>
          <p:cNvPr id="43" name="图形 42"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566" y="6086589"/>
            <a:ext cx="369332" cy="369332"/>
          </a:xfrm>
          <a:prstGeom prst="rect">
            <a:avLst/>
          </a:prstGeom>
        </p:spPr>
      </p:pic>
      <p:pic>
        <p:nvPicPr>
          <p:cNvPr id="44" name="图形 43"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566" y="5347925"/>
            <a:ext cx="369332" cy="369332"/>
          </a:xfrm>
          <a:prstGeom prst="rect">
            <a:avLst/>
          </a:prstGeom>
        </p:spPr>
      </p:pic>
      <p:pic>
        <p:nvPicPr>
          <p:cNvPr id="45" name="图形 44"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5566" y="5717257"/>
            <a:ext cx="369332" cy="369332"/>
          </a:xfrm>
          <a:prstGeom prst="rect">
            <a:avLst/>
          </a:prstGeom>
        </p:spPr>
      </p:pic>
      <p:graphicFrame>
        <p:nvGraphicFramePr>
          <p:cNvPr id="46" name="表格 45"/>
          <p:cNvGraphicFramePr>
            <a:graphicFrameLocks noGrp="1"/>
          </p:cNvGraphicFramePr>
          <p:nvPr/>
        </p:nvGraphicFramePr>
        <p:xfrm>
          <a:off x="4836538" y="4580777"/>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47" name="图形 46"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8761" y="4120010"/>
            <a:ext cx="369332" cy="369332"/>
          </a:xfrm>
          <a:prstGeom prst="rect">
            <a:avLst/>
          </a:prstGeom>
        </p:spPr>
      </p:pic>
      <p:pic>
        <p:nvPicPr>
          <p:cNvPr id="48" name="图形 47"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1602" y="4120010"/>
            <a:ext cx="369332" cy="369332"/>
          </a:xfrm>
          <a:prstGeom prst="rect">
            <a:avLst/>
          </a:prstGeom>
        </p:spPr>
      </p:pic>
      <p:pic>
        <p:nvPicPr>
          <p:cNvPr id="49" name="图形 48"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0689" y="4120010"/>
            <a:ext cx="369332" cy="369332"/>
          </a:xfrm>
          <a:prstGeom prst="rect">
            <a:avLst/>
          </a:prstGeom>
        </p:spPr>
      </p:pic>
      <p:pic>
        <p:nvPicPr>
          <p:cNvPr id="50" name="图形 49"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65822" y="4120010"/>
            <a:ext cx="369332" cy="369332"/>
          </a:xfrm>
          <a:prstGeom prst="rect">
            <a:avLst/>
          </a:prstGeom>
        </p:spPr>
      </p:pic>
      <p:pic>
        <p:nvPicPr>
          <p:cNvPr id="51" name="图形 50"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38655" y="4129648"/>
            <a:ext cx="369332" cy="369332"/>
          </a:xfrm>
          <a:prstGeom prst="rect">
            <a:avLst/>
          </a:prstGeom>
        </p:spPr>
      </p:pic>
      <p:graphicFrame>
        <p:nvGraphicFramePr>
          <p:cNvPr id="4" name="表格 3"/>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Content-based filtering</a:t>
            </a:r>
            <a:endParaRPr lang="zh-CN" altLang="en-US" sz="2400" b="1" dirty="0">
              <a:solidFill>
                <a:srgbClr val="C00000"/>
              </a:solidFill>
              <a:latin typeface="Times New Roman" panose="02020603050405020304" pitchFamily="18" charset="0"/>
            </a:endParaRPr>
          </a:p>
        </p:txBody>
      </p:sp>
      <p:pic>
        <p:nvPicPr>
          <p:cNvPr id="5" name="图形 4" descr="男人 轮廓"/>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641" y="1636980"/>
            <a:ext cx="914400" cy="914400"/>
          </a:xfrm>
          <a:prstGeom prst="rect">
            <a:avLst/>
          </a:prstGeom>
        </p:spPr>
      </p:pic>
      <p:sp>
        <p:nvSpPr>
          <p:cNvPr id="7" name="文本框 6"/>
          <p:cNvSpPr txBox="1"/>
          <p:nvPr/>
        </p:nvSpPr>
        <p:spPr>
          <a:xfrm>
            <a:off x="7280423" y="2024970"/>
            <a:ext cx="4267204" cy="1200329"/>
          </a:xfrm>
          <a:prstGeom prst="rect">
            <a:avLst/>
          </a:prstGeom>
          <a:noFill/>
        </p:spPr>
        <p:txBody>
          <a:bodyPr wrap="square" rtlCol="0">
            <a:spAutoFit/>
          </a:bodyPr>
          <a:lstStyle/>
          <a:p>
            <a:r>
              <a:rPr lang="en-US" altLang="zh-CN" dirty="0"/>
              <a:t>Choose any user, record the movies they already like as movie A, then sum all column values corresponding to the row of movie A in the similarity matrix. </a:t>
            </a:r>
            <a:endParaRPr lang="zh-CN" altLang="en-US" dirty="0"/>
          </a:p>
        </p:txBody>
      </p:sp>
      <p:pic>
        <p:nvPicPr>
          <p:cNvPr id="25" name="图形 24"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3334115"/>
            <a:ext cx="369332" cy="369332"/>
          </a:xfrm>
          <a:prstGeom prst="rect">
            <a:avLst/>
          </a:prstGeom>
        </p:spPr>
      </p:pic>
      <p:pic>
        <p:nvPicPr>
          <p:cNvPr id="26" name="图形 25"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3715115"/>
            <a:ext cx="369332" cy="369332"/>
          </a:xfrm>
          <a:prstGeom prst="rect">
            <a:avLst/>
          </a:prstGeom>
        </p:spPr>
      </p:pic>
      <p:pic>
        <p:nvPicPr>
          <p:cNvPr id="27" name="图形 26"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851688"/>
            <a:ext cx="369332" cy="369332"/>
          </a:xfrm>
          <a:prstGeom prst="rect">
            <a:avLst/>
          </a:prstGeom>
        </p:spPr>
      </p:pic>
      <p:pic>
        <p:nvPicPr>
          <p:cNvPr id="28" name="图形 27"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113024"/>
            <a:ext cx="369332" cy="369332"/>
          </a:xfrm>
          <a:prstGeom prst="rect">
            <a:avLst/>
          </a:prstGeom>
        </p:spPr>
      </p:pic>
      <p:pic>
        <p:nvPicPr>
          <p:cNvPr id="29" name="图形 28"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482356"/>
            <a:ext cx="369332" cy="369332"/>
          </a:xfrm>
          <a:prstGeom prst="rect">
            <a:avLst/>
          </a:prstGeom>
        </p:spPr>
      </p:pic>
      <p:graphicFrame>
        <p:nvGraphicFramePr>
          <p:cNvPr id="30" name="表格 29"/>
          <p:cNvGraphicFramePr>
            <a:graphicFrameLocks noGrp="1"/>
          </p:cNvGraphicFramePr>
          <p:nvPr/>
        </p:nvGraphicFramePr>
        <p:xfrm>
          <a:off x="1584036" y="3345876"/>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extLst>
                  <a:ext uri="{0D108BD9-81ED-4DB2-BD59-A6C34878D82A}">
                    <a16:rowId xmlns:a16="http://schemas.microsoft.com/office/drawing/2014/main" val="10004"/>
                  </a:ext>
                </a:extLst>
              </a:tr>
            </a:tbl>
          </a:graphicData>
        </a:graphic>
      </p:graphicFrame>
      <p:pic>
        <p:nvPicPr>
          <p:cNvPr id="31" name="图形 30"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6259" y="2885109"/>
            <a:ext cx="369332" cy="369332"/>
          </a:xfrm>
          <a:prstGeom prst="rect">
            <a:avLst/>
          </a:prstGeom>
        </p:spPr>
      </p:pic>
      <p:pic>
        <p:nvPicPr>
          <p:cNvPr id="32" name="图形 31"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9100" y="2885109"/>
            <a:ext cx="369332" cy="369332"/>
          </a:xfrm>
          <a:prstGeom prst="rect">
            <a:avLst/>
          </a:prstGeom>
        </p:spPr>
      </p:pic>
      <p:pic>
        <p:nvPicPr>
          <p:cNvPr id="33" name="图形 32"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8187" y="2885109"/>
            <a:ext cx="369332" cy="369332"/>
          </a:xfrm>
          <a:prstGeom prst="rect">
            <a:avLst/>
          </a:prstGeom>
        </p:spPr>
      </p:pic>
      <p:pic>
        <p:nvPicPr>
          <p:cNvPr id="34" name="图形 33"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3320" y="2885109"/>
            <a:ext cx="369332" cy="369332"/>
          </a:xfrm>
          <a:prstGeom prst="rect">
            <a:avLst/>
          </a:prstGeom>
        </p:spPr>
      </p:pic>
      <p:pic>
        <p:nvPicPr>
          <p:cNvPr id="35" name="图形 34"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86153" y="2894747"/>
            <a:ext cx="369332" cy="369332"/>
          </a:xfrm>
          <a:prstGeom prst="rect">
            <a:avLst/>
          </a:prstGeom>
        </p:spPr>
      </p:pic>
      <p:cxnSp>
        <p:nvCxnSpPr>
          <p:cNvPr id="37" name="连接符: 曲线 36"/>
          <p:cNvCxnSpPr>
            <a:stCxn id="5" idx="2"/>
            <a:endCxn id="26" idx="1"/>
          </p:cNvCxnSpPr>
          <p:nvPr/>
        </p:nvCxnSpPr>
        <p:spPr>
          <a:xfrm rot="16200000" flipH="1">
            <a:off x="141752" y="3028468"/>
            <a:ext cx="1348401" cy="3942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p:cNvCxnSpPr>
            <a:stCxn id="5" idx="2"/>
            <a:endCxn id="27" idx="1"/>
          </p:cNvCxnSpPr>
          <p:nvPr/>
        </p:nvCxnSpPr>
        <p:spPr>
          <a:xfrm rot="16200000" flipH="1">
            <a:off x="-426535" y="3596755"/>
            <a:ext cx="2484974" cy="3942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表格 42"/>
          <p:cNvGraphicFramePr>
            <a:graphicFrameLocks noGrp="1"/>
          </p:cNvGraphicFramePr>
          <p:nvPr/>
        </p:nvGraphicFramePr>
        <p:xfrm>
          <a:off x="1595868" y="547639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pic>
        <p:nvPicPr>
          <p:cNvPr id="44" name="图形 43" descr="右箭头 纯色填充"/>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63986" y="5541820"/>
            <a:ext cx="914400" cy="914400"/>
          </a:xfrm>
          <a:prstGeom prst="rect">
            <a:avLst/>
          </a:prstGeom>
        </p:spPr>
      </p:pic>
      <p:graphicFrame>
        <p:nvGraphicFramePr>
          <p:cNvPr id="45" name="表格 44"/>
          <p:cNvGraphicFramePr>
            <a:graphicFrameLocks noGrp="1"/>
          </p:cNvGraphicFramePr>
          <p:nvPr/>
        </p:nvGraphicFramePr>
        <p:xfrm>
          <a:off x="1595868" y="6008736"/>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46" name="文本框 45"/>
          <p:cNvSpPr txBox="1"/>
          <p:nvPr/>
        </p:nvSpPr>
        <p:spPr>
          <a:xfrm>
            <a:off x="-57060" y="5472707"/>
            <a:ext cx="1669047" cy="369332"/>
          </a:xfrm>
          <a:prstGeom prst="rect">
            <a:avLst/>
          </a:prstGeom>
          <a:noFill/>
        </p:spPr>
        <p:txBody>
          <a:bodyPr wrap="none" rtlCol="0">
            <a:spAutoFit/>
          </a:bodyPr>
          <a:lstStyle/>
          <a:p>
            <a:r>
              <a:rPr lang="en-US" altLang="zh-CN" dirty="0"/>
              <a:t>Similarity score</a:t>
            </a:r>
            <a:endParaRPr lang="zh-CN" altLang="en-US" dirty="0"/>
          </a:p>
        </p:txBody>
      </p:sp>
      <p:sp>
        <p:nvSpPr>
          <p:cNvPr id="47" name="文本框 46"/>
          <p:cNvSpPr txBox="1"/>
          <p:nvPr/>
        </p:nvSpPr>
        <p:spPr>
          <a:xfrm>
            <a:off x="-42284" y="5988311"/>
            <a:ext cx="1439818" cy="369332"/>
          </a:xfrm>
          <a:prstGeom prst="rect">
            <a:avLst/>
          </a:prstGeom>
          <a:noFill/>
        </p:spPr>
        <p:txBody>
          <a:bodyPr wrap="none" rtlCol="0">
            <a:spAutoFit/>
          </a:bodyPr>
          <a:lstStyle/>
          <a:p>
            <a:r>
              <a:rPr lang="en-US" altLang="zh-CN" dirty="0"/>
              <a:t>Movie index</a:t>
            </a:r>
            <a:endParaRPr lang="zh-CN" altLang="en-US" dirty="0"/>
          </a:p>
        </p:txBody>
      </p:sp>
      <p:sp>
        <p:nvSpPr>
          <p:cNvPr id="48" name="文本框 47"/>
          <p:cNvSpPr txBox="1"/>
          <p:nvPr/>
        </p:nvSpPr>
        <p:spPr>
          <a:xfrm>
            <a:off x="4354762" y="5541820"/>
            <a:ext cx="564578" cy="369332"/>
          </a:xfrm>
          <a:prstGeom prst="rect">
            <a:avLst/>
          </a:prstGeom>
          <a:noFill/>
        </p:spPr>
        <p:txBody>
          <a:bodyPr wrap="none" rtlCol="0">
            <a:spAutoFit/>
          </a:bodyPr>
          <a:lstStyle/>
          <a:p>
            <a:r>
              <a:rPr lang="en-US" altLang="zh-CN" dirty="0"/>
              <a:t>sort</a:t>
            </a:r>
            <a:endParaRPr lang="zh-CN" altLang="en-US" dirty="0"/>
          </a:p>
        </p:txBody>
      </p:sp>
      <p:graphicFrame>
        <p:nvGraphicFramePr>
          <p:cNvPr id="49" name="表格 48"/>
          <p:cNvGraphicFramePr>
            <a:graphicFrameLocks noGrp="1"/>
          </p:cNvGraphicFramePr>
          <p:nvPr/>
        </p:nvGraphicFramePr>
        <p:xfrm>
          <a:off x="6909113" y="5472610"/>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6909113" y="600495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51" name="文本框 50"/>
          <p:cNvSpPr txBox="1"/>
          <p:nvPr/>
        </p:nvSpPr>
        <p:spPr>
          <a:xfrm>
            <a:off x="5246057" y="5468153"/>
            <a:ext cx="1669047" cy="369332"/>
          </a:xfrm>
          <a:prstGeom prst="rect">
            <a:avLst/>
          </a:prstGeom>
          <a:noFill/>
        </p:spPr>
        <p:txBody>
          <a:bodyPr wrap="none" rtlCol="0">
            <a:spAutoFit/>
          </a:bodyPr>
          <a:lstStyle/>
          <a:p>
            <a:r>
              <a:rPr lang="en-US" altLang="zh-CN" dirty="0"/>
              <a:t>Similarity score</a:t>
            </a:r>
            <a:endParaRPr lang="zh-CN" altLang="en-US" dirty="0"/>
          </a:p>
        </p:txBody>
      </p:sp>
      <p:cxnSp>
        <p:nvCxnSpPr>
          <p:cNvPr id="54" name="连接符: 曲线 53"/>
          <p:cNvCxnSpPr>
            <a:endCxn id="49" idx="0"/>
          </p:cNvCxnSpPr>
          <p:nvPr/>
        </p:nvCxnSpPr>
        <p:spPr>
          <a:xfrm>
            <a:off x="1076041" y="2094180"/>
            <a:ext cx="6968797" cy="3378430"/>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2194" y="3997377"/>
            <a:ext cx="944438" cy="646331"/>
          </a:xfrm>
          <a:prstGeom prst="rect">
            <a:avLst/>
          </a:prstGeom>
          <a:noFill/>
        </p:spPr>
        <p:txBody>
          <a:bodyPr wrap="square" rtlCol="0">
            <a:spAutoFit/>
          </a:bodyPr>
          <a:lstStyle/>
          <a:p>
            <a:r>
              <a:rPr lang="en-US" altLang="zh-CN" dirty="0"/>
              <a:t>Already </a:t>
            </a:r>
          </a:p>
          <a:p>
            <a:r>
              <a:rPr lang="en-US" altLang="zh-CN" dirty="0"/>
              <a:t>liked.</a:t>
            </a:r>
            <a:endParaRPr lang="zh-CN" altLang="en-US" dirty="0"/>
          </a:p>
        </p:txBody>
      </p:sp>
      <p:sp>
        <p:nvSpPr>
          <p:cNvPr id="66" name="文本框 65"/>
          <p:cNvSpPr txBox="1"/>
          <p:nvPr/>
        </p:nvSpPr>
        <p:spPr>
          <a:xfrm>
            <a:off x="3967637" y="2147379"/>
            <a:ext cx="1790875" cy="369332"/>
          </a:xfrm>
          <a:prstGeom prst="rect">
            <a:avLst/>
          </a:prstGeom>
          <a:noFill/>
        </p:spPr>
        <p:txBody>
          <a:bodyPr wrap="none" rtlCol="0">
            <a:spAutoFit/>
          </a:bodyPr>
          <a:lstStyle/>
          <a:p>
            <a:r>
              <a:rPr lang="en-US" altLang="zh-CN" dirty="0"/>
              <a:t>Potentially liked.</a:t>
            </a:r>
            <a:endParaRPr lang="zh-CN" altLang="en-US" dirty="0"/>
          </a:p>
        </p:txBody>
      </p:sp>
      <p:pic>
        <p:nvPicPr>
          <p:cNvPr id="68" name="图片 67" descr="图形用户界面, 文本&#10;&#10;描述已自动生成"/>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87146" y="3937603"/>
            <a:ext cx="7421011" cy="1143160"/>
          </a:xfrm>
          <a:prstGeom prst="rect">
            <a:avLst/>
          </a:prstGeom>
        </p:spPr>
      </p:pic>
      <p:sp>
        <p:nvSpPr>
          <p:cNvPr id="69" name="文本框 68"/>
          <p:cNvSpPr txBox="1"/>
          <p:nvPr/>
        </p:nvSpPr>
        <p:spPr>
          <a:xfrm>
            <a:off x="5246057" y="5998390"/>
            <a:ext cx="1439818" cy="369332"/>
          </a:xfrm>
          <a:prstGeom prst="rect">
            <a:avLst/>
          </a:prstGeom>
          <a:noFill/>
        </p:spPr>
        <p:txBody>
          <a:bodyPr wrap="none" rtlCol="0">
            <a:spAutoFit/>
          </a:bodyPr>
          <a:lstStyle/>
          <a:p>
            <a:r>
              <a:rPr lang="en-US" altLang="zh-CN" dirty="0"/>
              <a:t>Movie index</a:t>
            </a:r>
            <a:endParaRPr lang="zh-CN" altLang="en-US" dirty="0"/>
          </a:p>
        </p:txBody>
      </p:sp>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51" grpId="0"/>
      <p:bldP spid="61" grpId="0"/>
      <p:bldP spid="66"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Item-based collaborative filtering</a:t>
            </a:r>
            <a:endParaRPr lang="zh-CN" altLang="en-US" sz="2400" b="1" dirty="0">
              <a:solidFill>
                <a:srgbClr val="C00000"/>
              </a:solidFill>
              <a:latin typeface="Times New Roman" panose="02020603050405020304" pitchFamily="18" charset="0"/>
            </a:endParaRPr>
          </a:p>
        </p:txBody>
      </p:sp>
      <p:pic>
        <p:nvPicPr>
          <p:cNvPr id="5" name="图片 4" descr="一些文字和图案&#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948" y="1424545"/>
            <a:ext cx="3067050" cy="1085850"/>
          </a:xfrm>
          <a:prstGeom prst="rect">
            <a:avLst/>
          </a:prstGeom>
        </p:spPr>
      </p:pic>
      <p:sp>
        <p:nvSpPr>
          <p:cNvPr id="7" name="矩形 6"/>
          <p:cNvSpPr/>
          <p:nvPr/>
        </p:nvSpPr>
        <p:spPr>
          <a:xfrm>
            <a:off x="211561" y="1382695"/>
            <a:ext cx="1611339" cy="584775"/>
          </a:xfrm>
          <a:prstGeom prst="rect">
            <a:avLst/>
          </a:prstGeom>
          <a:noFill/>
        </p:spPr>
        <p:txBody>
          <a:bodyPr wrap="none" lIns="91440" tIns="45720" rIns="91440" bIns="45720">
            <a:spAutoFit/>
          </a:bodyPr>
          <a:lstStyle/>
          <a:p>
            <a:r>
              <a:rPr lang="en-US" altLang="zh-CN" sz="3200" dirty="0">
                <a:ln w="0"/>
                <a:effectLst>
                  <a:outerShdw blurRad="38100" dist="19050" dir="2700000" algn="tl" rotWithShape="0">
                    <a:schemeClr val="dk1">
                      <a:alpha val="40000"/>
                    </a:schemeClr>
                  </a:outerShdw>
                </a:effectLst>
              </a:rPr>
              <a:t>Ml-1M: </a:t>
            </a:r>
          </a:p>
        </p:txBody>
      </p:sp>
      <p:sp>
        <p:nvSpPr>
          <p:cNvPr id="8" name="文本框 7"/>
          <p:cNvSpPr txBox="1"/>
          <p:nvPr/>
        </p:nvSpPr>
        <p:spPr>
          <a:xfrm>
            <a:off x="211561" y="2900442"/>
            <a:ext cx="12100512" cy="369332"/>
          </a:xfrm>
          <a:prstGeom prst="rect">
            <a:avLst/>
          </a:prstGeom>
          <a:noFill/>
        </p:spPr>
        <p:txBody>
          <a:bodyPr wrap="square" rtlCol="0">
            <a:spAutoFit/>
          </a:bodyPr>
          <a:lstStyle/>
          <a:p>
            <a:r>
              <a:rPr lang="en-US" altLang="zh-CN" dirty="0"/>
              <a:t>Convert the data into a sparse matrix composed of (</a:t>
            </a:r>
            <a:r>
              <a:rPr lang="en-US" altLang="zh-CN" dirty="0" err="1"/>
              <a:t>movie_id</a:t>
            </a:r>
            <a:r>
              <a:rPr lang="en-US" altLang="zh-CN" dirty="0"/>
              <a:t>, </a:t>
            </a:r>
            <a:r>
              <a:rPr lang="en-US" altLang="zh-CN" dirty="0" err="1"/>
              <a:t>user_id</a:t>
            </a:r>
            <a:r>
              <a:rPr lang="en-US" altLang="zh-CN" dirty="0"/>
              <a:t>) = rating pairs, and calculate its cosine similarity.</a:t>
            </a:r>
            <a:endParaRPr lang="zh-CN" altLang="en-US" dirty="0"/>
          </a:p>
        </p:txBody>
      </p:sp>
      <p:pic>
        <p:nvPicPr>
          <p:cNvPr id="9" name="图形 8"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561" y="4000628"/>
            <a:ext cx="369332" cy="369332"/>
          </a:xfrm>
          <a:prstGeom prst="rect">
            <a:avLst/>
          </a:prstGeom>
        </p:spPr>
      </p:pic>
      <p:pic>
        <p:nvPicPr>
          <p:cNvPr id="10" name="图形 9"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561" y="4381628"/>
            <a:ext cx="369332" cy="369332"/>
          </a:xfrm>
          <a:prstGeom prst="rect">
            <a:avLst/>
          </a:prstGeom>
        </p:spPr>
      </p:pic>
      <p:pic>
        <p:nvPicPr>
          <p:cNvPr id="11" name="图形 10"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561" y="5518201"/>
            <a:ext cx="369332" cy="369332"/>
          </a:xfrm>
          <a:prstGeom prst="rect">
            <a:avLst/>
          </a:prstGeom>
        </p:spPr>
      </p:pic>
      <p:pic>
        <p:nvPicPr>
          <p:cNvPr id="12" name="图形 11"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561" y="4779537"/>
            <a:ext cx="369332" cy="369332"/>
          </a:xfrm>
          <a:prstGeom prst="rect">
            <a:avLst/>
          </a:prstGeom>
        </p:spPr>
      </p:pic>
      <p:pic>
        <p:nvPicPr>
          <p:cNvPr id="13" name="图形 12"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561" y="5148869"/>
            <a:ext cx="369332" cy="369332"/>
          </a:xfrm>
          <a:prstGeom prst="rect">
            <a:avLst/>
          </a:prstGeom>
        </p:spPr>
      </p:pic>
      <p:graphicFrame>
        <p:nvGraphicFramePr>
          <p:cNvPr id="19" name="表格 18"/>
          <p:cNvGraphicFramePr>
            <a:graphicFrameLocks noGrp="1"/>
          </p:cNvGraphicFramePr>
          <p:nvPr/>
        </p:nvGraphicFramePr>
        <p:xfrm>
          <a:off x="782533" y="4012389"/>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3</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2</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2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3</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4</a:t>
                      </a:r>
                      <a:endParaRPr lang="zh-CN" altLang="en-US" dirty="0"/>
                    </a:p>
                  </a:txBody>
                  <a:tcPr anchor="ctr" anchorCtr="1"/>
                </a:tc>
                <a:tc>
                  <a:txBody>
                    <a:bodyPr/>
                    <a:lstStyle/>
                    <a:p>
                      <a:r>
                        <a:rPr lang="en-US" altLang="zh-CN" dirty="0"/>
                        <a:t>5</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4</a:t>
                      </a:r>
                      <a:endParaRPr lang="zh-CN" altLang="en-US" dirty="0"/>
                    </a:p>
                  </a:txBody>
                  <a:tcPr anchor="ctr" anchorCtr="1"/>
                </a:tc>
                <a:tc>
                  <a:txBody>
                    <a:bodyPr/>
                    <a:lstStyle/>
                    <a:p>
                      <a:r>
                        <a:rPr lang="en-US" altLang="zh-CN" dirty="0"/>
                        <a:t>2</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20" name="图形 19" descr="男人 轮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814" y="3571736"/>
            <a:ext cx="364832" cy="364832"/>
          </a:xfrm>
          <a:prstGeom prst="rect">
            <a:avLst/>
          </a:prstGeom>
        </p:spPr>
      </p:pic>
      <p:pic>
        <p:nvPicPr>
          <p:cNvPr id="21" name="图形 20" descr="男人 轮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0487" y="3571648"/>
            <a:ext cx="364832" cy="364832"/>
          </a:xfrm>
          <a:prstGeom prst="rect">
            <a:avLst/>
          </a:prstGeom>
        </p:spPr>
      </p:pic>
      <p:pic>
        <p:nvPicPr>
          <p:cNvPr id="23" name="图形 22" descr="男人 轮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47674" y="3571648"/>
            <a:ext cx="364832" cy="364832"/>
          </a:xfrm>
          <a:prstGeom prst="rect">
            <a:avLst/>
          </a:prstGeom>
        </p:spPr>
      </p:pic>
      <p:pic>
        <p:nvPicPr>
          <p:cNvPr id="24" name="图形 23" descr="男人 轮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84861" y="3578902"/>
            <a:ext cx="364832" cy="364832"/>
          </a:xfrm>
          <a:prstGeom prst="rect">
            <a:avLst/>
          </a:prstGeom>
        </p:spPr>
      </p:pic>
      <p:pic>
        <p:nvPicPr>
          <p:cNvPr id="25" name="图形 24" descr="男人 轮廓"/>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60534" y="3571648"/>
            <a:ext cx="364832" cy="364832"/>
          </a:xfrm>
          <a:prstGeom prst="rect">
            <a:avLst/>
          </a:prstGeom>
        </p:spPr>
      </p:pic>
      <p:pic>
        <p:nvPicPr>
          <p:cNvPr id="26" name="图形 25" descr="右箭头 纯色填充"/>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4387" y="4381628"/>
            <a:ext cx="914400" cy="914400"/>
          </a:xfrm>
          <a:prstGeom prst="rect">
            <a:avLst/>
          </a:prstGeom>
        </p:spPr>
      </p:pic>
      <p:pic>
        <p:nvPicPr>
          <p:cNvPr id="27" name="图形 26"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7128" y="4057623"/>
            <a:ext cx="369332" cy="369332"/>
          </a:xfrm>
          <a:prstGeom prst="rect">
            <a:avLst/>
          </a:prstGeom>
        </p:spPr>
      </p:pic>
      <p:pic>
        <p:nvPicPr>
          <p:cNvPr id="28" name="图形 27"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7128" y="4438623"/>
            <a:ext cx="369332" cy="369332"/>
          </a:xfrm>
          <a:prstGeom prst="rect">
            <a:avLst/>
          </a:prstGeom>
        </p:spPr>
      </p:pic>
      <p:pic>
        <p:nvPicPr>
          <p:cNvPr id="29" name="图形 28"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7128" y="5575196"/>
            <a:ext cx="369332" cy="369332"/>
          </a:xfrm>
          <a:prstGeom prst="rect">
            <a:avLst/>
          </a:prstGeom>
        </p:spPr>
      </p:pic>
      <p:pic>
        <p:nvPicPr>
          <p:cNvPr id="30" name="图形 29"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7128" y="4836532"/>
            <a:ext cx="369332" cy="369332"/>
          </a:xfrm>
          <a:prstGeom prst="rect">
            <a:avLst/>
          </a:prstGeom>
        </p:spPr>
      </p:pic>
      <p:pic>
        <p:nvPicPr>
          <p:cNvPr id="31" name="图形 30"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7128" y="5205864"/>
            <a:ext cx="369332" cy="369332"/>
          </a:xfrm>
          <a:prstGeom prst="rect">
            <a:avLst/>
          </a:prstGeom>
        </p:spPr>
      </p:pic>
      <p:graphicFrame>
        <p:nvGraphicFramePr>
          <p:cNvPr id="32" name="表格 31"/>
          <p:cNvGraphicFramePr>
            <a:graphicFrameLocks noGrp="1"/>
          </p:cNvGraphicFramePr>
          <p:nvPr/>
        </p:nvGraphicFramePr>
        <p:xfrm>
          <a:off x="5328100" y="4069384"/>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33" name="图形 32"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0323" y="3608617"/>
            <a:ext cx="369332" cy="369332"/>
          </a:xfrm>
          <a:prstGeom prst="rect">
            <a:avLst/>
          </a:prstGeom>
        </p:spPr>
      </p:pic>
      <p:pic>
        <p:nvPicPr>
          <p:cNvPr id="34" name="图形 33"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3164" y="3608617"/>
            <a:ext cx="369332" cy="369332"/>
          </a:xfrm>
          <a:prstGeom prst="rect">
            <a:avLst/>
          </a:prstGeom>
        </p:spPr>
      </p:pic>
      <p:pic>
        <p:nvPicPr>
          <p:cNvPr id="35" name="图形 34"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2251" y="3608617"/>
            <a:ext cx="369332" cy="369332"/>
          </a:xfrm>
          <a:prstGeom prst="rect">
            <a:avLst/>
          </a:prstGeom>
        </p:spPr>
      </p:pic>
      <p:pic>
        <p:nvPicPr>
          <p:cNvPr id="36" name="图形 35"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57384" y="3608617"/>
            <a:ext cx="369332" cy="369332"/>
          </a:xfrm>
          <a:prstGeom prst="rect">
            <a:avLst/>
          </a:prstGeom>
        </p:spPr>
      </p:pic>
      <p:pic>
        <p:nvPicPr>
          <p:cNvPr id="37" name="图形 36" descr="场记板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30217" y="3618255"/>
            <a:ext cx="369332" cy="369332"/>
          </a:xfrm>
          <a:prstGeom prst="rect">
            <a:avLst/>
          </a:prstGeom>
        </p:spPr>
      </p:pic>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Item-based collaborative filtering</a:t>
            </a:r>
            <a:endParaRPr lang="zh-CN" altLang="en-US" sz="2400" b="1" dirty="0">
              <a:solidFill>
                <a:srgbClr val="C00000"/>
              </a:solidFill>
              <a:latin typeface="Times New Roman" panose="02020603050405020304" pitchFamily="18" charset="0"/>
            </a:endParaRPr>
          </a:p>
        </p:txBody>
      </p:sp>
      <p:pic>
        <p:nvPicPr>
          <p:cNvPr id="5" name="图形 4" descr="男人 轮廓"/>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641" y="1636980"/>
            <a:ext cx="914400" cy="914400"/>
          </a:xfrm>
          <a:prstGeom prst="rect">
            <a:avLst/>
          </a:prstGeom>
        </p:spPr>
      </p:pic>
      <p:sp>
        <p:nvSpPr>
          <p:cNvPr id="7" name="文本框 6"/>
          <p:cNvSpPr txBox="1"/>
          <p:nvPr/>
        </p:nvSpPr>
        <p:spPr>
          <a:xfrm>
            <a:off x="7123405" y="1941921"/>
            <a:ext cx="4267204" cy="1200329"/>
          </a:xfrm>
          <a:prstGeom prst="rect">
            <a:avLst/>
          </a:prstGeom>
          <a:noFill/>
        </p:spPr>
        <p:txBody>
          <a:bodyPr wrap="square" rtlCol="0">
            <a:spAutoFit/>
          </a:bodyPr>
          <a:lstStyle/>
          <a:p>
            <a:r>
              <a:rPr lang="en-US" altLang="zh-CN" dirty="0"/>
              <a:t>Select any user, record the movies they already like as movie A, then allocate weights based on the user's ratings for the movies. Sum up all the movie ratings.</a:t>
            </a:r>
            <a:endParaRPr lang="zh-CN" altLang="en-US" dirty="0"/>
          </a:p>
        </p:txBody>
      </p:sp>
      <p:pic>
        <p:nvPicPr>
          <p:cNvPr id="25" name="图形 24"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3334115"/>
            <a:ext cx="369332" cy="369332"/>
          </a:xfrm>
          <a:prstGeom prst="rect">
            <a:avLst/>
          </a:prstGeom>
        </p:spPr>
      </p:pic>
      <p:pic>
        <p:nvPicPr>
          <p:cNvPr id="26" name="图形 25"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3715115"/>
            <a:ext cx="369332" cy="369332"/>
          </a:xfrm>
          <a:prstGeom prst="rect">
            <a:avLst/>
          </a:prstGeom>
        </p:spPr>
      </p:pic>
      <p:pic>
        <p:nvPicPr>
          <p:cNvPr id="27" name="图形 26"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851688"/>
            <a:ext cx="369332" cy="369332"/>
          </a:xfrm>
          <a:prstGeom prst="rect">
            <a:avLst/>
          </a:prstGeom>
        </p:spPr>
      </p:pic>
      <p:pic>
        <p:nvPicPr>
          <p:cNvPr id="28" name="图形 27"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113024"/>
            <a:ext cx="369332" cy="369332"/>
          </a:xfrm>
          <a:prstGeom prst="rect">
            <a:avLst/>
          </a:prstGeom>
        </p:spPr>
      </p:pic>
      <p:pic>
        <p:nvPicPr>
          <p:cNvPr id="29" name="图形 28"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64" y="4482356"/>
            <a:ext cx="369332" cy="369332"/>
          </a:xfrm>
          <a:prstGeom prst="rect">
            <a:avLst/>
          </a:prstGeom>
        </p:spPr>
      </p:pic>
      <p:graphicFrame>
        <p:nvGraphicFramePr>
          <p:cNvPr id="30" name="表格 29"/>
          <p:cNvGraphicFramePr>
            <a:graphicFrameLocks noGrp="1"/>
          </p:cNvGraphicFramePr>
          <p:nvPr/>
        </p:nvGraphicFramePr>
        <p:xfrm>
          <a:off x="1584036" y="3345876"/>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extLst>
                  <a:ext uri="{0D108BD9-81ED-4DB2-BD59-A6C34878D82A}">
                    <a16:rowId xmlns:a16="http://schemas.microsoft.com/office/drawing/2014/main" val="10004"/>
                  </a:ext>
                </a:extLst>
              </a:tr>
            </a:tbl>
          </a:graphicData>
        </a:graphic>
      </p:graphicFrame>
      <p:pic>
        <p:nvPicPr>
          <p:cNvPr id="31" name="图形 30"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6259" y="2885109"/>
            <a:ext cx="369332" cy="369332"/>
          </a:xfrm>
          <a:prstGeom prst="rect">
            <a:avLst/>
          </a:prstGeom>
        </p:spPr>
      </p:pic>
      <p:pic>
        <p:nvPicPr>
          <p:cNvPr id="32" name="图形 31"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9100" y="2885109"/>
            <a:ext cx="369332" cy="369332"/>
          </a:xfrm>
          <a:prstGeom prst="rect">
            <a:avLst/>
          </a:prstGeom>
        </p:spPr>
      </p:pic>
      <p:pic>
        <p:nvPicPr>
          <p:cNvPr id="33" name="图形 32"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8187" y="2885109"/>
            <a:ext cx="369332" cy="369332"/>
          </a:xfrm>
          <a:prstGeom prst="rect">
            <a:avLst/>
          </a:prstGeom>
        </p:spPr>
      </p:pic>
      <p:pic>
        <p:nvPicPr>
          <p:cNvPr id="34" name="图形 33"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3320" y="2885109"/>
            <a:ext cx="369332" cy="369332"/>
          </a:xfrm>
          <a:prstGeom prst="rect">
            <a:avLst/>
          </a:prstGeom>
        </p:spPr>
      </p:pic>
      <p:pic>
        <p:nvPicPr>
          <p:cNvPr id="35" name="图形 34" descr="场记板 轮廓"/>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86153" y="2894747"/>
            <a:ext cx="369332" cy="369332"/>
          </a:xfrm>
          <a:prstGeom prst="rect">
            <a:avLst/>
          </a:prstGeom>
        </p:spPr>
      </p:pic>
      <p:cxnSp>
        <p:nvCxnSpPr>
          <p:cNvPr id="37" name="连接符: 曲线 36"/>
          <p:cNvCxnSpPr>
            <a:stCxn id="5" idx="2"/>
            <a:endCxn id="26" idx="1"/>
          </p:cNvCxnSpPr>
          <p:nvPr/>
        </p:nvCxnSpPr>
        <p:spPr>
          <a:xfrm rot="16200000" flipH="1">
            <a:off x="141752" y="3028468"/>
            <a:ext cx="1348401" cy="3942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p:cNvCxnSpPr>
            <a:stCxn id="5" idx="2"/>
            <a:endCxn id="27" idx="1"/>
          </p:cNvCxnSpPr>
          <p:nvPr/>
        </p:nvCxnSpPr>
        <p:spPr>
          <a:xfrm rot="16200000" flipH="1">
            <a:off x="-426535" y="3596755"/>
            <a:ext cx="2484974" cy="3942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表格 42"/>
          <p:cNvGraphicFramePr>
            <a:graphicFrameLocks noGrp="1"/>
          </p:cNvGraphicFramePr>
          <p:nvPr/>
        </p:nvGraphicFramePr>
        <p:xfrm>
          <a:off x="1595868" y="547639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pic>
        <p:nvPicPr>
          <p:cNvPr id="44" name="图形 43" descr="右箭头 纯色填充"/>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63986" y="5541820"/>
            <a:ext cx="914400" cy="914400"/>
          </a:xfrm>
          <a:prstGeom prst="rect">
            <a:avLst/>
          </a:prstGeom>
        </p:spPr>
      </p:pic>
      <p:graphicFrame>
        <p:nvGraphicFramePr>
          <p:cNvPr id="45" name="表格 44"/>
          <p:cNvGraphicFramePr>
            <a:graphicFrameLocks noGrp="1"/>
          </p:cNvGraphicFramePr>
          <p:nvPr/>
        </p:nvGraphicFramePr>
        <p:xfrm>
          <a:off x="1595868" y="6008736"/>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46" name="文本框 45"/>
          <p:cNvSpPr txBox="1"/>
          <p:nvPr/>
        </p:nvSpPr>
        <p:spPr>
          <a:xfrm>
            <a:off x="-65860" y="5455308"/>
            <a:ext cx="1763624" cy="369332"/>
          </a:xfrm>
          <a:prstGeom prst="rect">
            <a:avLst/>
          </a:prstGeom>
          <a:noFill/>
        </p:spPr>
        <p:txBody>
          <a:bodyPr wrap="none" rtlCol="0">
            <a:spAutoFit/>
          </a:bodyPr>
          <a:lstStyle/>
          <a:p>
            <a:r>
              <a:rPr lang="en-US" altLang="zh-CN" dirty="0"/>
              <a:t>Predicted rating</a:t>
            </a:r>
          </a:p>
        </p:txBody>
      </p:sp>
      <p:sp>
        <p:nvSpPr>
          <p:cNvPr id="47" name="文本框 46"/>
          <p:cNvSpPr txBox="1"/>
          <p:nvPr/>
        </p:nvSpPr>
        <p:spPr>
          <a:xfrm>
            <a:off x="-65860" y="5989948"/>
            <a:ext cx="1388522" cy="369332"/>
          </a:xfrm>
          <a:prstGeom prst="rect">
            <a:avLst/>
          </a:prstGeom>
          <a:noFill/>
        </p:spPr>
        <p:txBody>
          <a:bodyPr wrap="none" rtlCol="0">
            <a:spAutoFit/>
          </a:bodyPr>
          <a:lstStyle/>
          <a:p>
            <a:r>
              <a:rPr lang="en-US" altLang="zh-CN" dirty="0"/>
              <a:t>Movie index</a:t>
            </a:r>
            <a:endParaRPr lang="zh-CN" altLang="en-US" dirty="0"/>
          </a:p>
        </p:txBody>
      </p:sp>
      <p:sp>
        <p:nvSpPr>
          <p:cNvPr id="48" name="文本框 47"/>
          <p:cNvSpPr txBox="1"/>
          <p:nvPr/>
        </p:nvSpPr>
        <p:spPr>
          <a:xfrm>
            <a:off x="4354762" y="5541820"/>
            <a:ext cx="564578" cy="369332"/>
          </a:xfrm>
          <a:prstGeom prst="rect">
            <a:avLst/>
          </a:prstGeom>
          <a:noFill/>
        </p:spPr>
        <p:txBody>
          <a:bodyPr wrap="none" rtlCol="0">
            <a:spAutoFit/>
          </a:bodyPr>
          <a:lstStyle/>
          <a:p>
            <a:r>
              <a:rPr lang="en-US" altLang="zh-CN" dirty="0"/>
              <a:t>sort</a:t>
            </a:r>
            <a:endParaRPr lang="zh-CN" altLang="en-US" dirty="0"/>
          </a:p>
        </p:txBody>
      </p:sp>
      <p:graphicFrame>
        <p:nvGraphicFramePr>
          <p:cNvPr id="49" name="表格 48"/>
          <p:cNvGraphicFramePr>
            <a:graphicFrameLocks noGrp="1"/>
          </p:cNvGraphicFramePr>
          <p:nvPr/>
        </p:nvGraphicFramePr>
        <p:xfrm>
          <a:off x="6909113" y="5472610"/>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6909113" y="600495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51" name="文本框 50"/>
          <p:cNvSpPr txBox="1"/>
          <p:nvPr/>
        </p:nvSpPr>
        <p:spPr>
          <a:xfrm>
            <a:off x="5201220" y="5460328"/>
            <a:ext cx="1763624" cy="369332"/>
          </a:xfrm>
          <a:prstGeom prst="rect">
            <a:avLst/>
          </a:prstGeom>
          <a:noFill/>
        </p:spPr>
        <p:txBody>
          <a:bodyPr wrap="none" rtlCol="0">
            <a:spAutoFit/>
          </a:bodyPr>
          <a:lstStyle/>
          <a:p>
            <a:r>
              <a:rPr lang="en-US" altLang="zh-CN" dirty="0"/>
              <a:t>Predicted rating</a:t>
            </a:r>
          </a:p>
        </p:txBody>
      </p:sp>
      <p:sp>
        <p:nvSpPr>
          <p:cNvPr id="52" name="文本框 51"/>
          <p:cNvSpPr txBox="1"/>
          <p:nvPr/>
        </p:nvSpPr>
        <p:spPr>
          <a:xfrm>
            <a:off x="5232185" y="5976575"/>
            <a:ext cx="1388522" cy="369332"/>
          </a:xfrm>
          <a:prstGeom prst="rect">
            <a:avLst/>
          </a:prstGeom>
          <a:noFill/>
        </p:spPr>
        <p:txBody>
          <a:bodyPr wrap="none" rtlCol="0">
            <a:spAutoFit/>
          </a:bodyPr>
          <a:lstStyle/>
          <a:p>
            <a:r>
              <a:rPr lang="en-US" altLang="zh-CN" dirty="0"/>
              <a:t>Movie index</a:t>
            </a:r>
            <a:endParaRPr lang="zh-CN" altLang="en-US" dirty="0"/>
          </a:p>
        </p:txBody>
      </p:sp>
      <p:cxnSp>
        <p:nvCxnSpPr>
          <p:cNvPr id="54" name="连接符: 曲线 53"/>
          <p:cNvCxnSpPr>
            <a:endCxn id="49" idx="0"/>
          </p:cNvCxnSpPr>
          <p:nvPr/>
        </p:nvCxnSpPr>
        <p:spPr>
          <a:xfrm>
            <a:off x="1076041" y="2094180"/>
            <a:ext cx="6968797" cy="3378430"/>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0" y="4147629"/>
            <a:ext cx="1107995" cy="369332"/>
          </a:xfrm>
          <a:prstGeom prst="rect">
            <a:avLst/>
          </a:prstGeom>
          <a:noFill/>
        </p:spPr>
        <p:txBody>
          <a:bodyPr wrap="square" rtlCol="0">
            <a:spAutoFit/>
          </a:bodyPr>
          <a:lstStyle/>
          <a:p>
            <a:r>
              <a:rPr lang="en-US" altLang="zh-CN" dirty="0"/>
              <a:t>Rated</a:t>
            </a:r>
            <a:endParaRPr lang="zh-CN" altLang="en-US" dirty="0"/>
          </a:p>
        </p:txBody>
      </p:sp>
      <p:sp>
        <p:nvSpPr>
          <p:cNvPr id="66" name="文本框 65"/>
          <p:cNvSpPr txBox="1"/>
          <p:nvPr/>
        </p:nvSpPr>
        <p:spPr>
          <a:xfrm>
            <a:off x="3967637" y="2147379"/>
            <a:ext cx="1763624" cy="369332"/>
          </a:xfrm>
          <a:prstGeom prst="rect">
            <a:avLst/>
          </a:prstGeom>
          <a:noFill/>
        </p:spPr>
        <p:txBody>
          <a:bodyPr wrap="none" rtlCol="0">
            <a:spAutoFit/>
          </a:bodyPr>
          <a:lstStyle/>
          <a:p>
            <a:r>
              <a:rPr lang="en-US" altLang="zh-CN" dirty="0"/>
              <a:t>Predicted rating</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4080791" y="4190320"/>
                <a:ext cx="4505592" cy="58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𝑃𝑟𝑒𝑑𝑖𝑐𝑡𝑒𝑑</m:t>
                      </m:r>
                      <m:r>
                        <a:rPr lang="en-US" altLang="zh-CN" i="1" smtClean="0">
                          <a:latin typeface="Cambria Math" panose="02040503050406030204" pitchFamily="18" charset="0"/>
                        </a:rPr>
                        <m:t> </m:t>
                      </m:r>
                      <m:r>
                        <a:rPr lang="en-US" altLang="zh-CN" i="1" smtClean="0">
                          <a:latin typeface="Cambria Math" panose="02040503050406030204" pitchFamily="18" charset="0"/>
                        </a:rPr>
                        <m:t>𝑟𝑎𝑡𝑖𝑛𝑔</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nary>
                            <m:naryPr>
                              <m:chr m:val="∑"/>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m</m:t>
                              </m:r>
                              <m:r>
                                <a:rPr lang="en-US" altLang="zh-CN" i="1">
                                  <a:latin typeface="Cambria Math" panose="02040503050406030204" pitchFamily="18" charset="0"/>
                                </a:rPr>
                                <m:t>𝑜𝑣𝑖</m:t>
                              </m:r>
                              <m:r>
                                <m:rPr>
                                  <m:sty m:val="p"/>
                                </m:rPr>
                                <a:rPr lang="en-US" altLang="zh-CN" i="1" smtClean="0">
                                  <a:latin typeface="Cambria Math" panose="02040503050406030204" pitchFamily="18" charset="0"/>
                                </a:rPr>
                                <m:t>e</m:t>
                              </m:r>
                              <m:r>
                                <a:rPr lang="en-US" altLang="zh-CN" b="0" i="1" smtClean="0">
                                  <a:latin typeface="Cambria Math" panose="02040503050406030204" pitchFamily="18" charset="0"/>
                                </a:rPr>
                                <m:t>_</m:t>
                              </m:r>
                              <m:r>
                                <a:rPr lang="en-US" altLang="zh-CN" b="0" i="1" smtClean="0">
                                  <a:latin typeface="Cambria Math" panose="02040503050406030204" pitchFamily="18" charset="0"/>
                                </a:rPr>
                                <m:t>𝑣𝑎𝑙𝑢𝑒</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𝑟𝑎𝑡𝑖𝑛𝑔</m:t>
                              </m:r>
                            </m:e>
                          </m:nary>
                        </m:num>
                        <m:den>
                          <m:nary>
                            <m:naryPr>
                              <m:chr m:val="∑"/>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𝑟𝑎𝑡𝑖𝑛𝑔</m:t>
                              </m:r>
                            </m:e>
                          </m:nary>
                        </m:den>
                      </m:f>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080791" y="4190320"/>
                <a:ext cx="4505592" cy="584071"/>
              </a:xfrm>
              <a:prstGeom prst="rect">
                <a:avLst/>
              </a:prstGeom>
              <a:blipFill rotWithShape="1">
                <a:blip r:embed="rId10"/>
                <a:stretch>
                  <a:fillRect l="-6" t="-101" r="-918" b="79"/>
                </a:stretch>
              </a:blipFill>
            </p:spPr>
            <p:txBody>
              <a:bodyPr/>
              <a:lstStyle/>
              <a:p>
                <a:r>
                  <a:rPr lang="zh-CN" altLang="en-US">
                    <a:noFill/>
                  </a:rPr>
                  <a:t> </a:t>
                </a:r>
              </a:p>
            </p:txBody>
          </p:sp>
        </mc:Fallback>
      </mc:AlternateContent>
      <p:pic>
        <p:nvPicPr>
          <p:cNvPr id="8" name="图片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82652" y="4784039"/>
            <a:ext cx="8659433" cy="600159"/>
          </a:xfrm>
          <a:prstGeom prst="rect">
            <a:avLst/>
          </a:prstGeom>
        </p:spPr>
      </p:pic>
      <p:graphicFrame>
        <p:nvGraphicFramePr>
          <p:cNvPr id="6" name="表格 5"/>
          <p:cNvGraphicFramePr>
            <a:graphicFrameLocks noGrp="1"/>
          </p:cNvGraphicFramePr>
          <p:nvPr>
            <p:custDataLst>
              <p:tags r:id="rId1"/>
            </p:custDataLst>
          </p:nvPr>
        </p:nvGraphicFramePr>
        <p:xfrm>
          <a:off x="0" y="0"/>
          <a:ext cx="12192000" cy="57912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51" grpId="0"/>
      <p:bldP spid="52" grpId="0"/>
      <p:bldP spid="61" grpId="0"/>
      <p:bldP spid="6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User-based collaborative filtering</a:t>
            </a:r>
            <a:endParaRPr lang="zh-CN" altLang="en-US" sz="2400" b="1" dirty="0">
              <a:solidFill>
                <a:srgbClr val="C00000"/>
              </a:solidFill>
              <a:latin typeface="Times New Roman" panose="02020603050405020304" pitchFamily="18" charset="0"/>
            </a:endParaRPr>
          </a:p>
        </p:txBody>
      </p:sp>
      <p:pic>
        <p:nvPicPr>
          <p:cNvPr id="5" name="图片 4" descr="一些文字和图案&#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948" y="1424545"/>
            <a:ext cx="3067050" cy="1085850"/>
          </a:xfrm>
          <a:prstGeom prst="rect">
            <a:avLst/>
          </a:prstGeom>
        </p:spPr>
      </p:pic>
      <p:sp>
        <p:nvSpPr>
          <p:cNvPr id="7" name="矩形 6"/>
          <p:cNvSpPr/>
          <p:nvPr/>
        </p:nvSpPr>
        <p:spPr>
          <a:xfrm>
            <a:off x="211561" y="1382695"/>
            <a:ext cx="1611339" cy="584775"/>
          </a:xfrm>
          <a:prstGeom prst="rect">
            <a:avLst/>
          </a:prstGeom>
          <a:noFill/>
        </p:spPr>
        <p:txBody>
          <a:bodyPr wrap="none" lIns="91440" tIns="45720" rIns="91440" bIns="45720">
            <a:spAutoFit/>
          </a:bodyPr>
          <a:lstStyle/>
          <a:p>
            <a:r>
              <a:rPr lang="en-US" altLang="zh-CN" sz="3200" dirty="0">
                <a:ln w="0"/>
                <a:effectLst>
                  <a:outerShdw blurRad="38100" dist="19050" dir="2700000" algn="tl" rotWithShape="0">
                    <a:schemeClr val="dk1">
                      <a:alpha val="40000"/>
                    </a:schemeClr>
                  </a:outerShdw>
                </a:effectLst>
              </a:rPr>
              <a:t>Ml-1M: </a:t>
            </a:r>
          </a:p>
        </p:txBody>
      </p:sp>
      <p:sp>
        <p:nvSpPr>
          <p:cNvPr id="8" name="文本框 7"/>
          <p:cNvSpPr txBox="1"/>
          <p:nvPr/>
        </p:nvSpPr>
        <p:spPr>
          <a:xfrm>
            <a:off x="211561" y="2900442"/>
            <a:ext cx="11915784" cy="369332"/>
          </a:xfrm>
          <a:prstGeom prst="rect">
            <a:avLst/>
          </a:prstGeom>
          <a:noFill/>
        </p:spPr>
        <p:txBody>
          <a:bodyPr wrap="square" rtlCol="0">
            <a:spAutoFit/>
          </a:bodyPr>
          <a:lstStyle/>
          <a:p>
            <a:r>
              <a:rPr lang="en-US" altLang="zh-CN" dirty="0"/>
              <a:t>Convert the data into a sparse matrix composed of (</a:t>
            </a:r>
            <a:r>
              <a:rPr lang="en-US" altLang="zh-CN" dirty="0" err="1"/>
              <a:t>user_id</a:t>
            </a:r>
            <a:r>
              <a:rPr lang="en-US" altLang="zh-CN" dirty="0"/>
              <a:t>, </a:t>
            </a:r>
            <a:r>
              <a:rPr lang="en-US" altLang="zh-CN" dirty="0" err="1"/>
              <a:t>movie_id</a:t>
            </a:r>
            <a:r>
              <a:rPr lang="en-US" altLang="zh-CN" dirty="0"/>
              <a:t>) = rating pairs, and calculate its cosine similarity.</a:t>
            </a:r>
            <a:endParaRPr lang="zh-CN" altLang="en-US" dirty="0"/>
          </a:p>
        </p:txBody>
      </p:sp>
      <p:graphicFrame>
        <p:nvGraphicFramePr>
          <p:cNvPr id="19" name="表格 18"/>
          <p:cNvGraphicFramePr>
            <a:graphicFrameLocks noGrp="1"/>
          </p:cNvGraphicFramePr>
          <p:nvPr/>
        </p:nvGraphicFramePr>
        <p:xfrm>
          <a:off x="782533" y="4012389"/>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3</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2</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2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3</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4</a:t>
                      </a:r>
                      <a:endParaRPr lang="zh-CN" altLang="en-US" dirty="0"/>
                    </a:p>
                  </a:txBody>
                  <a:tcPr anchor="ctr" anchorCtr="1"/>
                </a:tc>
                <a:tc>
                  <a:txBody>
                    <a:bodyPr/>
                    <a:lstStyle/>
                    <a:p>
                      <a:r>
                        <a:rPr lang="en-US" altLang="zh-CN" dirty="0"/>
                        <a:t>5</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5</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4</a:t>
                      </a:r>
                      <a:endParaRPr lang="zh-CN" altLang="en-US" dirty="0"/>
                    </a:p>
                  </a:txBody>
                  <a:tcPr anchor="ctr" anchorCtr="1"/>
                </a:tc>
                <a:tc>
                  <a:txBody>
                    <a:bodyPr/>
                    <a:lstStyle/>
                    <a:p>
                      <a:r>
                        <a:rPr lang="en-US" altLang="zh-CN" dirty="0"/>
                        <a:t>2</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20" name="图形 19"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477" y="4012389"/>
            <a:ext cx="364832" cy="364832"/>
          </a:xfrm>
          <a:prstGeom prst="rect">
            <a:avLst/>
          </a:prstGeom>
        </p:spPr>
      </p:pic>
      <p:pic>
        <p:nvPicPr>
          <p:cNvPr id="26" name="图形 25" descr="右箭头 纯色填充"/>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54387" y="4381628"/>
            <a:ext cx="914400" cy="914400"/>
          </a:xfrm>
          <a:prstGeom prst="rect">
            <a:avLst/>
          </a:prstGeom>
        </p:spPr>
      </p:pic>
      <p:graphicFrame>
        <p:nvGraphicFramePr>
          <p:cNvPr id="32" name="表格 31"/>
          <p:cNvGraphicFramePr>
            <a:graphicFrameLocks noGrp="1"/>
          </p:cNvGraphicFramePr>
          <p:nvPr/>
        </p:nvGraphicFramePr>
        <p:xfrm>
          <a:off x="5328100" y="4069384"/>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4" name="图形 3"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9241" y="4377221"/>
            <a:ext cx="364832" cy="364832"/>
          </a:xfrm>
          <a:prstGeom prst="rect">
            <a:avLst/>
          </a:prstGeom>
        </p:spPr>
      </p:pic>
      <p:pic>
        <p:nvPicPr>
          <p:cNvPr id="14" name="图形 13"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253" y="4740087"/>
            <a:ext cx="364832" cy="364832"/>
          </a:xfrm>
          <a:prstGeom prst="rect">
            <a:avLst/>
          </a:prstGeom>
        </p:spPr>
      </p:pic>
      <p:pic>
        <p:nvPicPr>
          <p:cNvPr id="15" name="图形 14"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253" y="5113612"/>
            <a:ext cx="364832" cy="364832"/>
          </a:xfrm>
          <a:prstGeom prst="rect">
            <a:avLst/>
          </a:prstGeom>
        </p:spPr>
      </p:pic>
      <p:pic>
        <p:nvPicPr>
          <p:cNvPr id="16" name="图形 15"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253" y="5498976"/>
            <a:ext cx="364832" cy="364832"/>
          </a:xfrm>
          <a:prstGeom prst="rect">
            <a:avLst/>
          </a:prstGeom>
        </p:spPr>
      </p:pic>
      <p:pic>
        <p:nvPicPr>
          <p:cNvPr id="17" name="图形 16" descr="场记板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8422" y="3569486"/>
            <a:ext cx="369332" cy="369332"/>
          </a:xfrm>
          <a:prstGeom prst="rect">
            <a:avLst/>
          </a:prstGeom>
        </p:spPr>
      </p:pic>
      <p:pic>
        <p:nvPicPr>
          <p:cNvPr id="18" name="图形 17" descr="场记板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1263" y="3569486"/>
            <a:ext cx="369332" cy="369332"/>
          </a:xfrm>
          <a:prstGeom prst="rect">
            <a:avLst/>
          </a:prstGeom>
        </p:spPr>
      </p:pic>
      <p:pic>
        <p:nvPicPr>
          <p:cNvPr id="22" name="图形 21" descr="场记板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70350" y="3569486"/>
            <a:ext cx="369332" cy="369332"/>
          </a:xfrm>
          <a:prstGeom prst="rect">
            <a:avLst/>
          </a:prstGeom>
        </p:spPr>
      </p:pic>
      <p:pic>
        <p:nvPicPr>
          <p:cNvPr id="38" name="图形 37" descr="场记板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35483" y="3569486"/>
            <a:ext cx="369332" cy="369332"/>
          </a:xfrm>
          <a:prstGeom prst="rect">
            <a:avLst/>
          </a:prstGeom>
        </p:spPr>
      </p:pic>
      <p:pic>
        <p:nvPicPr>
          <p:cNvPr id="39" name="图形 38" descr="场记板 轮廓"/>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08316" y="3579124"/>
            <a:ext cx="369332" cy="369332"/>
          </a:xfrm>
          <a:prstGeom prst="rect">
            <a:avLst/>
          </a:prstGeom>
        </p:spPr>
      </p:pic>
      <p:pic>
        <p:nvPicPr>
          <p:cNvPr id="45" name="图形 44"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25582" y="4099059"/>
            <a:ext cx="364832" cy="364832"/>
          </a:xfrm>
          <a:prstGeom prst="rect">
            <a:avLst/>
          </a:prstGeom>
        </p:spPr>
      </p:pic>
      <p:pic>
        <p:nvPicPr>
          <p:cNvPr id="46" name="图形 45"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16346" y="4463891"/>
            <a:ext cx="364832" cy="364832"/>
          </a:xfrm>
          <a:prstGeom prst="rect">
            <a:avLst/>
          </a:prstGeom>
        </p:spPr>
      </p:pic>
      <p:pic>
        <p:nvPicPr>
          <p:cNvPr id="47" name="图形 46"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6358" y="4826757"/>
            <a:ext cx="364832" cy="364832"/>
          </a:xfrm>
          <a:prstGeom prst="rect">
            <a:avLst/>
          </a:prstGeom>
        </p:spPr>
      </p:pic>
      <p:pic>
        <p:nvPicPr>
          <p:cNvPr id="48" name="图形 47"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6358" y="5200282"/>
            <a:ext cx="364832" cy="364832"/>
          </a:xfrm>
          <a:prstGeom prst="rect">
            <a:avLst/>
          </a:prstGeom>
        </p:spPr>
      </p:pic>
      <p:pic>
        <p:nvPicPr>
          <p:cNvPr id="49" name="图形 48"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6358" y="5585646"/>
            <a:ext cx="364832" cy="364832"/>
          </a:xfrm>
          <a:prstGeom prst="rect">
            <a:avLst/>
          </a:prstGeom>
        </p:spPr>
      </p:pic>
      <p:pic>
        <p:nvPicPr>
          <p:cNvPr id="50" name="图形 49"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2663" y="3620700"/>
            <a:ext cx="364832" cy="364832"/>
          </a:xfrm>
          <a:prstGeom prst="rect">
            <a:avLst/>
          </a:prstGeom>
        </p:spPr>
      </p:pic>
      <p:pic>
        <p:nvPicPr>
          <p:cNvPr id="51" name="图形 50"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08336" y="3620612"/>
            <a:ext cx="364832" cy="364832"/>
          </a:xfrm>
          <a:prstGeom prst="rect">
            <a:avLst/>
          </a:prstGeom>
        </p:spPr>
      </p:pic>
      <p:pic>
        <p:nvPicPr>
          <p:cNvPr id="52" name="图形 51"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5523" y="3620612"/>
            <a:ext cx="364832" cy="364832"/>
          </a:xfrm>
          <a:prstGeom prst="rect">
            <a:avLst/>
          </a:prstGeom>
        </p:spPr>
      </p:pic>
      <p:pic>
        <p:nvPicPr>
          <p:cNvPr id="53" name="图形 52"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2710" y="3627866"/>
            <a:ext cx="364832" cy="364832"/>
          </a:xfrm>
          <a:prstGeom prst="rect">
            <a:avLst/>
          </a:prstGeom>
        </p:spPr>
      </p:pic>
      <p:pic>
        <p:nvPicPr>
          <p:cNvPr id="54" name="图形 53" descr="男人 轮廓"/>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58383" y="3620612"/>
            <a:ext cx="364832" cy="364832"/>
          </a:xfrm>
          <a:prstGeom prst="rect">
            <a:avLst/>
          </a:prstGeom>
        </p:spPr>
      </p:pic>
      <p:graphicFrame>
        <p:nvGraphicFramePr>
          <p:cNvPr id="6" name="表格 5"/>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Times New Roman" panose="02020603050405020304" pitchFamily="18" charset="0"/>
              </a:rPr>
              <a:t>User-based collaborative filtering</a:t>
            </a:r>
            <a:endParaRPr lang="zh-CN" altLang="en-US" sz="2400" b="1" dirty="0">
              <a:solidFill>
                <a:srgbClr val="C00000"/>
              </a:solidFill>
              <a:latin typeface="Times New Roman" panose="02020603050405020304" pitchFamily="18" charset="0"/>
            </a:endParaRPr>
          </a:p>
        </p:txBody>
      </p:sp>
      <p:pic>
        <p:nvPicPr>
          <p:cNvPr id="5" name="图形 4" descr="男人 轮廓"/>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641" y="1636980"/>
            <a:ext cx="914400" cy="914400"/>
          </a:xfrm>
          <a:prstGeom prst="rect">
            <a:avLst/>
          </a:prstGeom>
        </p:spPr>
      </p:pic>
      <p:sp>
        <p:nvSpPr>
          <p:cNvPr id="7" name="文本框 6"/>
          <p:cNvSpPr txBox="1"/>
          <p:nvPr/>
        </p:nvSpPr>
        <p:spPr>
          <a:xfrm>
            <a:off x="7123405" y="1941921"/>
            <a:ext cx="4267204" cy="1200329"/>
          </a:xfrm>
          <a:prstGeom prst="rect">
            <a:avLst/>
          </a:prstGeom>
          <a:noFill/>
        </p:spPr>
        <p:txBody>
          <a:bodyPr wrap="square" rtlCol="0">
            <a:spAutoFit/>
          </a:bodyPr>
          <a:lstStyle/>
          <a:p>
            <a:r>
              <a:rPr lang="en-US" altLang="zh-CN" dirty="0"/>
              <a:t>Sort by similarity matrix and identify users B, C, and D most similar to user A. Recommend movies liked by users B, C, and D to user A.</a:t>
            </a:r>
            <a:endParaRPr lang="zh-CN" altLang="en-US" dirty="0"/>
          </a:p>
        </p:txBody>
      </p:sp>
      <p:cxnSp>
        <p:nvCxnSpPr>
          <p:cNvPr id="37" name="连接符: 曲线 36"/>
          <p:cNvCxnSpPr>
            <a:stCxn id="5" idx="2"/>
            <a:endCxn id="9" idx="1"/>
          </p:cNvCxnSpPr>
          <p:nvPr/>
        </p:nvCxnSpPr>
        <p:spPr>
          <a:xfrm rot="16200000" flipH="1">
            <a:off x="251458" y="2918763"/>
            <a:ext cx="1300391" cy="5656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表格 42"/>
          <p:cNvGraphicFramePr>
            <a:graphicFrameLocks noGrp="1"/>
          </p:cNvGraphicFramePr>
          <p:nvPr/>
        </p:nvGraphicFramePr>
        <p:xfrm>
          <a:off x="1595868" y="547639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pic>
        <p:nvPicPr>
          <p:cNvPr id="44" name="图形 43" descr="右箭头 纯色填充"/>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3986" y="5541820"/>
            <a:ext cx="914400" cy="914400"/>
          </a:xfrm>
          <a:prstGeom prst="rect">
            <a:avLst/>
          </a:prstGeom>
        </p:spPr>
      </p:pic>
      <p:graphicFrame>
        <p:nvGraphicFramePr>
          <p:cNvPr id="45" name="表格 44"/>
          <p:cNvGraphicFramePr>
            <a:graphicFrameLocks noGrp="1"/>
          </p:cNvGraphicFramePr>
          <p:nvPr/>
        </p:nvGraphicFramePr>
        <p:xfrm>
          <a:off x="1595868" y="6008736"/>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46" name="文本框 45"/>
          <p:cNvSpPr txBox="1"/>
          <p:nvPr/>
        </p:nvSpPr>
        <p:spPr>
          <a:xfrm>
            <a:off x="289538" y="5472610"/>
            <a:ext cx="1077539" cy="369332"/>
          </a:xfrm>
          <a:prstGeom prst="rect">
            <a:avLst/>
          </a:prstGeom>
          <a:noFill/>
        </p:spPr>
        <p:txBody>
          <a:bodyPr wrap="none" rtlCol="0">
            <a:spAutoFit/>
          </a:bodyPr>
          <a:lstStyle/>
          <a:p>
            <a:r>
              <a:rPr lang="en-US" altLang="zh-CN" dirty="0"/>
              <a:t>Similarity</a:t>
            </a:r>
            <a:endParaRPr lang="zh-CN" altLang="en-US" dirty="0"/>
          </a:p>
        </p:txBody>
      </p:sp>
      <p:sp>
        <p:nvSpPr>
          <p:cNvPr id="47" name="文本框 46"/>
          <p:cNvSpPr txBox="1"/>
          <p:nvPr/>
        </p:nvSpPr>
        <p:spPr>
          <a:xfrm>
            <a:off x="289538" y="6003360"/>
            <a:ext cx="1223412" cy="369332"/>
          </a:xfrm>
          <a:prstGeom prst="rect">
            <a:avLst/>
          </a:prstGeom>
          <a:noFill/>
        </p:spPr>
        <p:txBody>
          <a:bodyPr wrap="none" rtlCol="0">
            <a:spAutoFit/>
          </a:bodyPr>
          <a:lstStyle/>
          <a:p>
            <a:r>
              <a:rPr lang="en-US" altLang="zh-CN" dirty="0"/>
              <a:t>User index</a:t>
            </a:r>
            <a:endParaRPr lang="zh-CN" altLang="en-US" dirty="0"/>
          </a:p>
        </p:txBody>
      </p:sp>
      <p:sp>
        <p:nvSpPr>
          <p:cNvPr id="48" name="文本框 47"/>
          <p:cNvSpPr txBox="1"/>
          <p:nvPr/>
        </p:nvSpPr>
        <p:spPr>
          <a:xfrm>
            <a:off x="4354762" y="5541820"/>
            <a:ext cx="564578" cy="369332"/>
          </a:xfrm>
          <a:prstGeom prst="rect">
            <a:avLst/>
          </a:prstGeom>
          <a:noFill/>
        </p:spPr>
        <p:txBody>
          <a:bodyPr wrap="none" rtlCol="0">
            <a:spAutoFit/>
          </a:bodyPr>
          <a:lstStyle/>
          <a:p>
            <a:r>
              <a:rPr lang="en-US" altLang="zh-CN" dirty="0"/>
              <a:t>sort</a:t>
            </a:r>
            <a:endParaRPr lang="zh-CN" altLang="en-US" dirty="0"/>
          </a:p>
        </p:txBody>
      </p:sp>
      <p:graphicFrame>
        <p:nvGraphicFramePr>
          <p:cNvPr id="49" name="表格 48"/>
          <p:cNvGraphicFramePr>
            <a:graphicFrameLocks noGrp="1"/>
          </p:cNvGraphicFramePr>
          <p:nvPr/>
        </p:nvGraphicFramePr>
        <p:xfrm>
          <a:off x="6909113" y="5472610"/>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graphicFrame>
        <p:nvGraphicFramePr>
          <p:cNvPr id="50" name="表格 49"/>
          <p:cNvGraphicFramePr>
            <a:graphicFrameLocks noGrp="1"/>
          </p:cNvGraphicFramePr>
          <p:nvPr/>
        </p:nvGraphicFramePr>
        <p:xfrm>
          <a:off x="6909113" y="6004953"/>
          <a:ext cx="2271450" cy="370840"/>
        </p:xfrm>
        <a:graphic>
          <a:graphicData uri="http://schemas.openxmlformats.org/drawingml/2006/table">
            <a:tbl>
              <a:tblPr firstRow="1" bandRow="1">
                <a:tableStyleId>{5940675A-B579-460E-94D1-54222C63F5DA}</a:tableStyleId>
              </a:tblPr>
              <a:tblGrid>
                <a:gridCol w="454290">
                  <a:extLst>
                    <a:ext uri="{9D8B030D-6E8A-4147-A177-3AD203B41FA5}">
                      <a16:colId xmlns:a16="http://schemas.microsoft.com/office/drawing/2014/main" val="20000"/>
                    </a:ext>
                  </a:extLst>
                </a:gridCol>
                <a:gridCol w="454290">
                  <a:extLst>
                    <a:ext uri="{9D8B030D-6E8A-4147-A177-3AD203B41FA5}">
                      <a16:colId xmlns:a16="http://schemas.microsoft.com/office/drawing/2014/main" val="20001"/>
                    </a:ext>
                  </a:extLst>
                </a:gridCol>
                <a:gridCol w="454290">
                  <a:extLst>
                    <a:ext uri="{9D8B030D-6E8A-4147-A177-3AD203B41FA5}">
                      <a16:colId xmlns:a16="http://schemas.microsoft.com/office/drawing/2014/main" val="20002"/>
                    </a:ext>
                  </a:extLst>
                </a:gridCol>
                <a:gridCol w="454290">
                  <a:extLst>
                    <a:ext uri="{9D8B030D-6E8A-4147-A177-3AD203B41FA5}">
                      <a16:colId xmlns:a16="http://schemas.microsoft.com/office/drawing/2014/main" val="20003"/>
                    </a:ext>
                  </a:extLst>
                </a:gridCol>
                <a:gridCol w="454290">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US" altLang="zh-CN" sz="1800" kern="1200" dirty="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3</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0</a:t>
                      </a:r>
                      <a:endParaRPr lang="zh-CN" altLang="en-US" sz="1800" kern="1200" dirty="0">
                        <a:solidFill>
                          <a:schemeClr val="tx1"/>
                        </a:solidFill>
                        <a:latin typeface="+mn-lt"/>
                        <a:ea typeface="+mn-ea"/>
                        <a:cs typeface="+mn-cs"/>
                      </a:endParaRPr>
                    </a:p>
                  </a:txBody>
                  <a:tcPr anchor="ctr" anchorCtr="1">
                    <a:solidFill>
                      <a:srgbClr val="C00000"/>
                    </a:solidFill>
                  </a:tcPr>
                </a:tc>
                <a:tc>
                  <a:txBody>
                    <a:bodyPr/>
                    <a:lstStyle/>
                    <a:p>
                      <a:pPr marL="0" algn="l" defTabSz="914400" rtl="0" eaLnBrk="1" latinLnBrk="0" hangingPunct="1"/>
                      <a:r>
                        <a:rPr lang="en-US" altLang="zh-CN" sz="1800" kern="1200" dirty="0">
                          <a:solidFill>
                            <a:schemeClr val="tx1"/>
                          </a:solidFill>
                          <a:latin typeface="+mn-lt"/>
                          <a:ea typeface="+mn-ea"/>
                          <a:cs typeface="+mn-cs"/>
                        </a:rPr>
                        <a:t>4</a:t>
                      </a:r>
                      <a:endParaRPr lang="zh-CN" altLang="en-US" sz="1800" kern="1200" dirty="0">
                        <a:solidFill>
                          <a:schemeClr val="tx1"/>
                        </a:solidFill>
                        <a:latin typeface="+mn-lt"/>
                        <a:ea typeface="+mn-ea"/>
                        <a:cs typeface="+mn-cs"/>
                      </a:endParaRPr>
                    </a:p>
                  </a:txBody>
                  <a:tcPr anchor="ctr" anchorCtr="1"/>
                </a:tc>
                <a:tc>
                  <a:txBody>
                    <a:bodyPr/>
                    <a:lstStyle/>
                    <a:p>
                      <a:pPr marL="0" algn="l" defTabSz="914400" rtl="0" eaLnBrk="1" latinLnBrk="0" hangingPunct="1"/>
                      <a:r>
                        <a:rPr lang="en-US" altLang="zh-CN" sz="1800" kern="1200" dirty="0">
                          <a:solidFill>
                            <a:schemeClr val="tx1"/>
                          </a:solidFill>
                          <a:latin typeface="+mn-lt"/>
                          <a:ea typeface="+mn-ea"/>
                          <a:cs typeface="+mn-cs"/>
                        </a:rPr>
                        <a:t>1</a:t>
                      </a:r>
                      <a:endParaRPr lang="zh-CN" altLang="en-US" sz="1800" kern="1200" dirty="0">
                        <a:solidFill>
                          <a:schemeClr val="tx1"/>
                        </a:solidFill>
                        <a:latin typeface="+mn-lt"/>
                        <a:ea typeface="+mn-ea"/>
                        <a:cs typeface="+mn-cs"/>
                      </a:endParaRPr>
                    </a:p>
                  </a:txBody>
                  <a:tcPr anchor="ctr" anchorCtr="1"/>
                </a:tc>
                <a:extLst>
                  <a:ext uri="{0D108BD9-81ED-4DB2-BD59-A6C34878D82A}">
                    <a16:rowId xmlns:a16="http://schemas.microsoft.com/office/drawing/2014/main" val="10000"/>
                  </a:ext>
                </a:extLst>
              </a:tr>
            </a:tbl>
          </a:graphicData>
        </a:graphic>
      </p:graphicFrame>
      <p:sp>
        <p:nvSpPr>
          <p:cNvPr id="51" name="文本框 50"/>
          <p:cNvSpPr txBox="1"/>
          <p:nvPr/>
        </p:nvSpPr>
        <p:spPr>
          <a:xfrm>
            <a:off x="5602783" y="5468827"/>
            <a:ext cx="1077539" cy="369332"/>
          </a:xfrm>
          <a:prstGeom prst="rect">
            <a:avLst/>
          </a:prstGeom>
          <a:noFill/>
        </p:spPr>
        <p:txBody>
          <a:bodyPr wrap="none" rtlCol="0">
            <a:spAutoFit/>
          </a:bodyPr>
          <a:lstStyle/>
          <a:p>
            <a:r>
              <a:rPr lang="en-US" altLang="zh-CN" dirty="0"/>
              <a:t>Similarity</a:t>
            </a:r>
            <a:endParaRPr lang="zh-CN" altLang="en-US" dirty="0"/>
          </a:p>
        </p:txBody>
      </p:sp>
      <p:sp>
        <p:nvSpPr>
          <p:cNvPr id="52" name="文本框 51"/>
          <p:cNvSpPr txBox="1"/>
          <p:nvPr/>
        </p:nvSpPr>
        <p:spPr>
          <a:xfrm>
            <a:off x="5602783" y="5999577"/>
            <a:ext cx="1223412" cy="369332"/>
          </a:xfrm>
          <a:prstGeom prst="rect">
            <a:avLst/>
          </a:prstGeom>
          <a:noFill/>
        </p:spPr>
        <p:txBody>
          <a:bodyPr wrap="none" rtlCol="0">
            <a:spAutoFit/>
          </a:bodyPr>
          <a:lstStyle/>
          <a:p>
            <a:r>
              <a:rPr lang="en-US" altLang="zh-CN" dirty="0"/>
              <a:t>User index</a:t>
            </a:r>
            <a:endParaRPr lang="zh-CN" altLang="en-US" dirty="0"/>
          </a:p>
        </p:txBody>
      </p:sp>
      <p:sp>
        <p:nvSpPr>
          <p:cNvPr id="61" name="文本框 60"/>
          <p:cNvSpPr txBox="1"/>
          <p:nvPr/>
        </p:nvSpPr>
        <p:spPr>
          <a:xfrm>
            <a:off x="297058" y="3460229"/>
            <a:ext cx="1014506" cy="369332"/>
          </a:xfrm>
          <a:prstGeom prst="rect">
            <a:avLst/>
          </a:prstGeom>
          <a:noFill/>
        </p:spPr>
        <p:txBody>
          <a:bodyPr wrap="square" rtlCol="0">
            <a:spAutoFit/>
          </a:bodyPr>
          <a:lstStyle/>
          <a:p>
            <a:r>
              <a:rPr lang="en-US" altLang="zh-CN" dirty="0"/>
              <a:t>Self</a:t>
            </a:r>
            <a:endParaRPr lang="zh-CN" altLang="en-US" dirty="0"/>
          </a:p>
        </p:txBody>
      </p:sp>
      <p:sp>
        <p:nvSpPr>
          <p:cNvPr id="66" name="文本框 65"/>
          <p:cNvSpPr txBox="1"/>
          <p:nvPr/>
        </p:nvSpPr>
        <p:spPr>
          <a:xfrm>
            <a:off x="4150693" y="2111693"/>
            <a:ext cx="2501006" cy="369332"/>
          </a:xfrm>
          <a:prstGeom prst="rect">
            <a:avLst/>
          </a:prstGeom>
          <a:noFill/>
        </p:spPr>
        <p:txBody>
          <a:bodyPr wrap="none" rtlCol="0">
            <a:spAutoFit/>
          </a:bodyPr>
          <a:lstStyle/>
          <a:p>
            <a:r>
              <a:rPr lang="en-US" altLang="zh-CN" dirty="0"/>
              <a:t>Potentially liked movies</a:t>
            </a:r>
            <a:endParaRPr lang="zh-CN" altLang="en-US" dirty="0"/>
          </a:p>
        </p:txBody>
      </p:sp>
      <p:graphicFrame>
        <p:nvGraphicFramePr>
          <p:cNvPr id="6" name="表格 5"/>
          <p:cNvGraphicFramePr>
            <a:graphicFrameLocks noGrp="1"/>
          </p:cNvGraphicFramePr>
          <p:nvPr/>
        </p:nvGraphicFramePr>
        <p:xfrm>
          <a:off x="1596219" y="3274848"/>
          <a:ext cx="2295115" cy="1854200"/>
        </p:xfrm>
        <a:graphic>
          <a:graphicData uri="http://schemas.openxmlformats.org/drawingml/2006/table">
            <a:tbl>
              <a:tblPr firstRow="1" bandRow="1">
                <a:tableStyleId>{5940675A-B579-460E-94D1-54222C63F5DA}</a:tableStyleId>
              </a:tblPr>
              <a:tblGrid>
                <a:gridCol w="459023">
                  <a:extLst>
                    <a:ext uri="{9D8B030D-6E8A-4147-A177-3AD203B41FA5}">
                      <a16:colId xmlns:a16="http://schemas.microsoft.com/office/drawing/2014/main" val="20000"/>
                    </a:ext>
                  </a:extLst>
                </a:gridCol>
                <a:gridCol w="459023">
                  <a:extLst>
                    <a:ext uri="{9D8B030D-6E8A-4147-A177-3AD203B41FA5}">
                      <a16:colId xmlns:a16="http://schemas.microsoft.com/office/drawing/2014/main" val="20001"/>
                    </a:ext>
                  </a:extLst>
                </a:gridCol>
                <a:gridCol w="459023">
                  <a:extLst>
                    <a:ext uri="{9D8B030D-6E8A-4147-A177-3AD203B41FA5}">
                      <a16:colId xmlns:a16="http://schemas.microsoft.com/office/drawing/2014/main" val="20002"/>
                    </a:ext>
                  </a:extLst>
                </a:gridCol>
                <a:gridCol w="459023">
                  <a:extLst>
                    <a:ext uri="{9D8B030D-6E8A-4147-A177-3AD203B41FA5}">
                      <a16:colId xmlns:a16="http://schemas.microsoft.com/office/drawing/2014/main" val="20003"/>
                    </a:ext>
                  </a:extLst>
                </a:gridCol>
                <a:gridCol w="459023">
                  <a:extLst>
                    <a:ext uri="{9D8B030D-6E8A-4147-A177-3AD203B41FA5}">
                      <a16:colId xmlns:a16="http://schemas.microsoft.com/office/drawing/2014/main" val="20004"/>
                    </a:ext>
                  </a:extLst>
                </a:gridCol>
              </a:tblGrid>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1</a:t>
                      </a:r>
                      <a:endParaRPr lang="zh-CN" altLang="en-US" dirty="0"/>
                    </a:p>
                  </a:txBody>
                  <a:tcPr anchor="ctr" anchorCtr="1">
                    <a:solidFill>
                      <a:srgbClr val="C00000"/>
                    </a:solidFill>
                  </a:tcPr>
                </a:tc>
                <a:tc>
                  <a:txBody>
                    <a:bodyPr/>
                    <a:lstStyle/>
                    <a:p>
                      <a:r>
                        <a:rPr lang="en-US" altLang="zh-CN" dirty="0"/>
                        <a:t>0</a:t>
                      </a:r>
                      <a:endParaRPr lang="zh-CN" altLang="en-US" dirty="0"/>
                    </a:p>
                  </a:txBody>
                  <a:tcPr anchor="ctr" anchorCtr="1">
                    <a:solidFill>
                      <a:srgbClr val="C00000"/>
                    </a:solidFill>
                  </a:tcPr>
                </a:tc>
                <a:extLst>
                  <a:ext uri="{0D108BD9-81ED-4DB2-BD59-A6C34878D82A}">
                    <a16:rowId xmlns:a16="http://schemas.microsoft.com/office/drawing/2014/main" val="10001"/>
                  </a:ext>
                </a:extLst>
              </a:tr>
              <a:tr h="370840">
                <a:tc>
                  <a:txBody>
                    <a:bodyPr/>
                    <a:lstStyle/>
                    <a:p>
                      <a:r>
                        <a:rPr lang="en-US" altLang="zh-CN" dirty="0"/>
                        <a:t>0  </a:t>
                      </a:r>
                      <a:endParaRPr lang="zh-CN" altLang="en-US" dirty="0"/>
                    </a:p>
                  </a:txBody>
                  <a:tcPr anchor="ctr" anchorCtr="1"/>
                </a:tc>
                <a:tc>
                  <a:txBody>
                    <a:bodyPr/>
                    <a:lstStyle/>
                    <a:p>
                      <a:r>
                        <a:rPr lang="en-US" altLang="zh-CN" dirty="0"/>
                        <a:t>1 </a:t>
                      </a:r>
                      <a:endParaRPr lang="zh-CN" altLang="en-US" dirty="0"/>
                    </a:p>
                  </a:txBody>
                  <a:tcPr anchor="ctr" anchorCtr="1"/>
                </a:tc>
                <a:tc>
                  <a:txBody>
                    <a:bodyPr/>
                    <a:lstStyle/>
                    <a:p>
                      <a:r>
                        <a:rPr lang="en-US" altLang="zh-CN" dirty="0"/>
                        <a:t>0 </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2"/>
                  </a:ext>
                </a:extLst>
              </a:tr>
              <a:tr h="370840">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extLst>
                  <a:ext uri="{0D108BD9-81ED-4DB2-BD59-A6C34878D82A}">
                    <a16:rowId xmlns:a16="http://schemas.microsoft.com/office/drawing/2014/main" val="10003"/>
                  </a:ext>
                </a:extLst>
              </a:tr>
              <a:tr h="370840">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1</a:t>
                      </a:r>
                      <a:endParaRPr lang="zh-CN" altLang="en-US" dirty="0"/>
                    </a:p>
                  </a:txBody>
                  <a:tcPr anchor="ctr" anchorCtr="1"/>
                </a:tc>
                <a:tc>
                  <a:txBody>
                    <a:bodyPr/>
                    <a:lstStyle/>
                    <a:p>
                      <a:r>
                        <a:rPr lang="en-US" altLang="zh-CN" dirty="0"/>
                        <a:t>0</a:t>
                      </a:r>
                      <a:endParaRPr lang="zh-CN" altLang="en-US" dirty="0"/>
                    </a:p>
                  </a:txBody>
                  <a:tcPr anchor="ctr" anchorCtr="1"/>
                </a:tc>
                <a:extLst>
                  <a:ext uri="{0D108BD9-81ED-4DB2-BD59-A6C34878D82A}">
                    <a16:rowId xmlns:a16="http://schemas.microsoft.com/office/drawing/2014/main" val="10004"/>
                  </a:ext>
                </a:extLst>
              </a:tr>
            </a:tbl>
          </a:graphicData>
        </a:graphic>
      </p:graphicFrame>
      <p:pic>
        <p:nvPicPr>
          <p:cNvPr id="8" name="图形 7"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93701" y="3304523"/>
            <a:ext cx="364832" cy="364832"/>
          </a:xfrm>
          <a:prstGeom prst="rect">
            <a:avLst/>
          </a:prstGeom>
        </p:spPr>
      </p:pic>
      <p:pic>
        <p:nvPicPr>
          <p:cNvPr id="9" name="图形 8"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4465" y="3669355"/>
            <a:ext cx="364832" cy="364832"/>
          </a:xfrm>
          <a:prstGeom prst="rect">
            <a:avLst/>
          </a:prstGeom>
        </p:spPr>
      </p:pic>
      <p:pic>
        <p:nvPicPr>
          <p:cNvPr id="10" name="图形 9"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4477" y="4032221"/>
            <a:ext cx="364832" cy="364832"/>
          </a:xfrm>
          <a:prstGeom prst="rect">
            <a:avLst/>
          </a:prstGeom>
        </p:spPr>
      </p:pic>
      <p:pic>
        <p:nvPicPr>
          <p:cNvPr id="11" name="图形 10"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4477" y="4405746"/>
            <a:ext cx="364832" cy="364832"/>
          </a:xfrm>
          <a:prstGeom prst="rect">
            <a:avLst/>
          </a:prstGeom>
        </p:spPr>
      </p:pic>
      <p:pic>
        <p:nvPicPr>
          <p:cNvPr id="12" name="图形 11"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4477" y="4791110"/>
            <a:ext cx="364832" cy="364832"/>
          </a:xfrm>
          <a:prstGeom prst="rect">
            <a:avLst/>
          </a:prstGeom>
        </p:spPr>
      </p:pic>
      <p:pic>
        <p:nvPicPr>
          <p:cNvPr id="13" name="图形 12"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00782" y="2826164"/>
            <a:ext cx="364832" cy="364832"/>
          </a:xfrm>
          <a:prstGeom prst="rect">
            <a:avLst/>
          </a:prstGeom>
        </p:spPr>
      </p:pic>
      <p:pic>
        <p:nvPicPr>
          <p:cNvPr id="14" name="图形 13"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6455" y="2826076"/>
            <a:ext cx="364832" cy="364832"/>
          </a:xfrm>
          <a:prstGeom prst="rect">
            <a:avLst/>
          </a:prstGeom>
        </p:spPr>
      </p:pic>
      <p:pic>
        <p:nvPicPr>
          <p:cNvPr id="15" name="图形 14"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3642" y="2826076"/>
            <a:ext cx="364832" cy="364832"/>
          </a:xfrm>
          <a:prstGeom prst="rect">
            <a:avLst/>
          </a:prstGeom>
        </p:spPr>
      </p:pic>
      <p:pic>
        <p:nvPicPr>
          <p:cNvPr id="16" name="图形 15"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0829" y="2833330"/>
            <a:ext cx="364832" cy="364832"/>
          </a:xfrm>
          <a:prstGeom prst="rect">
            <a:avLst/>
          </a:prstGeom>
        </p:spPr>
      </p:pic>
      <p:pic>
        <p:nvPicPr>
          <p:cNvPr id="17" name="图形 16"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6502" y="2826076"/>
            <a:ext cx="364832" cy="364832"/>
          </a:xfrm>
          <a:prstGeom prst="rect">
            <a:avLst/>
          </a:prstGeom>
        </p:spPr>
      </p:pic>
      <p:pic>
        <p:nvPicPr>
          <p:cNvPr id="22" name="图形 21"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0989" y="5006114"/>
            <a:ext cx="364832" cy="364832"/>
          </a:xfrm>
          <a:prstGeom prst="rect">
            <a:avLst/>
          </a:prstGeom>
        </p:spPr>
      </p:pic>
      <p:pic>
        <p:nvPicPr>
          <p:cNvPr id="23" name="图形 22"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4257" y="5006114"/>
            <a:ext cx="364832" cy="364832"/>
          </a:xfrm>
          <a:prstGeom prst="rect">
            <a:avLst/>
          </a:prstGeom>
        </p:spPr>
      </p:pic>
      <p:pic>
        <p:nvPicPr>
          <p:cNvPr id="24" name="图形 23" descr="男人 轮廓"/>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7525" y="5027027"/>
            <a:ext cx="364832" cy="364832"/>
          </a:xfrm>
          <a:prstGeom prst="rect">
            <a:avLst/>
          </a:prstGeom>
        </p:spPr>
      </p:pic>
      <p:pic>
        <p:nvPicPr>
          <p:cNvPr id="36" name="图形 35" descr="场记板 轮廓"/>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09113" y="4492190"/>
            <a:ext cx="369332" cy="369332"/>
          </a:xfrm>
          <a:prstGeom prst="rect">
            <a:avLst/>
          </a:prstGeom>
        </p:spPr>
      </p:pic>
      <p:pic>
        <p:nvPicPr>
          <p:cNvPr id="38" name="图形 37" descr="场记板 轮廓"/>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21708" y="4475279"/>
            <a:ext cx="369332" cy="369332"/>
          </a:xfrm>
          <a:prstGeom prst="rect">
            <a:avLst/>
          </a:prstGeom>
        </p:spPr>
      </p:pic>
      <p:pic>
        <p:nvPicPr>
          <p:cNvPr id="40" name="图形 39" descr="场记板 轮廓"/>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32510" y="4490901"/>
            <a:ext cx="369332" cy="369332"/>
          </a:xfrm>
          <a:prstGeom prst="rect">
            <a:avLst/>
          </a:prstGeom>
        </p:spPr>
      </p:pic>
      <p:sp>
        <p:nvSpPr>
          <p:cNvPr id="41" name="椭圆 40"/>
          <p:cNvSpPr/>
          <p:nvPr/>
        </p:nvSpPr>
        <p:spPr>
          <a:xfrm>
            <a:off x="6664647" y="4359510"/>
            <a:ext cx="1883454" cy="600061"/>
          </a:xfrm>
          <a:prstGeom prst="ellipse">
            <a:avLst/>
          </a:prstGeom>
          <a:solidFill>
            <a:schemeClr val="accent1">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连接符: 曲线 52"/>
          <p:cNvCxnSpPr>
            <a:stCxn id="41" idx="0"/>
          </p:cNvCxnSpPr>
          <p:nvPr/>
        </p:nvCxnSpPr>
        <p:spPr>
          <a:xfrm rot="16200000" flipV="1">
            <a:off x="3154105" y="-92759"/>
            <a:ext cx="2267983" cy="6636556"/>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6" name="图片 55" descr="文本&#10;&#10;描述已自动生成"/>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82691" y="1898927"/>
            <a:ext cx="5447668" cy="1851953"/>
          </a:xfrm>
          <a:prstGeom prst="rect">
            <a:avLst/>
          </a:prstGeom>
        </p:spPr>
      </p:pic>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C00000"/>
                    </a:solidFill>
                  </a:tcPr>
                </a:tc>
                <a:tc>
                  <a:txBody>
                    <a:bodyPr/>
                    <a:lstStyle/>
                    <a:p>
                      <a:pPr algn="ctr">
                        <a:buNone/>
                      </a:pPr>
                      <a:r>
                        <a:rPr lang="en-US" altLang="zh-CN" sz="2800" dirty="0">
                          <a:latin typeface="Times New Roman" panose="02020603050405020304" pitchFamily="18" charset="0"/>
                        </a:rPr>
                        <a:t>NCF</a:t>
                      </a:r>
                    </a:p>
                  </a:txBody>
                  <a:tcPr>
                    <a:solidFill>
                      <a:srgbClr val="D0CECE"/>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51" grpId="0"/>
      <p:bldP spid="52" grpId="0"/>
      <p:bldP spid="61" grpId="0"/>
      <p:bldP spid="66" grpId="0"/>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23220"/>
            <a:ext cx="12192000" cy="590540"/>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b="1">
                <a:solidFill>
                  <a:srgbClr val="C00000"/>
                </a:solidFill>
                <a:latin typeface="Times New Roman" panose="02020603050405020304" pitchFamily="18" charset="0"/>
              </a:rPr>
              <a:t>The Problems of typical recommendation algorithms</a:t>
            </a:r>
            <a:endParaRPr lang="zh-CN" altLang="en-US" sz="2400" b="1" dirty="0">
              <a:solidFill>
                <a:srgbClr val="C00000"/>
              </a:solidFill>
              <a:latin typeface="Times New Roman" panose="02020603050405020304" pitchFamily="18" charset="0"/>
            </a:endParaRPr>
          </a:p>
        </p:txBody>
      </p:sp>
      <p:pic>
        <p:nvPicPr>
          <p:cNvPr id="21" name="图片 20"/>
          <p:cNvPicPr>
            <a:picLocks noChangeAspect="1"/>
          </p:cNvPicPr>
          <p:nvPr/>
        </p:nvPicPr>
        <p:blipFill>
          <a:blip r:embed="rId4"/>
          <a:stretch>
            <a:fillRect/>
          </a:stretch>
        </p:blipFill>
        <p:spPr>
          <a:xfrm>
            <a:off x="730752" y="1207303"/>
            <a:ext cx="10126488" cy="3591426"/>
          </a:xfrm>
          <a:prstGeom prst="rect">
            <a:avLst/>
          </a:prstGeom>
        </p:spPr>
      </p:pic>
      <p:sp>
        <p:nvSpPr>
          <p:cNvPr id="25" name="文本框 24"/>
          <p:cNvSpPr txBox="1"/>
          <p:nvPr/>
        </p:nvSpPr>
        <p:spPr>
          <a:xfrm>
            <a:off x="730752" y="4798729"/>
            <a:ext cx="5780015" cy="1477328"/>
          </a:xfrm>
          <a:prstGeom prst="rect">
            <a:avLst/>
          </a:prstGeom>
          <a:noFill/>
        </p:spPr>
        <p:txBody>
          <a:bodyPr wrap="square" rtlCol="0">
            <a:spAutoFit/>
          </a:bodyPr>
          <a:lstStyle/>
          <a:p>
            <a:pPr marL="342900" indent="-342900">
              <a:buAutoNum type="arabicPeriod"/>
            </a:pPr>
            <a:r>
              <a:rPr lang="en-US" altLang="zh-CN" dirty="0"/>
              <a:t>matrix factorization techniques</a:t>
            </a:r>
          </a:p>
          <a:p>
            <a:pPr marL="342900" indent="-342900">
              <a:buAutoNum type="arabicPeriod"/>
            </a:pPr>
            <a:r>
              <a:rPr lang="en-US" altLang="zh-CN" dirty="0"/>
              <a:t>cannot capture nonlinear relationships and complex patterns</a:t>
            </a:r>
          </a:p>
          <a:p>
            <a:pPr marL="342900" indent="-342900">
              <a:buAutoNum type="arabicPeriod"/>
            </a:pPr>
            <a:r>
              <a:rPr lang="en-US" altLang="zh-CN" dirty="0"/>
              <a:t>limited effectiveness in dealing with large-scale data and cold start issues</a:t>
            </a:r>
            <a:endParaRPr lang="zh-CN" altLang="en-US" dirty="0"/>
          </a:p>
        </p:txBody>
      </p:sp>
      <p:graphicFrame>
        <p:nvGraphicFramePr>
          <p:cNvPr id="4" name="表格 3"/>
          <p:cNvGraphicFramePr>
            <a:graphicFrameLocks noGrp="1"/>
          </p:cNvGraphicFramePr>
          <p:nvPr>
            <p:custDataLst>
              <p:tags r:id="rId1"/>
            </p:custDataLst>
          </p:nvPr>
        </p:nvGraphicFramePr>
        <p:xfrm>
          <a:off x="0" y="0"/>
          <a:ext cx="12192000" cy="944880"/>
        </p:xfrm>
        <a:graphic>
          <a:graphicData uri="http://schemas.openxmlformats.org/drawingml/2006/table">
            <a:tbl>
              <a:tblPr firstRow="1" bandRow="1">
                <a:tableStyleId>{5C22544A-7EE6-4342-B048-85BDC9FD1C3A}</a:tableStyleId>
              </a:tblPr>
              <a:tblGrid>
                <a:gridCol w="1888490">
                  <a:extLst>
                    <a:ext uri="{9D8B030D-6E8A-4147-A177-3AD203B41FA5}">
                      <a16:colId xmlns:a16="http://schemas.microsoft.com/office/drawing/2014/main" val="20000"/>
                    </a:ext>
                  </a:extLst>
                </a:gridCol>
                <a:gridCol w="2424430">
                  <a:extLst>
                    <a:ext uri="{9D8B030D-6E8A-4147-A177-3AD203B41FA5}">
                      <a16:colId xmlns:a16="http://schemas.microsoft.com/office/drawing/2014/main" val="20001"/>
                    </a:ext>
                  </a:extLst>
                </a:gridCol>
                <a:gridCol w="186944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gridCol w="203200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579120">
                <a:tc>
                  <a:txBody>
                    <a:bodyPr/>
                    <a:lstStyle/>
                    <a:p>
                      <a:pPr algn="ctr"/>
                      <a:r>
                        <a:rPr lang="en-US" altLang="zh-CN" sz="2400" dirty="0">
                          <a:latin typeface="Times New Roman" panose="02020603050405020304" pitchFamily="18" charset="0"/>
                        </a:rPr>
                        <a:t>Introduction</a:t>
                      </a:r>
                    </a:p>
                  </a:txBody>
                  <a:tcPr>
                    <a:solidFill>
                      <a:srgbClr val="D0CECE"/>
                    </a:solidFill>
                  </a:tcPr>
                </a:tc>
                <a:tc>
                  <a:txBody>
                    <a:bodyPr/>
                    <a:lstStyle/>
                    <a:p>
                      <a:pPr algn="ctr"/>
                      <a:r>
                        <a:rPr lang="en-US" altLang="zh-CN" sz="1600" dirty="0">
                          <a:latin typeface="Times New Roman" panose="02020603050405020304" pitchFamily="18" charset="0"/>
                        </a:rPr>
                        <a:t>typical recommendation algorithm</a:t>
                      </a:r>
                    </a:p>
                  </a:txBody>
                  <a:tcPr>
                    <a:solidFill>
                      <a:srgbClr val="D0CECE"/>
                    </a:solidFill>
                  </a:tcPr>
                </a:tc>
                <a:tc>
                  <a:txBody>
                    <a:bodyPr/>
                    <a:lstStyle/>
                    <a:p>
                      <a:pPr algn="ctr">
                        <a:buNone/>
                      </a:pPr>
                      <a:r>
                        <a:rPr lang="en-US" altLang="zh-CN" sz="2800" dirty="0">
                          <a:latin typeface="Times New Roman" panose="02020603050405020304" pitchFamily="18" charset="0"/>
                        </a:rPr>
                        <a:t>NCF</a:t>
                      </a:r>
                    </a:p>
                  </a:txBody>
                  <a:tcPr>
                    <a:solidFill>
                      <a:srgbClr val="C00000"/>
                    </a:solidFill>
                  </a:tcPr>
                </a:tc>
                <a:tc>
                  <a:txBody>
                    <a:bodyPr/>
                    <a:lstStyle/>
                    <a:p>
                      <a:pPr algn="ctr"/>
                      <a:r>
                        <a:rPr lang="en-US" altLang="zh-CN" sz="2800" dirty="0">
                          <a:latin typeface="Times New Roman" panose="02020603050405020304" pitchFamily="18" charset="0"/>
                        </a:rPr>
                        <a:t>TransR</a:t>
                      </a:r>
                    </a:p>
                  </a:txBody>
                  <a:tcPr>
                    <a:solidFill>
                      <a:srgbClr val="D0CECE"/>
                    </a:solidFill>
                  </a:tcPr>
                </a:tc>
                <a:tc>
                  <a:txBody>
                    <a:bodyPr/>
                    <a:lstStyle/>
                    <a:p>
                      <a:pPr algn="ctr"/>
                      <a:r>
                        <a:rPr lang="en-US" altLang="zh-CN" sz="2800" dirty="0">
                          <a:latin typeface="Times New Roman" panose="02020603050405020304" pitchFamily="18" charset="0"/>
                        </a:rPr>
                        <a:t>GCN</a:t>
                      </a:r>
                    </a:p>
                  </a:txBody>
                  <a:tcPr>
                    <a:solidFill>
                      <a:srgbClr val="D0CECE"/>
                    </a:solidFill>
                  </a:tcPr>
                </a:tc>
                <a:tc>
                  <a:txBody>
                    <a:bodyPr/>
                    <a:lstStyle/>
                    <a:p>
                      <a:pPr algn="ctr"/>
                      <a:r>
                        <a:rPr lang="en-US" altLang="zh-CN" sz="2800" dirty="0">
                          <a:latin typeface="Times New Roman" panose="02020603050405020304" pitchFamily="18" charset="0"/>
                        </a:rPr>
                        <a:t>Conclusion</a:t>
                      </a:r>
                    </a:p>
                  </a:txBody>
                  <a:tcPr>
                    <a:solidFill>
                      <a:srgbClr val="D0CECE"/>
                    </a:solidFill>
                  </a:tcPr>
                </a:tc>
                <a:extLst>
                  <a:ext uri="{0D108BD9-81ED-4DB2-BD59-A6C34878D82A}">
                    <a16:rowId xmlns:a16="http://schemas.microsoft.com/office/drawing/2014/main" val="10000"/>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RjMmNjNjBjZmE5MjM0OWUyZWQxZWE5MTlmYmNkYz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1857</Words>
  <Application>Microsoft Office PowerPoint</Application>
  <PresentationFormat>宽屏</PresentationFormat>
  <Paragraphs>560</Paragraphs>
  <Slides>22</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Cambria Math</vt:lpstr>
      <vt:lpstr>Roboto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syd0617@connect.hku.hk</dc:creator>
  <cp:lastModifiedBy>Zhan Cheng</cp:lastModifiedBy>
  <cp:revision>327</cp:revision>
  <dcterms:created xsi:type="dcterms:W3CDTF">2023-11-06T10:57:00Z</dcterms:created>
  <dcterms:modified xsi:type="dcterms:W3CDTF">2023-12-09T11:54:28Z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36352608E4724D01A8BDB2057E0556C9_12</vt:lpwstr>
  </property>
  <property fmtid="{D5CDD505-2E9C-101B-9397-08002B2CF9AE}" pid="3" name="KSOProductBuildVer">
    <vt:lpwstr>2052-12.1.0.15990</vt:lpwstr>
  </property>
</Properties>
</file>