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6" r:id="rId2"/>
    <p:sldId id="367" r:id="rId3"/>
    <p:sldId id="344" r:id="rId4"/>
    <p:sldId id="355" r:id="rId5"/>
    <p:sldId id="356" r:id="rId6"/>
    <p:sldId id="368" r:id="rId7"/>
    <p:sldId id="369" r:id="rId8"/>
    <p:sldId id="358" r:id="rId9"/>
    <p:sldId id="357" r:id="rId10"/>
    <p:sldId id="359" r:id="rId11"/>
    <p:sldId id="365" r:id="rId12"/>
    <p:sldId id="322" r:id="rId13"/>
    <p:sldId id="321" r:id="rId14"/>
    <p:sldId id="320" r:id="rId15"/>
    <p:sldId id="360" r:id="rId16"/>
    <p:sldId id="366" r:id="rId17"/>
    <p:sldId id="362" r:id="rId18"/>
    <p:sldId id="363" r:id="rId19"/>
    <p:sldId id="370" r:id="rId20"/>
    <p:sldId id="371" r:id="rId21"/>
    <p:sldId id="364" r:id="rId22"/>
    <p:sldId id="372" r:id="rId2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5" userDrawn="1">
          <p15:clr>
            <a:srgbClr val="A4A3A4"/>
          </p15:clr>
        </p15:guide>
        <p15:guide id="2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294" y="450"/>
      </p:cViewPr>
      <p:guideLst>
        <p:guide orient="horz" pos="3545"/>
        <p:guide pos="3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94525-6E1C-D1FE-DBF4-B0E9D3AF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58CFDCD-E47C-FB10-6B1A-B905D75E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A261C9-4D3A-429C-AF11-A5105BC40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FB8909-9D11-8909-2F9C-FA0D8AC06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45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BC41-FC1A-6318-D1E1-C7CDD16B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F2EBBB-35E0-6AA1-8BA7-547076ACA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B0EDBD0-EE8B-0861-00C1-8149EBB84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FFD259-0B6C-953F-D748-034C95623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27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8C48-4CA2-91DE-83AD-4F216A7C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03DD15-3280-A5C2-C1DD-83513572F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EA4F72-FC1A-359F-3CAC-00AD5BCCE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D9E11-CB63-697F-B760-E471235C9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8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v0.22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，以數值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調號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7876EC0-F9E5-03C1-F90D-4BF6E6093954}"/>
              </a:ext>
            </a:extLst>
          </p:cNvPr>
          <p:cNvGrpSpPr/>
          <p:nvPr/>
        </p:nvGrpSpPr>
        <p:grpSpPr>
          <a:xfrm>
            <a:off x="453284" y="7347647"/>
            <a:ext cx="203835" cy="1070858"/>
            <a:chOff x="453284" y="7347647"/>
            <a:chExt cx="203835" cy="10708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AA7574F-2D59-38E0-8AB0-B9F6D18DB8B5}"/>
                </a:ext>
              </a:extLst>
            </p:cNvPr>
            <p:cNvSpPr txBox="1"/>
            <p:nvPr/>
          </p:nvSpPr>
          <p:spPr>
            <a:xfrm>
              <a:off x="453284" y="7347647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5</a:t>
              </a:r>
              <a:endParaRPr lang="zh-TW" altLang="en-US" sz="16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26BD331-F6A9-84D9-D241-D22E9FB59CFD}"/>
                </a:ext>
              </a:extLst>
            </p:cNvPr>
            <p:cNvSpPr txBox="1"/>
            <p:nvPr/>
          </p:nvSpPr>
          <p:spPr>
            <a:xfrm>
              <a:off x="453284" y="7553806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4</a:t>
              </a:r>
              <a:endParaRPr lang="zh-TW" altLang="en-US" sz="1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07C983-F8E8-F7D9-6C8C-E080231E793B}"/>
                </a:ext>
              </a:extLst>
            </p:cNvPr>
            <p:cNvSpPr txBox="1"/>
            <p:nvPr/>
          </p:nvSpPr>
          <p:spPr>
            <a:xfrm>
              <a:off x="453284" y="796612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E7795D3-BB4F-A026-3ED1-7D5D6E22402F}"/>
                </a:ext>
              </a:extLst>
            </p:cNvPr>
            <p:cNvSpPr txBox="1"/>
            <p:nvPr/>
          </p:nvSpPr>
          <p:spPr>
            <a:xfrm>
              <a:off x="453284" y="7759965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B34DF4F-CB9C-6F69-7F29-69CC9DFFF8CA}"/>
                </a:ext>
              </a:extLst>
            </p:cNvPr>
            <p:cNvSpPr txBox="1"/>
            <p:nvPr/>
          </p:nvSpPr>
          <p:spPr>
            <a:xfrm>
              <a:off x="453284" y="817228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FD4BC57F-0D43-E3EC-EEAE-9EC9A640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3F22DFE-3711-C8DB-14A1-3479CE2F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4" y="7347647"/>
            <a:ext cx="5771429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73D5E7-7EA0-E311-B862-5A8DBE0D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AD46BB-BE86-48E6-8D57-7AA089E4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77" y="8151984"/>
            <a:ext cx="6866909" cy="37973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51D755-1A0B-9283-E1F8-F1FDC38D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6298EF-11A9-A6C8-F0A3-05FB85C0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8A29-6B93-26F4-54CD-796F8720B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89C37D4-67CF-59C7-4748-B4C7B735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0C326D1-BF7C-874C-B5B7-E6FDD6CD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4AF4BEB-94C9-0E31-47D7-366E29D9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0BCFEA6-32F3-8F03-E67A-14D61375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8" y="5627688"/>
            <a:ext cx="6489062" cy="51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730F7-3703-894A-BAA4-B3F99B5EF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8BBE0A5-54C7-8F6D-350C-301DFED3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73ECA56-5D3F-E047-D566-D575FEA4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2A5465-5FEB-2C22-6819-F0A267522F93}"/>
              </a:ext>
            </a:extLst>
          </p:cNvPr>
          <p:cNvSpPr txBox="1"/>
          <p:nvPr/>
        </p:nvSpPr>
        <p:spPr>
          <a:xfrm>
            <a:off x="175028" y="5186920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甲式</a:t>
            </a:r>
            <a:r>
              <a:rPr lang="en-US" altLang="zh-TW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5" name="圖說文字: 折線 4">
            <a:extLst>
              <a:ext uri="{FF2B5EF4-FFF2-40B4-BE49-F238E27FC236}">
                <a16:creationId xmlns:a16="http://schemas.microsoft.com/office/drawing/2014/main" id="{10F1167D-17B3-CD7D-ABBA-95B7F2135C20}"/>
              </a:ext>
            </a:extLst>
          </p:cNvPr>
          <p:cNvSpPr/>
          <p:nvPr/>
        </p:nvSpPr>
        <p:spPr>
          <a:xfrm>
            <a:off x="2134717" y="6108366"/>
            <a:ext cx="871870" cy="500767"/>
          </a:xfrm>
          <a:prstGeom prst="borderCallout2">
            <a:avLst>
              <a:gd name="adj1" fmla="val 51613"/>
              <a:gd name="adj2" fmla="val 102671"/>
              <a:gd name="adj3" fmla="val 97853"/>
              <a:gd name="adj4" fmla="val 162515"/>
              <a:gd name="adj5" fmla="val 212410"/>
              <a:gd name="adj6" fmla="val 162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本調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1B966497-2333-441B-8884-3E2C4300B2ED}"/>
              </a:ext>
            </a:extLst>
          </p:cNvPr>
          <p:cNvSpPr/>
          <p:nvPr/>
        </p:nvSpPr>
        <p:spPr>
          <a:xfrm>
            <a:off x="4563649" y="6120532"/>
            <a:ext cx="871870" cy="500767"/>
          </a:xfrm>
          <a:prstGeom prst="borderCallout2">
            <a:avLst>
              <a:gd name="adj1" fmla="val 56527"/>
              <a:gd name="adj2" fmla="val -3426"/>
              <a:gd name="adj3" fmla="val 115871"/>
              <a:gd name="adj4" fmla="val -33826"/>
              <a:gd name="adj5" fmla="val 211986"/>
              <a:gd name="adj6" fmla="val -326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變調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E6EDB3-1228-A335-24A8-9D33EBE99E52}"/>
              </a:ext>
            </a:extLst>
          </p:cNvPr>
          <p:cNvSpPr txBox="1"/>
          <p:nvPr/>
        </p:nvSpPr>
        <p:spPr>
          <a:xfrm>
            <a:off x="237489" y="8497669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乙式</a:t>
            </a:r>
            <a:r>
              <a:rPr lang="en-US" altLang="zh-TW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36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10" name="圖說文字: 折線 9">
            <a:extLst>
              <a:ext uri="{FF2B5EF4-FFF2-40B4-BE49-F238E27FC236}">
                <a16:creationId xmlns:a16="http://schemas.microsoft.com/office/drawing/2014/main" id="{0190B879-1818-324A-327E-9B9156B91CAA}"/>
              </a:ext>
            </a:extLst>
          </p:cNvPr>
          <p:cNvSpPr/>
          <p:nvPr/>
        </p:nvSpPr>
        <p:spPr>
          <a:xfrm>
            <a:off x="2301559" y="9702233"/>
            <a:ext cx="871870" cy="500767"/>
          </a:xfrm>
          <a:prstGeom prst="borderCallout2">
            <a:avLst>
              <a:gd name="adj1" fmla="val 51613"/>
              <a:gd name="adj2" fmla="val 102671"/>
              <a:gd name="adj3" fmla="val 97853"/>
              <a:gd name="adj4" fmla="val 162515"/>
              <a:gd name="adj5" fmla="val 212410"/>
              <a:gd name="adj6" fmla="val 162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本調</a:t>
            </a:r>
          </a:p>
        </p:txBody>
      </p:sp>
      <p:sp>
        <p:nvSpPr>
          <p:cNvPr id="12" name="圖說文字: 折線 11">
            <a:extLst>
              <a:ext uri="{FF2B5EF4-FFF2-40B4-BE49-F238E27FC236}">
                <a16:creationId xmlns:a16="http://schemas.microsoft.com/office/drawing/2014/main" id="{4E96E642-B424-3B2B-342D-07F429157B9B}"/>
              </a:ext>
            </a:extLst>
          </p:cNvPr>
          <p:cNvSpPr/>
          <p:nvPr/>
        </p:nvSpPr>
        <p:spPr>
          <a:xfrm>
            <a:off x="5322307" y="9702232"/>
            <a:ext cx="871870" cy="500767"/>
          </a:xfrm>
          <a:prstGeom prst="borderCallout2">
            <a:avLst>
              <a:gd name="adj1" fmla="val 56527"/>
              <a:gd name="adj2" fmla="val -3426"/>
              <a:gd name="adj3" fmla="val 115871"/>
              <a:gd name="adj4" fmla="val -33826"/>
              <a:gd name="adj5" fmla="val 211986"/>
              <a:gd name="adj6" fmla="val -326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變調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2AD91E-0195-3510-A730-8C2FD22F0455}"/>
              </a:ext>
            </a:extLst>
          </p:cNvPr>
          <p:cNvSpPr txBox="1"/>
          <p:nvPr/>
        </p:nvSpPr>
        <p:spPr>
          <a:xfrm>
            <a:off x="1294847" y="10405475"/>
            <a:ext cx="5210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>
                <a:solidFill>
                  <a:schemeClr val="accent3"/>
                </a:solidFill>
              </a:rPr>
              <a:t>hue</a:t>
            </a:r>
            <a:r>
              <a:rPr lang="en-US" altLang="zh-TW" sz="9600" dirty="0">
                <a:solidFill>
                  <a:srgbClr val="FF0000"/>
                </a:solidFill>
              </a:rPr>
              <a:t>3</a:t>
            </a:r>
            <a:r>
              <a:rPr lang="en-US" altLang="zh-TW" sz="9600" dirty="0">
                <a:solidFill>
                  <a:schemeClr val="accent3"/>
                </a:solidFill>
              </a:rPr>
              <a:t>~</a:t>
            </a:r>
            <a:r>
              <a:rPr lang="en-US" altLang="zh-TW" sz="9600" dirty="0">
                <a:solidFill>
                  <a:srgbClr val="FF0000"/>
                </a:solidFill>
              </a:rPr>
              <a:t>2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6B3315-6E62-8B6C-C048-323B781C523C}"/>
              </a:ext>
            </a:extLst>
          </p:cNvPr>
          <p:cNvSpPr txBox="1"/>
          <p:nvPr/>
        </p:nvSpPr>
        <p:spPr>
          <a:xfrm>
            <a:off x="1268413" y="6928009"/>
            <a:ext cx="3525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>
                <a:solidFill>
                  <a:schemeClr val="accent3"/>
                </a:solidFill>
              </a:rPr>
              <a:t>hue</a:t>
            </a:r>
            <a:r>
              <a:rPr lang="en-US" altLang="zh-TW" sz="9600" baseline="30000" dirty="0">
                <a:solidFill>
                  <a:srgbClr val="FF0000"/>
                </a:solidFill>
              </a:rPr>
              <a:t>3</a:t>
            </a:r>
            <a:r>
              <a:rPr lang="en-US" altLang="zh-TW" sz="9600" baseline="30000" dirty="0">
                <a:solidFill>
                  <a:schemeClr val="accent3"/>
                </a:solidFill>
              </a:rPr>
              <a:t>-</a:t>
            </a:r>
            <a:r>
              <a:rPr lang="en-US" altLang="zh-TW" sz="9600" baseline="30000" dirty="0">
                <a:solidFill>
                  <a:srgbClr val="FF0000"/>
                </a:solidFill>
              </a:rPr>
              <a:t>2</a:t>
            </a:r>
            <a:endParaRPr lang="zh-TW" altLang="en-US" sz="9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BB375D8-0E76-1580-9F43-23A2D770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535184"/>
            <a:ext cx="3892132" cy="105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3EAC-6A91-42F6-6DF4-D083A146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6E89DDC-0548-46C2-8EE2-2178B35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1E7738-D367-D8ED-0A15-FA99C2BE2075}"/>
              </a:ext>
            </a:extLst>
          </p:cNvPr>
          <p:cNvSpPr txBox="1"/>
          <p:nvPr/>
        </p:nvSpPr>
        <p:spPr>
          <a:xfrm>
            <a:off x="476250" y="2212538"/>
            <a:ext cx="58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人情留一線，日後好相看。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FA9315-58C9-A1F0-2681-C3E2F954D633}"/>
              </a:ext>
            </a:extLst>
          </p:cNvPr>
          <p:cNvSpPr txBox="1"/>
          <p:nvPr/>
        </p:nvSpPr>
        <p:spPr>
          <a:xfrm>
            <a:off x="476250" y="4331864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Jin5-tsing5 lau5 tsit8 suann3, 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jit8-au7 ho2 sio1 khuann3.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DDD18-D5B4-CE9E-324A-8265AAF740C0}"/>
              </a:ext>
            </a:extLst>
          </p:cNvPr>
          <p:cNvSpPr txBox="1"/>
          <p:nvPr/>
        </p:nvSpPr>
        <p:spPr>
          <a:xfrm>
            <a:off x="476250" y="5621834"/>
            <a:ext cx="60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Jin5~7 tsing5 lau5~7 tsit8~4 suann3, </a:t>
            </a:r>
            <a:b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jit8~4 au7 ho2~1 sio1~7 khuann3.</a:t>
            </a:r>
            <a:endParaRPr lang="zh-TW" altLang="en-US" sz="2400" dirty="0">
              <a:solidFill>
                <a:schemeClr val="accent2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B13AF7-43C2-C1AA-7DD6-7ED7AD53B989}"/>
              </a:ext>
            </a:extLst>
          </p:cNvPr>
          <p:cNvSpPr txBox="1"/>
          <p:nvPr/>
        </p:nvSpPr>
        <p:spPr>
          <a:xfrm>
            <a:off x="217895" y="4000961"/>
            <a:ext cx="467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用調號標本調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D0EC12-78B6-5443-7186-76B88F5D40BB}"/>
              </a:ext>
            </a:extLst>
          </p:cNvPr>
          <p:cNvSpPr txBox="1"/>
          <p:nvPr/>
        </p:nvSpPr>
        <p:spPr>
          <a:xfrm>
            <a:off x="217895" y="5262931"/>
            <a:ext cx="467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用調號標變調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F22ACE-C733-83B6-77AA-9D90A4CF77A6}"/>
              </a:ext>
            </a:extLst>
          </p:cNvPr>
          <p:cNvSpPr txBox="1"/>
          <p:nvPr/>
        </p:nvSpPr>
        <p:spPr>
          <a:xfrm>
            <a:off x="476250" y="7378683"/>
            <a:ext cx="58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三百六十行，行行出狀元。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57FA94-007F-0AF6-90AC-951592D436D2}"/>
              </a:ext>
            </a:extLst>
          </p:cNvPr>
          <p:cNvSpPr txBox="1"/>
          <p:nvPr/>
        </p:nvSpPr>
        <p:spPr>
          <a:xfrm>
            <a:off x="476250" y="9643365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Sann1-pah4 lak8-tsap8 hang5,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hang-hang5 tshut4 tsiong7-guan5.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C37831-BB78-7CB5-3AD2-C8F5C5E1225E}"/>
              </a:ext>
            </a:extLst>
          </p:cNvPr>
          <p:cNvSpPr txBox="1"/>
          <p:nvPr/>
        </p:nvSpPr>
        <p:spPr>
          <a:xfrm>
            <a:off x="476250" y="10933335"/>
            <a:ext cx="60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Sann1~7 pah4~2 lak8~4 tsap8~4 hang5, </a:t>
            </a:r>
            <a:br>
              <a:rPr lang="en-US" altLang="zh-TW" sz="240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rPr>
              <a:t>hang5~7 hang5 tshut4~8 tsiong7~3 guan5.</a:t>
            </a:r>
            <a:endParaRPr lang="zh-TW" altLang="en-US" sz="2400" dirty="0">
              <a:solidFill>
                <a:schemeClr val="accent2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3FA136-174E-3949-6DFD-378133D57ABF}"/>
              </a:ext>
            </a:extLst>
          </p:cNvPr>
          <p:cNvSpPr txBox="1"/>
          <p:nvPr/>
        </p:nvSpPr>
        <p:spPr>
          <a:xfrm>
            <a:off x="217895" y="8078918"/>
            <a:ext cx="325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D514EA-5E04-861A-60EA-287DF7A756E1}"/>
              </a:ext>
            </a:extLst>
          </p:cNvPr>
          <p:cNvSpPr txBox="1"/>
          <p:nvPr/>
        </p:nvSpPr>
        <p:spPr>
          <a:xfrm>
            <a:off x="217895" y="10574432"/>
            <a:ext cx="478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用調號標變調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56A1FE-0B41-43DE-B7CA-05C84E807B0B}"/>
              </a:ext>
            </a:extLst>
          </p:cNvPr>
          <p:cNvSpPr txBox="1"/>
          <p:nvPr/>
        </p:nvSpPr>
        <p:spPr>
          <a:xfrm>
            <a:off x="217895" y="9312462"/>
            <a:ext cx="42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zh-TW" altLang="en-US" sz="24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用調號標本調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E15B6-F50A-E4A7-F884-8EBF9D9BF943}"/>
              </a:ext>
            </a:extLst>
          </p:cNvPr>
          <p:cNvSpPr txBox="1"/>
          <p:nvPr/>
        </p:nvSpPr>
        <p:spPr>
          <a:xfrm>
            <a:off x="441325" y="8391654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Sann-</a:t>
            </a:r>
            <a:r>
              <a:rPr lang="en-US" altLang="zh-TW" sz="2400" dirty="0" err="1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pah</a:t>
            </a: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 la̍k-tsa̍p hâng ,</a:t>
            </a:r>
          </a:p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hâng-hâng tshut tsiōng-guân.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CC40AA-3A9D-800E-19D0-A7E522BED571}"/>
              </a:ext>
            </a:extLst>
          </p:cNvPr>
          <p:cNvSpPr txBox="1"/>
          <p:nvPr/>
        </p:nvSpPr>
        <p:spPr>
          <a:xfrm>
            <a:off x="217895" y="2865345"/>
            <a:ext cx="325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【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台羅拼音</a:t>
            </a:r>
            <a:r>
              <a:rPr lang="en-US" altLang="zh-TW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】</a:t>
            </a:r>
            <a:r>
              <a:rPr lang="zh-TW" altLang="en-US" sz="2400" dirty="0"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BF1160-8D41-FDD8-1D82-D8BF9819C7D3}"/>
              </a:ext>
            </a:extLst>
          </p:cNvPr>
          <p:cNvSpPr txBox="1"/>
          <p:nvPr/>
        </p:nvSpPr>
        <p:spPr>
          <a:xfrm>
            <a:off x="441325" y="3178081"/>
            <a:ext cx="583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Jîn-tsîng lâu tsi̍t suànn,</a:t>
            </a:r>
            <a:b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</a:br>
            <a:r>
              <a:rPr lang="en-US" altLang="zh-TW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rPr>
              <a:t>ji̍t-āu hó sio khuànn.</a:t>
            </a:r>
            <a:endParaRPr lang="zh-TW" altLang="en-US" sz="2400" dirty="0">
              <a:solidFill>
                <a:srgbClr val="7030A0"/>
              </a:solidFill>
              <a:latin typeface="Chiron Sung HK ExtraLight" pitchFamily="2" charset="-128"/>
              <a:ea typeface="Chiron Sung HK Extra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1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722964" y="5229117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619125" y="9846310"/>
            <a:ext cx="61348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tong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en-US" altLang="zh-TW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899866" y="5552020"/>
            <a:ext cx="55399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612537" y="6575425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612537" y="476218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4093348" y="573668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2210653" y="52934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375B8A2B-1CF7-47EA-A074-5130CF6F8596}"/>
              </a:ext>
            </a:extLst>
          </p:cNvPr>
          <p:cNvSpPr/>
          <p:nvPr/>
        </p:nvSpPr>
        <p:spPr>
          <a:xfrm>
            <a:off x="1390650" y="3042384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880373AA-7FDD-63D8-3F68-D7EF7BEE7A7C}"/>
              </a:ext>
            </a:extLst>
          </p:cNvPr>
          <p:cNvSpPr/>
          <p:nvPr/>
        </p:nvSpPr>
        <p:spPr>
          <a:xfrm>
            <a:off x="1390650" y="8466658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8558CDC0-907B-87C0-C0B7-D40DF81263C4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60A27480-03E9-6431-8520-C86DE5D90A36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78E7-5925-7808-EEAB-E71934D0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3FF31D-5395-0C70-4A03-25908CF5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漢字標音：單字標音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1484C-0C23-0675-E001-3530A2B8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47850"/>
            <a:ext cx="4076700" cy="4495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1F1722-8786-59E4-8CDB-CBB9B430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7047087"/>
            <a:ext cx="407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AD14-AD02-7F47-16D6-B49DFB96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F0CD9E-1C0A-31ED-184D-22E52320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E75CF7-0980-9EDD-AB9F-B15472F8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57450"/>
            <a:ext cx="2876550" cy="3172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234219-911E-474D-C053-565F2288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2" y="2457448"/>
            <a:ext cx="2876548" cy="31722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F8D146-1174-DC78-E5FC-5BC0B842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8593091"/>
            <a:ext cx="4971317" cy="16859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C86A35-D783-D36E-C89E-7FC1974161FB}"/>
              </a:ext>
            </a:extLst>
          </p:cNvPr>
          <p:cNvSpPr txBox="1"/>
          <p:nvPr/>
        </p:nvSpPr>
        <p:spPr>
          <a:xfrm>
            <a:off x="552450" y="10565219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本調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：台羅拼音之三聲調，亦即：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：台羅拼音之二聲調，亦即：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7D26B8-CB9A-A6FB-9FE0-C3777CE066BD}"/>
              </a:ext>
            </a:extLst>
          </p:cNvPr>
          <p:cNvSpPr txBox="1"/>
          <p:nvPr/>
        </p:nvSpPr>
        <p:spPr>
          <a:xfrm>
            <a:off x="342900" y="6788240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12" name="圖說文字: 折線 11">
            <a:extLst>
              <a:ext uri="{FF2B5EF4-FFF2-40B4-BE49-F238E27FC236}">
                <a16:creationId xmlns:a16="http://schemas.microsoft.com/office/drawing/2014/main" id="{DE54BB6A-3C65-1814-2BEB-24B4036046C7}"/>
              </a:ext>
            </a:extLst>
          </p:cNvPr>
          <p:cNvSpPr/>
          <p:nvPr/>
        </p:nvSpPr>
        <p:spPr>
          <a:xfrm>
            <a:off x="2166238" y="7772912"/>
            <a:ext cx="871870" cy="500767"/>
          </a:xfrm>
          <a:prstGeom prst="borderCallout2">
            <a:avLst>
              <a:gd name="adj1" fmla="val 51613"/>
              <a:gd name="adj2" fmla="val 102671"/>
              <a:gd name="adj3" fmla="val 97853"/>
              <a:gd name="adj4" fmla="val 162515"/>
              <a:gd name="adj5" fmla="val 212410"/>
              <a:gd name="adj6" fmla="val 162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本調</a:t>
            </a:r>
          </a:p>
        </p:txBody>
      </p:sp>
      <p:sp>
        <p:nvSpPr>
          <p:cNvPr id="13" name="圖說文字: 折線 12">
            <a:extLst>
              <a:ext uri="{FF2B5EF4-FFF2-40B4-BE49-F238E27FC236}">
                <a16:creationId xmlns:a16="http://schemas.microsoft.com/office/drawing/2014/main" id="{23B4D5A7-22CD-FF07-E31B-37DFB50D0DD1}"/>
              </a:ext>
            </a:extLst>
          </p:cNvPr>
          <p:cNvSpPr/>
          <p:nvPr/>
        </p:nvSpPr>
        <p:spPr>
          <a:xfrm>
            <a:off x="4487681" y="7772912"/>
            <a:ext cx="871870" cy="500767"/>
          </a:xfrm>
          <a:prstGeom prst="borderCallout2">
            <a:avLst>
              <a:gd name="adj1" fmla="val 56527"/>
              <a:gd name="adj2" fmla="val -3426"/>
              <a:gd name="adj3" fmla="val 115871"/>
              <a:gd name="adj4" fmla="val -33826"/>
              <a:gd name="adj5" fmla="val 211986"/>
              <a:gd name="adj6" fmla="val -326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變調</a:t>
            </a:r>
          </a:p>
        </p:txBody>
      </p:sp>
    </p:spTree>
    <p:extLst>
      <p:ext uri="{BB962C8B-B14F-4D97-AF65-F5344CB8AC3E}">
        <p14:creationId xmlns:p14="http://schemas.microsoft.com/office/powerpoint/2010/main" val="53405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9651-F956-6160-7DE8-E0815665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A7D2BF6-BEC2-4A0A-4D1B-9877003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4CD3B1-4037-E88F-6F73-ADEE4939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868"/>
            <a:ext cx="6858000" cy="4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05FB678-4D2D-C13E-5C39-BBD9A426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E2AF09-9883-293D-236A-19A32F37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6" y="2302281"/>
            <a:ext cx="5676832" cy="40134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FA4A4D-FF01-7AB9-276F-B6379756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7" y="7893348"/>
            <a:ext cx="5702086" cy="32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763</Words>
  <Application>Microsoft Office PowerPoint</Application>
  <PresentationFormat>寬螢幕</PresentationFormat>
  <Paragraphs>115</Paragraphs>
  <Slides>22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Chiron Sung HK ExtraLight</vt:lpstr>
      <vt:lpstr>Microsoft JhengHei UI</vt:lpstr>
      <vt:lpstr>Noto Sans TC Black</vt:lpstr>
      <vt:lpstr>Noto Sans TC Medium</vt:lpstr>
      <vt:lpstr>Noto Sans TC SemiBold</vt:lpstr>
      <vt:lpstr>Noto Serif TC Black</vt:lpstr>
      <vt:lpstr>霞鶩文楷 TC</vt:lpstr>
      <vt:lpstr>Aptos</vt:lpstr>
      <vt:lpstr>Aptos Display</vt:lpstr>
      <vt:lpstr>Arial</vt:lpstr>
      <vt:lpstr>Office 佈景主題</vt:lpstr>
      <vt:lpstr>四聲八調與變調 v0.22</vt:lpstr>
      <vt:lpstr>漢字標音</vt:lpstr>
      <vt:lpstr>漢字標音</vt:lpstr>
      <vt:lpstr>漢字標音：單字標音</vt:lpstr>
      <vt:lpstr>漢字標音：詞彙標音</vt:lpstr>
      <vt:lpstr>漢字標音：詞彙標音</vt:lpstr>
      <vt:lpstr>四聲八調定義</vt:lpstr>
      <vt:lpstr>四聲八調之【調名】定義</vt:lpstr>
      <vt:lpstr>台羅拼音之四聲八調</vt:lpstr>
      <vt:lpstr>四聲八調-不用調符，以數值調號表聲調</vt:lpstr>
      <vt:lpstr>四聲八調助記法</vt:lpstr>
      <vt:lpstr>四聲八調：調值助記法</vt:lpstr>
      <vt:lpstr>四聲八調：調值助記法</vt:lpstr>
      <vt:lpstr>四聲八調：音高聲長助記法</vt:lpstr>
      <vt:lpstr>四聲八調：W助記法</vt:lpstr>
      <vt:lpstr>八調之變調規則</vt:lpstr>
      <vt:lpstr>變調規則（台灣/廈門腔）</vt:lpstr>
      <vt:lpstr>變調規則（台灣/廈門腔）</vt:lpstr>
      <vt:lpstr>變調規則助記圖（台灣/廈門腔）</vt:lpstr>
      <vt:lpstr>變調標註法</vt:lpstr>
      <vt:lpstr>變調實例（台灣/廈門腔）</vt:lpstr>
      <vt:lpstr>變調實例（台灣/廈門腔）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39</cp:revision>
  <dcterms:created xsi:type="dcterms:W3CDTF">2025-07-23T04:08:23Z</dcterms:created>
  <dcterms:modified xsi:type="dcterms:W3CDTF">2025-07-26T11:21:46Z</dcterms:modified>
</cp:coreProperties>
</file>