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5" r:id="rId3"/>
    <p:sldId id="264" r:id="rId4"/>
    <p:sldId id="267" r:id="rId5"/>
    <p:sldId id="262" r:id="rId6"/>
    <p:sldId id="261" r:id="rId7"/>
    <p:sldId id="266" r:id="rId8"/>
    <p:sldId id="258" r:id="rId9"/>
    <p:sldId id="260" r:id="rId10"/>
    <p:sldId id="25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2820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69E7F-F3B0-256F-4C20-DD03F1D41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415F46-DF18-1D13-E5D7-7D484F0EF9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95F17-9F7C-463E-7BC3-38973EF3C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A7C01F-8105-C29A-B265-90C6FD70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37462C4-B5EF-1EAA-DEA6-9B9DE2CE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0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4D4223-1A38-71AD-0CE8-D67E79825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209CF6-7789-32DA-73B2-E1AD4FD54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1D5414-CA3A-6240-12E3-A8C6D4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F46278-922B-B21B-D511-4EE0876AA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DB745D-F52B-5258-8C9C-897E04C6C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592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83468C-8F1E-07F4-FFC3-77EA2E08A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D48D43-88B6-FFF4-47F2-D4CA7A0AC2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4C5071-C797-FAB6-5825-66867B19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85FA58-380C-9A83-9B78-C5B77C34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DCD033-690A-D5CE-2167-F47751D5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48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9C328-1446-419E-63E6-9CDE2D648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BED4C2-D1A2-47C4-86FD-F8AC7D17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C1B660B-41BD-11B7-1586-E7D927340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1B4F5F-D81C-21F2-6C96-709AF71A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51AC85-7F85-7447-2016-73D47017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30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9F42F-75AD-E5C0-0D13-49352B4EF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39AEC28-1052-CD39-738F-35072D0F7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2F2E7E5-3921-75C9-CF46-92D350FB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2E797-60DC-FD36-72EA-DF9FA47D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2F8EBA8-853E-B7F7-7F9D-AF7C82FB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99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172D8E-ECC4-C078-CD0A-9EAA83A2C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1812FE-DE34-E8AE-CC3F-88E42B827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41A2ED-0541-9E5D-007B-C3E84859E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0407C4-9F55-2BBB-9220-0F7AC2F82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0B2B681-608A-DFA5-FFA3-7F4D3C810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14B1BA-6749-BAC4-57EC-279DE858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3888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FB54F-D7E5-67B6-DD48-DD5B3DCD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A6AAD4-F6A9-E622-1EC4-60ACF7C4C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770C2F1-B51D-5E6D-5DDA-E044493DA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DB5E2EA-F52B-B386-A77A-2214CD5E1E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F595469-C0E6-4C7F-B1B5-93E4190587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AA3A2D-B55B-C963-CB69-52318B72F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BB8C544-9EC3-9926-171A-C33C6C89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14EDA30-3AE6-E866-16F8-B25753B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547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938A55-D2D6-D094-CEE1-B9EB4C3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B17222F-A1EF-0ED7-B882-47E0A053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04D277-1E86-AE81-EAA3-69CBA468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5969ADA-59AD-4612-E2C6-86C9607C8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684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702FE1-A579-39FC-DFA7-4C919631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9809D3-F1CD-0D0A-13BC-A7B2B3CD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8A612C-F323-F5CF-5B34-116B139C4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702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AA3C7-EAD5-3117-3FF2-5594AA2EB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BD4D4B-98FE-FB9C-8C3C-06EBED229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34C54F1-1680-0479-4942-62587734D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C0DA373-EDA0-0175-57FC-2F3CCF64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78880A6-F11F-B324-6B5D-8725ED852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59D35CD-1CFB-DCF6-C6EB-392039D2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47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6DFC37-1743-80D2-315B-7C3EE28BC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D7D0541-EE49-7E9C-E5DD-195096346F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3C1590E-C8C4-7B96-6F35-18B5B5F3E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075078-01B2-8140-004F-54D6B9506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63408D7-EACA-7B48-9D09-057AFC2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F74BC4-8CB4-209D-7E12-6DDE4E8F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363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8A621C5-DD78-94FB-AA59-50EB63355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4CD2C11-3A11-FE7D-77B2-19C34139E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22045B1-0C36-794F-E035-17C5DABB7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A076C2-5F6F-472B-BFF8-3C0541CCB8F3}" type="datetimeFigureOut">
              <a:rPr lang="zh-TW" altLang="en-US" smtClean="0"/>
              <a:t>2025/7/24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309B8B-5388-42C2-861B-01B6528DDB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DAD727-D0E1-BCAE-8EC4-4C09E2A4F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3D4D31-319F-4B6F-97BB-8B5BED1F578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9690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2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4FB3A4-D6F5-A1AF-1392-DD1A793DD5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河洛話八聲調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CF99307-6F94-1490-4AC0-8ABDEC428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221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85881"/>
              </p:ext>
            </p:extLst>
          </p:nvPr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3291998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ACFA2-B8FF-37C0-71DE-1E063B12A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3B262F5D-A9AD-52D3-5841-E54FA11940B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7E2780BE-950E-9EE6-3136-C2F6BB38E53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5E334372-2DB9-6A6F-791F-7A820A95C6EE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君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（一）陰平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6BA878B9-CB0E-737E-28D9-75DCD614B622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群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（五）陽平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4CC1C47D-B960-71C5-BC09-0228CDF55D77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滾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（二）上声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742BE68C-5DA7-21CB-A449-939C20B071A7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棍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（三）陰去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550D0DB3-E96A-B1C8-4BC5-A4D1C112E9EF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（七）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陽去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10D89FFD-D299-3397-52F0-F90890C4FA28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557300E-958F-7F47-194B-CB409CF41D6A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3FE498BD-7559-54AA-8C44-778CE042E499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9CCA9985-6F1E-578F-1957-C6D377A7B80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FEA6552-C745-2681-0699-5DEDF3B03F9B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04A3DAC8-7F3B-BB33-143D-6993855E5317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B533186F-BCA1-E562-6BBD-F12FD2EE5D03}"/>
              </a:ext>
            </a:extLst>
          </p:cNvPr>
          <p:cNvSpPr txBox="1"/>
          <p:nvPr/>
        </p:nvSpPr>
        <p:spPr>
          <a:xfrm>
            <a:off x="8989713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（四）陰入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541A9791-0D94-B1C1-4D90-A7A865BE068A}"/>
              </a:ext>
            </a:extLst>
          </p:cNvPr>
          <p:cNvSpPr txBox="1"/>
          <p:nvPr/>
        </p:nvSpPr>
        <p:spPr>
          <a:xfrm>
            <a:off x="9700107" y="602117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滑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（八）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陽入</a:t>
            </a: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E060FEE1-8DB6-727D-C255-E0E40598C01C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D027F7BB-8C23-894B-D45A-0A8068CC5D6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9E930D78-9D3D-C93B-872D-1EFB53E75A30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E5BF71F-0B86-91AB-2ED6-7953D0E72E02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DDC73DD4-3EE1-61B9-BFE3-DE40E64035ED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16F7CD5-A476-E97A-AC35-EF1DBF2422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3340C8EE-B359-EDB6-5A4C-A1E6AA93BC37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4DE791-20F2-3405-1C04-650DA6E82801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01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06C2-36E5-6128-6462-D3B272241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B7E624-4E8E-6F40-FF4A-3C233F175F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換調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6EAADB2-3142-0B84-938A-A0B3DEEC22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353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56D47F5B-C715-381A-0F07-A288E84031F6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AC56E472-7637-28C4-0C96-D3231DB5052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D2170948-3976-0E46-52C6-9EE3A4AB4E27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6D6A90CC-D2E0-BFF2-6360-3736449274B3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9F0F905E-A8B3-4665-B538-F8F62BD94AF7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1F73655F-03AC-4A47-93EA-0AE59E1747F3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3750AA86-F75E-421E-A0A7-0DE108E4BBB8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ㄅㄚ˪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7901DFCA-E00E-4153-88AC-1BFF067EAAFB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˫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75D8413-5A82-0D59-847E-DA80E058FD19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07D6A1F6-3047-43A8-8B57-590C5D091524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9D64635-BF74-0E5F-36D1-D89FF7E5115F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4A7A6608-16AA-4B08-8529-01DCB6CC21BA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17F4700-8E6F-489C-EEB4-6371530B4525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ACC42761-68DF-35A8-4623-B60C3AF9DACB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25446C22-AD5B-4640-F32C-2918EF472BAA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8BB7BE6F-6184-17CD-A8DF-8CAC2176345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ㆻ˙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BAB0A8A9-3346-C12C-1974-CE4C2604F87D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32ADB8D2-BB52-80EB-CB67-9F88FDEB2371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46A1F9D8-F130-D8CB-24DC-ECB9261D5288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626F36EB-7637-4EA5-BF59-8CF871EC3FC8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080BE072-E9AB-5F7D-5467-CE7F782077A1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6BD68C9-547B-4CFA-23AF-3509D3F329DD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709FDE3-E393-5C61-8D69-AF7D8F2B48D9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28D3C8B-62CD-2542-36E1-97F5F59449A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A7D300-1C08-8DB7-5F1A-F57EC68BA472}"/>
              </a:ext>
            </a:extLst>
          </p:cNvPr>
          <p:cNvSpPr txBox="1"/>
          <p:nvPr/>
        </p:nvSpPr>
        <p:spPr>
          <a:xfrm>
            <a:off x="5542002" y="231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方音符號</a:t>
            </a:r>
          </a:p>
        </p:txBody>
      </p:sp>
    </p:spTree>
    <p:extLst>
      <p:ext uri="{BB962C8B-B14F-4D97-AF65-F5344CB8AC3E}">
        <p14:creationId xmlns:p14="http://schemas.microsoft.com/office/powerpoint/2010/main" val="975806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19990-7A0F-FF8E-72CA-BF4980FBE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235A1C4-BCDB-6944-3E2E-2319BDC3657C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1F3B5CB-53F3-2983-B138-9E11F3D2A1DB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C6447E27-1F09-F1A6-DD49-26FDB90E86C6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3649996B-91DC-0867-87B8-D73987263A7D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ㄙㄞˉ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E9E44B2E-379A-7857-87BB-91B07213B71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ㄍㄠˊ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645FAE54-A5D2-59D1-57D7-C5A16B18E194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ㄍㄠˋ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47C8ECAE-5F3B-32C7-F6F1-E54EA107A1F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ㄅㄚˇ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04F23BD5-4ED5-F4FF-5FFA-08D3CDE35738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ㄑㄧㆫ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+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A31EC782-0B8E-60FA-80D4-8CFFB5CEE58C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C37DE2F-50DE-8667-4640-A7D1553C6DF0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57BF0422-5759-8648-D5C0-C4B75CA3D5D0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7F124DA3-CB2B-00CB-EE97-5A4BA4DAE833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990D839-55FF-D023-87E5-38AD35707CFA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B3EA59E9-F99A-CA2F-D8FC-6F716A46B6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57CAB03C-1EE1-1C1C-6E22-3FC6B010ABF9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04BE6621-E8E0-145B-5B1D-3DBA4D4C929F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ㆻˉ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C2FFB73C-EDC9-E148-FDB3-B3243253A128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0C977655-4A0E-FC05-C272-071CBA97E83E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8ED0187F-500E-C8B5-A810-7F7BDB8339D2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9392F37A-54FA-8DAF-E306-D738179FE1A7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4BD8810B-404E-3772-F8F9-40B45B8A2632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28AB8D8C-4B7E-076F-BB90-AB334B00280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D2DE129-6C18-792F-8E99-BB85CE72934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DFD08F7C-A9E7-24A7-5C4A-A72C0E53CC80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BCE29938-E3E1-F192-3CA8-2A21196FDA74}"/>
              </a:ext>
            </a:extLst>
          </p:cNvPr>
          <p:cNvSpPr txBox="1"/>
          <p:nvPr/>
        </p:nvSpPr>
        <p:spPr>
          <a:xfrm>
            <a:off x="5425039" y="23150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台語ㄅㄆㄇ</a:t>
            </a:r>
          </a:p>
        </p:txBody>
      </p:sp>
    </p:spTree>
    <p:extLst>
      <p:ext uri="{BB962C8B-B14F-4D97-AF65-F5344CB8AC3E}">
        <p14:creationId xmlns:p14="http://schemas.microsoft.com/office/powerpoint/2010/main" val="626365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E8F73-E730-AFA0-A621-7FA2D5AD8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B76A16-F992-14A3-DFC9-04F527A6ED4A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566871D3-003E-F96F-10B7-58A13CD9FD89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形 4">
            <a:extLst>
              <a:ext uri="{FF2B5EF4-FFF2-40B4-BE49-F238E27FC236}">
                <a16:creationId xmlns:a16="http://schemas.microsoft.com/office/drawing/2014/main" id="{F6FBD40F-9889-D1BF-1D30-805E9BD7E46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11" name="文字方塊 9">
            <a:extLst>
              <a:ext uri="{FF2B5EF4-FFF2-40B4-BE49-F238E27FC236}">
                <a16:creationId xmlns:a16="http://schemas.microsoft.com/office/drawing/2014/main" id="{FEB74734-81B8-0362-9166-C4B80BE7BEB8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獅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ㄙㄞ</a:t>
            </a:r>
            <a:r>
              <a:rPr lang="en-US" altLang="zh-TW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¹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2" name="文字方塊 12">
            <a:extLst>
              <a:ext uri="{FF2B5EF4-FFF2-40B4-BE49-F238E27FC236}">
                <a16:creationId xmlns:a16="http://schemas.microsoft.com/office/drawing/2014/main" id="{2402E6E6-9D2D-C490-E0DE-680400B29D33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i="0" u="none" strike="noStrike" dirty="0">
                <a:solidFill>
                  <a:schemeClr val="dk1"/>
                </a:solidFill>
                <a:effectLst/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猴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ㄍㄠ⁵</a:t>
            </a:r>
          </a:p>
        </p:txBody>
      </p:sp>
      <p:sp>
        <p:nvSpPr>
          <p:cNvPr id="13" name="文字方塊 13">
            <a:extLst>
              <a:ext uri="{FF2B5EF4-FFF2-40B4-BE49-F238E27FC236}">
                <a16:creationId xmlns:a16="http://schemas.microsoft.com/office/drawing/2014/main" id="{8A5108F7-9EA1-3319-2A5A-7658A9B3C08D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狗</a:t>
            </a:r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ㄍㄠ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²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4" name="文字方塊 14">
            <a:extLst>
              <a:ext uri="{FF2B5EF4-FFF2-40B4-BE49-F238E27FC236}">
                <a16:creationId xmlns:a16="http://schemas.microsoft.com/office/drawing/2014/main" id="{517787D4-2567-9320-B09C-5A09E6B25470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豹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ㄅㄚ</a:t>
            </a:r>
            <a:r>
              <a:rPr lang="en-US" altLang="zh-TW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15" name="文字方塊 15">
            <a:extLst>
              <a:ext uri="{FF2B5EF4-FFF2-40B4-BE49-F238E27FC236}">
                <a16:creationId xmlns:a16="http://schemas.microsoft.com/office/drawing/2014/main" id="{40F0DE71-E07B-3E84-E1CC-6DE1ACD38DC9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ㄑㄧ⁰ㄨ⁷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013C73F-60C3-9069-A00C-38F05DDBF956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C820E59A-139F-3991-D812-F3FF177D8F42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字方塊 23">
            <a:extLst>
              <a:ext uri="{FF2B5EF4-FFF2-40B4-BE49-F238E27FC236}">
                <a16:creationId xmlns:a16="http://schemas.microsoft.com/office/drawing/2014/main" id="{D3ADE341-1E06-D332-7CD9-9635080C5237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19" name="文字方塊 24">
            <a:extLst>
              <a:ext uri="{FF2B5EF4-FFF2-40B4-BE49-F238E27FC236}">
                <a16:creationId xmlns:a16="http://schemas.microsoft.com/office/drawing/2014/main" id="{5F729180-DA03-B724-5DD4-5E6E266611AD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5E5B407-749A-08AC-0A18-5044CD916BFE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4D679BFC-1E85-DA9D-BC40-58CB4345F955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30">
            <a:extLst>
              <a:ext uri="{FF2B5EF4-FFF2-40B4-BE49-F238E27FC236}">
                <a16:creationId xmlns:a16="http://schemas.microsoft.com/office/drawing/2014/main" id="{F3235F84-80E2-BD34-630B-4CD725CF9653}"/>
              </a:ext>
            </a:extLst>
          </p:cNvPr>
          <p:cNvSpPr txBox="1"/>
          <p:nvPr/>
        </p:nvSpPr>
        <p:spPr>
          <a:xfrm>
            <a:off x="9105825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ㄚㆷ ⁴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3" name="文字方塊 31">
            <a:extLst>
              <a:ext uri="{FF2B5EF4-FFF2-40B4-BE49-F238E27FC236}">
                <a16:creationId xmlns:a16="http://schemas.microsoft.com/office/drawing/2014/main" id="{C0091292-E90E-5AB3-4360-AC0EA1A135C9}"/>
              </a:ext>
            </a:extLst>
          </p:cNvPr>
          <p:cNvSpPr txBox="1"/>
          <p:nvPr/>
        </p:nvSpPr>
        <p:spPr>
          <a:xfrm>
            <a:off x="9961359" y="573089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鹿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ㄌ</a:t>
            </a:r>
            <a:r>
              <a:rPr lang="zh-CN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ㄛ</a:t>
            </a: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ㆻ⁸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24" name="文字方塊 32">
            <a:extLst>
              <a:ext uri="{FF2B5EF4-FFF2-40B4-BE49-F238E27FC236}">
                <a16:creationId xmlns:a16="http://schemas.microsoft.com/office/drawing/2014/main" id="{12D708C2-4556-32C2-1FCD-F1347F72F4B3}"/>
              </a:ext>
            </a:extLst>
          </p:cNvPr>
          <p:cNvSpPr txBox="1"/>
          <p:nvPr/>
        </p:nvSpPr>
        <p:spPr>
          <a:xfrm>
            <a:off x="10556752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25" name="文字方塊 39">
            <a:extLst>
              <a:ext uri="{FF2B5EF4-FFF2-40B4-BE49-F238E27FC236}">
                <a16:creationId xmlns:a16="http://schemas.microsoft.com/office/drawing/2014/main" id="{F60F6447-145C-2AC3-906D-287213FE0708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32" name="文字方塊 23">
            <a:extLst>
              <a:ext uri="{FF2B5EF4-FFF2-40B4-BE49-F238E27FC236}">
                <a16:creationId xmlns:a16="http://schemas.microsoft.com/office/drawing/2014/main" id="{DDA72001-D899-BFFD-F68F-D195B63DB1CB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33" name="文字方塊 23">
            <a:extLst>
              <a:ext uri="{FF2B5EF4-FFF2-40B4-BE49-F238E27FC236}">
                <a16:creationId xmlns:a16="http://schemas.microsoft.com/office/drawing/2014/main" id="{D1AA974B-4E75-2494-921D-35520FA21C9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34" name="文字方塊 23">
            <a:extLst>
              <a:ext uri="{FF2B5EF4-FFF2-40B4-BE49-F238E27FC236}">
                <a16:creationId xmlns:a16="http://schemas.microsoft.com/office/drawing/2014/main" id="{753C3411-8326-605A-37D0-494C4A3AF539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F9E30938-DCF7-BEE8-07F3-3ACC2198CBFC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E4388F-AB4A-2BE0-C75D-0E2F10DFF82F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A824C479-680E-8EDE-DB23-135A8DF407D8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1C09E84-1179-3175-2BEF-6FA9E0C87760}"/>
              </a:ext>
            </a:extLst>
          </p:cNvPr>
          <p:cNvSpPr txBox="1"/>
          <p:nvPr/>
        </p:nvSpPr>
        <p:spPr>
          <a:xfrm>
            <a:off x="5080337" y="22175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accent2"/>
                </a:solidFill>
                <a:latin typeface="Noto Serif TC Black" panose="02020200000000000000" pitchFamily="18" charset="-128"/>
                <a:ea typeface="Noto Serif TC Black" panose="02020200000000000000" pitchFamily="18" charset="-128"/>
              </a:rPr>
              <a:t>台語音標注音符號</a:t>
            </a:r>
          </a:p>
        </p:txBody>
      </p:sp>
    </p:spTree>
    <p:extLst>
      <p:ext uri="{BB962C8B-B14F-4D97-AF65-F5344CB8AC3E}">
        <p14:creationId xmlns:p14="http://schemas.microsoft.com/office/powerpoint/2010/main" val="3295209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2FAAB-85D6-C845-EB1A-0B97A8F2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87956A9-7C7B-EFE9-AAA3-BEF6CB4129E4}"/>
              </a:ext>
            </a:extLst>
          </p:cNvPr>
          <p:cNvGraphicFramePr>
            <a:graphicFrameLocks noGrp="1"/>
          </p:cNvGraphicFramePr>
          <p:nvPr/>
        </p:nvGraphicFramePr>
        <p:xfrm>
          <a:off x="-19538950" y="-726492"/>
          <a:ext cx="7360144" cy="43513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56136">
                  <a:extLst>
                    <a:ext uri="{9D8B030D-6E8A-4147-A177-3AD203B41FA5}">
                      <a16:colId xmlns:a16="http://schemas.microsoft.com/office/drawing/2014/main" val="4067214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113523221"/>
                    </a:ext>
                  </a:extLst>
                </a:gridCol>
                <a:gridCol w="593560">
                  <a:extLst>
                    <a:ext uri="{9D8B030D-6E8A-4147-A177-3AD203B41FA5}">
                      <a16:colId xmlns:a16="http://schemas.microsoft.com/office/drawing/2014/main" val="1809275981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77205782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533640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9847400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39499747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4372156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296852296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260116745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396750577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62184376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904389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13018190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930088832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10662564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973428530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64702568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1558277483"/>
                    </a:ext>
                  </a:extLst>
                </a:gridCol>
                <a:gridCol w="356136">
                  <a:extLst>
                    <a:ext uri="{9D8B030D-6E8A-4147-A177-3AD203B41FA5}">
                      <a16:colId xmlns:a16="http://schemas.microsoft.com/office/drawing/2014/main" val="4096419669"/>
                    </a:ext>
                  </a:extLst>
                </a:gridCol>
              </a:tblGrid>
              <a:tr h="238773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u="none" strike="noStrike">
                          <a:effectLst/>
                        </a:rPr>
                        <a:t>False 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44799617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521659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06710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So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高平調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531368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3408714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3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6434053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4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023111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5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27099270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6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  <a:highlight>
                            <a:srgbClr val="FFFFFF"/>
                          </a:highlight>
                        </a:rPr>
                        <a:t>Mi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highlight>
                          <a:srgbClr val="FFFFFF"/>
                        </a:highlight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  <a:highlight>
                            <a:srgbClr val="FFFFFF"/>
                          </a:highlight>
                        </a:rPr>
                        <a:t>中音調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highlight>
                          <a:srgbClr val="FFFFFF"/>
                        </a:highlight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7481556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7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9202629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8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72193344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9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4767270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10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6666793"/>
                  </a:ext>
                </a:extLst>
              </a:tr>
              <a:tr h="31081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11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TW" altLang="en-US" sz="2000" b="0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61463"/>
                  </a:ext>
                </a:extLst>
              </a:tr>
              <a:tr h="19830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700" u="none" strike="noStrike">
                          <a:effectLst/>
                        </a:rPr>
                        <a:t>12</a:t>
                      </a:r>
                      <a:endParaRPr lang="en-US" altLang="zh-TW" sz="700" b="0" i="0" u="none" strike="noStrike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Do</a:t>
                      </a:r>
                      <a:endParaRPr lang="en-US" sz="1200" b="1" i="0" u="none" strike="noStrike"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700" u="none" strike="noStrike">
                          <a:effectLst/>
                        </a:rPr>
                        <a:t>窐音調</a:t>
                      </a:r>
                      <a:endParaRPr lang="zh-TW" altLang="en-US" sz="700" b="1" i="0" u="none" strike="noStrike">
                        <a:solidFill>
                          <a:srgbClr val="FF0000"/>
                        </a:solidFill>
                        <a:effectLst/>
                        <a:latin typeface="PMingLiU" panose="02020500000000000000" pitchFamily="18" charset="-120"/>
                        <a:ea typeface="PMingLiU" panose="02020500000000000000" pitchFamily="18" charset="-12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8699502"/>
                  </a:ext>
                </a:extLst>
              </a:tr>
              <a:tr h="113316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07099919"/>
                  </a:ext>
                </a:extLst>
              </a:tr>
              <a:tr h="174021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93596598"/>
                  </a:ext>
                </a:extLst>
              </a:tr>
              <a:tr h="121410"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FFFFFF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7030A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zh-TW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40807028"/>
                  </a:ext>
                </a:extLst>
              </a:tr>
            </a:tbl>
          </a:graphicData>
        </a:graphic>
      </p:graphicFrame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8ACA4E35-FA4A-5E36-12DC-F27CA3C904C3}"/>
              </a:ext>
            </a:extLst>
          </p:cNvPr>
          <p:cNvCxnSpPr>
            <a:cxnSpLocks/>
          </p:cNvCxnSpPr>
          <p:nvPr/>
        </p:nvCxnSpPr>
        <p:spPr>
          <a:xfrm>
            <a:off x="0" y="343117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圖形 4">
            <a:extLst>
              <a:ext uri="{FF2B5EF4-FFF2-40B4-BE49-F238E27FC236}">
                <a16:creationId xmlns:a16="http://schemas.microsoft.com/office/drawing/2014/main" id="{F03A1CB3-780B-3164-AF4F-DF4F5D09275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62" t="25431" r="4462" b="22640"/>
          <a:stretch/>
        </p:blipFill>
        <p:spPr>
          <a:xfrm>
            <a:off x="731802" y="680033"/>
            <a:ext cx="10963311" cy="5876925"/>
          </a:xfrm>
          <a:prstGeom prst="rect">
            <a:avLst/>
          </a:prstGeom>
        </p:spPr>
      </p:pic>
      <p:sp>
        <p:nvSpPr>
          <p:cNvPr id="7" name="文字方塊 9">
            <a:extLst>
              <a:ext uri="{FF2B5EF4-FFF2-40B4-BE49-F238E27FC236}">
                <a16:creationId xmlns:a16="http://schemas.microsoft.com/office/drawing/2014/main" id="{9FCD2A84-6016-A227-7417-CC2649B191CA}"/>
              </a:ext>
            </a:extLst>
          </p:cNvPr>
          <p:cNvSpPr txBox="1"/>
          <p:nvPr/>
        </p:nvSpPr>
        <p:spPr>
          <a:xfrm>
            <a:off x="1241426" y="646373"/>
            <a:ext cx="1455737" cy="1509712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君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（一）陰平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6" name="文字方塊 12">
            <a:extLst>
              <a:ext uri="{FF2B5EF4-FFF2-40B4-BE49-F238E27FC236}">
                <a16:creationId xmlns:a16="http://schemas.microsoft.com/office/drawing/2014/main" id="{A796319C-B390-15CE-4EC2-B48DD8394018}"/>
              </a:ext>
            </a:extLst>
          </p:cNvPr>
          <p:cNvSpPr txBox="1"/>
          <p:nvPr/>
        </p:nvSpPr>
        <p:spPr>
          <a:xfrm>
            <a:off x="7882294" y="5142138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群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（五）陽平</a:t>
            </a:r>
          </a:p>
        </p:txBody>
      </p:sp>
      <p:sp>
        <p:nvSpPr>
          <p:cNvPr id="27" name="文字方塊 13">
            <a:extLst>
              <a:ext uri="{FF2B5EF4-FFF2-40B4-BE49-F238E27FC236}">
                <a16:creationId xmlns:a16="http://schemas.microsoft.com/office/drawing/2014/main" id="{41C1B906-7C7E-DA07-1706-238B69FF78A5}"/>
              </a:ext>
            </a:extLst>
          </p:cNvPr>
          <p:cNvSpPr txBox="1"/>
          <p:nvPr/>
        </p:nvSpPr>
        <p:spPr>
          <a:xfrm>
            <a:off x="5485588" y="617667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滾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（二）上声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8" name="文字方塊 14">
            <a:extLst>
              <a:ext uri="{FF2B5EF4-FFF2-40B4-BE49-F238E27FC236}">
                <a16:creationId xmlns:a16="http://schemas.microsoft.com/office/drawing/2014/main" id="{85D26189-5E35-3CFD-B3C1-5EF55D7F2E96}"/>
              </a:ext>
            </a:extLst>
          </p:cNvPr>
          <p:cNvSpPr txBox="1"/>
          <p:nvPr/>
        </p:nvSpPr>
        <p:spPr>
          <a:xfrm>
            <a:off x="3259138" y="5071058"/>
            <a:ext cx="1455737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b="1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棍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（三）陰去</a:t>
            </a:r>
            <a:r>
              <a:rPr lang="zh-CN" altLang="en-US" sz="1800" dirty="0">
                <a:solidFill>
                  <a:srgbClr val="C00000"/>
                </a:solidFill>
              </a:rPr>
              <a:t> </a:t>
            </a:r>
            <a:endParaRPr lang="zh-TW" altLang="en-US" sz="1800" dirty="0">
              <a:solidFill>
                <a:srgbClr val="C00000"/>
              </a:solidFill>
            </a:endParaRPr>
          </a:p>
        </p:txBody>
      </p:sp>
      <p:sp>
        <p:nvSpPr>
          <p:cNvPr id="29" name="文字方塊 15">
            <a:extLst>
              <a:ext uri="{FF2B5EF4-FFF2-40B4-BE49-F238E27FC236}">
                <a16:creationId xmlns:a16="http://schemas.microsoft.com/office/drawing/2014/main" id="{63252021-7B3C-E658-630E-BC36AE5BF247}"/>
              </a:ext>
            </a:extLst>
          </p:cNvPr>
          <p:cNvSpPr txBox="1"/>
          <p:nvPr/>
        </p:nvSpPr>
        <p:spPr>
          <a:xfrm>
            <a:off x="1969293" y="2676314"/>
            <a:ext cx="1455738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郡</a:t>
            </a:r>
            <a:r>
              <a:rPr lang="zh-TW" altLang="en-US" sz="4000" dirty="0"/>
              <a:t> 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（七）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陽去</a:t>
            </a:r>
            <a:endParaRPr lang="en-US" altLang="zh-CN" sz="1800" b="0" i="0" u="none" strike="noStrike" dirty="0">
              <a:solidFill>
                <a:srgbClr val="C00000"/>
              </a:solidFill>
              <a:effectLst/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65956664-98B7-A5A6-DD94-9283B11EA468}"/>
              </a:ext>
            </a:extLst>
          </p:cNvPr>
          <p:cNvCxnSpPr>
            <a:cxnSpLocks/>
          </p:cNvCxnSpPr>
          <p:nvPr/>
        </p:nvCxnSpPr>
        <p:spPr>
          <a:xfrm>
            <a:off x="6848878" y="1034080"/>
            <a:ext cx="560388" cy="1572014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E5FBA22C-58E3-C59A-4705-7F57CA54442E}"/>
              </a:ext>
            </a:extLst>
          </p:cNvPr>
          <p:cNvCxnSpPr>
            <a:cxnSpLocks/>
          </p:cNvCxnSpPr>
          <p:nvPr/>
        </p:nvCxnSpPr>
        <p:spPr>
          <a:xfrm flipV="1">
            <a:off x="8750300" y="3984415"/>
            <a:ext cx="465932" cy="1459885"/>
          </a:xfrm>
          <a:prstGeom prst="straightConnector1">
            <a:avLst/>
          </a:prstGeom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23">
            <a:extLst>
              <a:ext uri="{FF2B5EF4-FFF2-40B4-BE49-F238E27FC236}">
                <a16:creationId xmlns:a16="http://schemas.microsoft.com/office/drawing/2014/main" id="{849811B7-07FE-252E-9292-0CA65D4B55D4}"/>
              </a:ext>
            </a:extLst>
          </p:cNvPr>
          <p:cNvSpPr txBox="1"/>
          <p:nvPr/>
        </p:nvSpPr>
        <p:spPr>
          <a:xfrm>
            <a:off x="7456046" y="2085394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高降調</a:t>
            </a:r>
          </a:p>
        </p:txBody>
      </p:sp>
      <p:sp>
        <p:nvSpPr>
          <p:cNvPr id="39" name="文字方塊 24">
            <a:extLst>
              <a:ext uri="{FF2B5EF4-FFF2-40B4-BE49-F238E27FC236}">
                <a16:creationId xmlns:a16="http://schemas.microsoft.com/office/drawing/2014/main" id="{9380CC33-0168-6A47-DC48-529621E16B95}"/>
              </a:ext>
            </a:extLst>
          </p:cNvPr>
          <p:cNvSpPr txBox="1"/>
          <p:nvPr/>
        </p:nvSpPr>
        <p:spPr>
          <a:xfrm>
            <a:off x="8056351" y="3806958"/>
            <a:ext cx="989012" cy="52228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低升調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BEB1A824-C378-1858-345F-E434B5565B87}"/>
              </a:ext>
            </a:extLst>
          </p:cNvPr>
          <p:cNvCxnSpPr>
            <a:cxnSpLocks/>
          </p:cNvCxnSpPr>
          <p:nvPr/>
        </p:nvCxnSpPr>
        <p:spPr>
          <a:xfrm>
            <a:off x="0" y="801461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436A9ED8-0BF0-AEE0-12B4-C9C4D23991D0}"/>
              </a:ext>
            </a:extLst>
          </p:cNvPr>
          <p:cNvCxnSpPr>
            <a:cxnSpLocks/>
          </p:cNvCxnSpPr>
          <p:nvPr/>
        </p:nvCxnSpPr>
        <p:spPr>
          <a:xfrm>
            <a:off x="0" y="6530943"/>
            <a:ext cx="12192000" cy="0"/>
          </a:xfrm>
          <a:prstGeom prst="line">
            <a:avLst/>
          </a:prstGeom>
          <a:ln w="57150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30">
            <a:extLst>
              <a:ext uri="{FF2B5EF4-FFF2-40B4-BE49-F238E27FC236}">
                <a16:creationId xmlns:a16="http://schemas.microsoft.com/office/drawing/2014/main" id="{03D3CF43-C765-6C37-A47F-165F33B1AB74}"/>
              </a:ext>
            </a:extLst>
          </p:cNvPr>
          <p:cNvSpPr txBox="1"/>
          <p:nvPr/>
        </p:nvSpPr>
        <p:spPr>
          <a:xfrm>
            <a:off x="8989713" y="2686237"/>
            <a:ext cx="1455737" cy="1509713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骨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（四）陰入</a:t>
            </a:r>
            <a:endParaRPr lang="zh-TW" altLang="en-US" sz="1800" dirty="0">
              <a:solidFill>
                <a:srgbClr val="C00000"/>
              </a:solidFill>
              <a:latin typeface="霞鶩文楷 TC" panose="02020500000000000000" pitchFamily="18" charset="-120"/>
              <a:ea typeface="霞鶩文楷 TC" panose="02020500000000000000" pitchFamily="18" charset="-120"/>
            </a:endParaRPr>
          </a:p>
        </p:txBody>
      </p:sp>
      <p:sp>
        <p:nvSpPr>
          <p:cNvPr id="43" name="文字方塊 31">
            <a:extLst>
              <a:ext uri="{FF2B5EF4-FFF2-40B4-BE49-F238E27FC236}">
                <a16:creationId xmlns:a16="http://schemas.microsoft.com/office/drawing/2014/main" id="{01CCF481-2089-44E5-0D5B-7C4976FF99B6}"/>
              </a:ext>
            </a:extLst>
          </p:cNvPr>
          <p:cNvSpPr txBox="1"/>
          <p:nvPr/>
        </p:nvSpPr>
        <p:spPr>
          <a:xfrm>
            <a:off x="9700107" y="602117"/>
            <a:ext cx="1455738" cy="150812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4000" dirty="0">
                <a:latin typeface="Noto Serif TC SemiBold" panose="02020600000000000000" pitchFamily="18" charset="-128"/>
                <a:ea typeface="Noto Serif TC SemiBold" panose="02020600000000000000" pitchFamily="18" charset="-128"/>
              </a:rPr>
              <a:t>滑</a:t>
            </a:r>
            <a:br>
              <a:rPr lang="en-US" altLang="zh-TW" sz="4000" dirty="0"/>
            </a:br>
            <a:r>
              <a:rPr lang="zh-TW" altLang="en-US" sz="1800" b="0" i="0" u="none" strike="noStrike" dirty="0">
                <a:solidFill>
                  <a:srgbClr val="C00000"/>
                </a:solidFill>
                <a:effectLst/>
                <a:latin typeface="霞鶩文楷 TC" panose="02020500000000000000" pitchFamily="18" charset="-120"/>
                <a:ea typeface="霞鶩文楷 TC" panose="02020500000000000000" pitchFamily="18" charset="-120"/>
              </a:rPr>
              <a:t>（八）</a:t>
            </a:r>
            <a:r>
              <a:rPr lang="zh-TW" altLang="en-US" sz="1800" dirty="0">
                <a:solidFill>
                  <a:srgbClr val="C00000"/>
                </a:solidFill>
                <a:latin typeface="霞鶩文楷 TC" panose="02020500000000000000" pitchFamily="18" charset="-120"/>
                <a:ea typeface="霞鶩文楷 TC" panose="02020500000000000000" pitchFamily="18" charset="-120"/>
              </a:rPr>
              <a:t>陽入</a:t>
            </a:r>
          </a:p>
        </p:txBody>
      </p:sp>
      <p:sp>
        <p:nvSpPr>
          <p:cNvPr id="44" name="文字方塊 32">
            <a:extLst>
              <a:ext uri="{FF2B5EF4-FFF2-40B4-BE49-F238E27FC236}">
                <a16:creationId xmlns:a16="http://schemas.microsoft.com/office/drawing/2014/main" id="{1BC0395E-F41C-B38C-1BCD-7DDB9141B4BC}"/>
              </a:ext>
            </a:extLst>
          </p:cNvPr>
          <p:cNvSpPr txBox="1"/>
          <p:nvPr/>
        </p:nvSpPr>
        <p:spPr>
          <a:xfrm>
            <a:off x="10578018" y="2968044"/>
            <a:ext cx="987425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中入調</a:t>
            </a:r>
          </a:p>
        </p:txBody>
      </p:sp>
      <p:sp>
        <p:nvSpPr>
          <p:cNvPr id="45" name="文字方塊 39">
            <a:extLst>
              <a:ext uri="{FF2B5EF4-FFF2-40B4-BE49-F238E27FC236}">
                <a16:creationId xmlns:a16="http://schemas.microsoft.com/office/drawing/2014/main" id="{CC5076B0-13D4-1976-7E65-9692DF0764F0}"/>
              </a:ext>
            </a:extLst>
          </p:cNvPr>
          <p:cNvSpPr txBox="1"/>
          <p:nvPr/>
        </p:nvSpPr>
        <p:spPr>
          <a:xfrm>
            <a:off x="11331575" y="897459"/>
            <a:ext cx="989013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b="1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高入調</a:t>
            </a:r>
          </a:p>
        </p:txBody>
      </p:sp>
      <p:sp>
        <p:nvSpPr>
          <p:cNvPr id="46" name="文字方塊 23">
            <a:extLst>
              <a:ext uri="{FF2B5EF4-FFF2-40B4-BE49-F238E27FC236}">
                <a16:creationId xmlns:a16="http://schemas.microsoft.com/office/drawing/2014/main" id="{AF5140A7-A3BA-BD54-9E7E-AE0E6DF1C70E}"/>
              </a:ext>
            </a:extLst>
          </p:cNvPr>
          <p:cNvSpPr txBox="1"/>
          <p:nvPr/>
        </p:nvSpPr>
        <p:spPr>
          <a:xfrm>
            <a:off x="2607857" y="807035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高音調</a:t>
            </a:r>
          </a:p>
        </p:txBody>
      </p:sp>
      <p:sp>
        <p:nvSpPr>
          <p:cNvPr id="47" name="文字方塊 23">
            <a:extLst>
              <a:ext uri="{FF2B5EF4-FFF2-40B4-BE49-F238E27FC236}">
                <a16:creationId xmlns:a16="http://schemas.microsoft.com/office/drawing/2014/main" id="{6766D25E-2068-1E99-ECAD-B428D2B31F6E}"/>
              </a:ext>
            </a:extLst>
          </p:cNvPr>
          <p:cNvSpPr txBox="1"/>
          <p:nvPr/>
        </p:nvSpPr>
        <p:spPr>
          <a:xfrm>
            <a:off x="3259138" y="2967621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中音調</a:t>
            </a:r>
          </a:p>
        </p:txBody>
      </p:sp>
      <p:sp>
        <p:nvSpPr>
          <p:cNvPr id="48" name="文字方塊 23">
            <a:extLst>
              <a:ext uri="{FF2B5EF4-FFF2-40B4-BE49-F238E27FC236}">
                <a16:creationId xmlns:a16="http://schemas.microsoft.com/office/drawing/2014/main" id="{C195CB34-F826-924C-EA29-F7A68E76ACB5}"/>
              </a:ext>
            </a:extLst>
          </p:cNvPr>
          <p:cNvSpPr txBox="1"/>
          <p:nvPr/>
        </p:nvSpPr>
        <p:spPr>
          <a:xfrm>
            <a:off x="4904403" y="6005286"/>
            <a:ext cx="989012" cy="5207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TW" altLang="en-US" sz="1600" dirty="0">
                <a:solidFill>
                  <a:srgbClr val="FF0000"/>
                </a:solidFill>
                <a:latin typeface="Noto Sans TC SemiBold" panose="020B0200000000000000" pitchFamily="34" charset="-128"/>
                <a:ea typeface="Noto Sans TC SemiBold" panose="020B0200000000000000" pitchFamily="34" charset="-128"/>
              </a:rPr>
              <a:t>低音調</a:t>
            </a: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CAA75FA-8896-8D37-7757-EF04D1A9C4CA}"/>
              </a:ext>
            </a:extLst>
          </p:cNvPr>
          <p:cNvSpPr txBox="1"/>
          <p:nvPr/>
        </p:nvSpPr>
        <p:spPr>
          <a:xfrm>
            <a:off x="-56529" y="5830851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Do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F9A328B1-4E83-33CC-6359-47173D93364D}"/>
              </a:ext>
            </a:extLst>
          </p:cNvPr>
          <p:cNvSpPr txBox="1"/>
          <p:nvPr/>
        </p:nvSpPr>
        <p:spPr>
          <a:xfrm>
            <a:off x="-21432" y="276932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Mi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EE11092C-BE2F-A3EC-873A-9A05FE885E9D}"/>
              </a:ext>
            </a:extLst>
          </p:cNvPr>
          <p:cNvSpPr txBox="1"/>
          <p:nvPr/>
        </p:nvSpPr>
        <p:spPr>
          <a:xfrm>
            <a:off x="-32537" y="123293"/>
            <a:ext cx="9890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b="1" dirty="0">
                <a:solidFill>
                  <a:srgbClr val="7030A0"/>
                </a:solidFill>
              </a:rPr>
              <a:t>So</a:t>
            </a:r>
            <a:endParaRPr lang="zh-TW" altLang="en-US" sz="4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3341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14DD7C20-2DEC-2DE1-5BFE-9658E0A26A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933231"/>
              </p:ext>
            </p:extLst>
          </p:nvPr>
        </p:nvGraphicFramePr>
        <p:xfrm>
          <a:off x="862013" y="2665413"/>
          <a:ext cx="10467975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468008" imgH="1523954" progId="Excel.Sheet.12">
                  <p:embed/>
                </p:oleObj>
              </mc:Choice>
              <mc:Fallback>
                <p:oleObj name="Worksheet" r:id="rId2" imgW="10468008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2665413"/>
                        <a:ext cx="10467975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8965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物件 1">
            <a:extLst>
              <a:ext uri="{FF2B5EF4-FFF2-40B4-BE49-F238E27FC236}">
                <a16:creationId xmlns:a16="http://schemas.microsoft.com/office/drawing/2014/main" id="{AD0FED56-BE75-A4FA-CA57-1763B8E71F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2856748"/>
              </p:ext>
            </p:extLst>
          </p:nvPr>
        </p:nvGraphicFramePr>
        <p:xfrm>
          <a:off x="2566348" y="1236497"/>
          <a:ext cx="7029712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886272" imgH="1523954" progId="Excel.Sheet.12">
                  <p:embed/>
                </p:oleObj>
              </mc:Choice>
              <mc:Fallback>
                <p:oleObj name="Worksheet" r:id="rId2" imgW="4886272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348" y="1236497"/>
                        <a:ext cx="7029712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物件 2">
            <a:extLst>
              <a:ext uri="{FF2B5EF4-FFF2-40B4-BE49-F238E27FC236}">
                <a16:creationId xmlns:a16="http://schemas.microsoft.com/office/drawing/2014/main" id="{59B97A70-F486-FDB9-8975-96CD01699C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2540180"/>
              </p:ext>
            </p:extLst>
          </p:nvPr>
        </p:nvGraphicFramePr>
        <p:xfrm>
          <a:off x="2566348" y="4146652"/>
          <a:ext cx="7057119" cy="2192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905523" imgH="1523954" progId="Excel.Sheet.12">
                  <p:embed/>
                </p:oleObj>
              </mc:Choice>
              <mc:Fallback>
                <p:oleObj name="Worksheet" r:id="rId4" imgW="4905523" imgH="152395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6348" y="4146652"/>
                        <a:ext cx="7057119" cy="2192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9752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Microsoft Office PowerPoint</Application>
  <PresentationFormat>寬螢幕</PresentationFormat>
  <Paragraphs>203</Paragraphs>
  <Slides>10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Noto Sans TC SemiBold</vt:lpstr>
      <vt:lpstr>Noto Serif TC Black</vt:lpstr>
      <vt:lpstr>Noto Serif TC SemiBold</vt:lpstr>
      <vt:lpstr>新細明體</vt:lpstr>
      <vt:lpstr>新細明體</vt:lpstr>
      <vt:lpstr>霞鶩文楷 TC</vt:lpstr>
      <vt:lpstr>Aptos</vt:lpstr>
      <vt:lpstr>Aptos Display</vt:lpstr>
      <vt:lpstr>Arial</vt:lpstr>
      <vt:lpstr>Times New Roman</vt:lpstr>
      <vt:lpstr>Office 佈景主題</vt:lpstr>
      <vt:lpstr>Worksheet</vt:lpstr>
      <vt:lpstr>河洛話八聲調</vt:lpstr>
      <vt:lpstr>PowerPoint 簡報</vt:lpstr>
      <vt:lpstr>換調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正中 居</dc:creator>
  <cp:lastModifiedBy>正中 居</cp:lastModifiedBy>
  <cp:revision>12</cp:revision>
  <dcterms:created xsi:type="dcterms:W3CDTF">2024-08-14T07:43:40Z</dcterms:created>
  <dcterms:modified xsi:type="dcterms:W3CDTF">2025-07-24T11:31:18Z</dcterms:modified>
</cp:coreProperties>
</file>