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06" r:id="rId2"/>
    <p:sldId id="367" r:id="rId3"/>
    <p:sldId id="354" r:id="rId4"/>
    <p:sldId id="344" r:id="rId5"/>
    <p:sldId id="355" r:id="rId6"/>
    <p:sldId id="356" r:id="rId7"/>
    <p:sldId id="368" r:id="rId8"/>
    <p:sldId id="369" r:id="rId9"/>
    <p:sldId id="358" r:id="rId10"/>
    <p:sldId id="357" r:id="rId11"/>
    <p:sldId id="359" r:id="rId12"/>
    <p:sldId id="365" r:id="rId13"/>
    <p:sldId id="322" r:id="rId14"/>
    <p:sldId id="321" r:id="rId15"/>
    <p:sldId id="360" r:id="rId16"/>
    <p:sldId id="320" r:id="rId17"/>
    <p:sldId id="366" r:id="rId18"/>
    <p:sldId id="362" r:id="rId19"/>
    <p:sldId id="363" r:id="rId20"/>
    <p:sldId id="370" r:id="rId21"/>
    <p:sldId id="364" r:id="rId2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45" userDrawn="1">
          <p15:clr>
            <a:srgbClr val="A4A3A4"/>
          </p15:clr>
        </p15:guide>
        <p15:guide id="2" pos="2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50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04" y="318"/>
      </p:cViewPr>
      <p:guideLst>
        <p:guide orient="horz" pos="3545"/>
        <p:guide pos="278"/>
      </p:guideLst>
    </p:cSldViewPr>
  </p:slideViewPr>
  <p:notesTextViewPr>
    <p:cViewPr>
      <p:scale>
        <a:sx n="3" d="2"/>
        <a:sy n="3" d="2"/>
      </p:scale>
      <p:origin x="-6" y="-18"/>
    </p:cViewPr>
  </p:notesTextViewPr>
  <p:sorterViewPr>
    <p:cViewPr>
      <p:scale>
        <a:sx n="100" d="100"/>
        <a:sy n="100" d="100"/>
      </p:scale>
      <p:origin x="0" y="-94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558-F828-4BF6-B408-79D0AC865840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A09E-2A56-4F92-AC68-479B6505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CE0C-34ED-342D-5541-86DCDF9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D76EDF-B722-AD2E-9FFC-108EB8EDF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FD9FA-E6FD-289E-C6EA-C9EC061C4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E477E-A3F2-6BAC-85A7-B8F2967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85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54-64E1-D7C9-AAB0-71724BE4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FFADDD-B12E-B860-0EA3-049D9E21B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8EABCA-BD72-3CBB-4299-38748B07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EF54A-D4F5-41AD-F766-BD367148C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5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94525-6E1C-D1FE-DBF4-B0E9D3AF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58CFDCD-E47C-FB10-6B1A-B905D75E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A261C9-4D3A-429C-AF11-A5105BC40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FB8909-9D11-8909-2F9C-FA0D8AC06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451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5E2-772B-AA9A-A39A-7211B0E9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ADE73C-905A-F459-E924-529B9C9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94DB2-0E08-D7D4-B3BB-F1F71C31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8D74D-20E5-3629-E478-7E15934BA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82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ABFE-F17A-812A-4FC4-DD24695C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45A84D-665A-38CF-F8BD-2F64BBA5A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144E3B-3E53-3B47-89C8-CF72990A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86513-B865-97F6-806C-8BF389A14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977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AEC5-7EE3-CEC3-55A6-442F8F3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2A0DC7-5A3C-7E0F-06C5-E5B9459D1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FB672E-C397-8CB1-41EA-98562BB0E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6E627-983F-42FE-F570-DD7CA1F4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5E-2645-F827-37AC-3FB455B3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425DAA-8FCA-40AA-4337-E64D3272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95CF3-4096-BD69-6C4F-B152A2523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23A4C-6AF7-15CB-E4E1-F6D5606F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3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840A-41FA-94F1-CD47-DCF441C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260368-4C0A-E853-26ED-C854BE471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BDDD1D-045E-601C-2B7D-FBE6865C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7AC19-968D-4AA6-E505-306772C89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2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1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2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960925"/>
            <a:ext cx="2400165" cy="758572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2373376"/>
            <a:ext cx="3482149" cy="2097024"/>
          </a:xfrm>
        </p:spPr>
        <p:txBody>
          <a:bodyPr lIns="91440" tIns="45720" rIns="91440" bIns="45720" rtlCol="0" anchor="b"/>
          <a:lstStyle>
            <a:lvl1pPr>
              <a:defRPr sz="303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6" y="5023104"/>
            <a:ext cx="3482149" cy="5949696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28602"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257203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385805">
              <a:defRPr sz="78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787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6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​​(S) 8">
            <a:extLst>
              <a:ext uri="{FF2B5EF4-FFF2-40B4-BE49-F238E27FC236}">
                <a16:creationId xmlns:a16="http://schemas.microsoft.com/office/drawing/2014/main" id="{40BC68BA-9ED0-D75A-652C-97699DFA5BEE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9C78F4-CB43-B7B4-EA32-2D20091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649113"/>
            <a:ext cx="5915025" cy="649110"/>
          </a:xfrm>
        </p:spPr>
        <p:txBody>
          <a:bodyPr>
            <a:normAutofit/>
          </a:bodyPr>
          <a:lstStyle>
            <a:lvl1pPr>
              <a:defRPr sz="2800">
                <a:latin typeface="Noto Serif TC Black" panose="02020200000000000000" pitchFamily="18" charset="-128"/>
                <a:ea typeface="Noto Serif TC Black" panose="02020200000000000000" pitchFamily="18" charset="-128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B4C20-2C23-4F1D-9433-4A3CB5968FD6}" type="datetimeFigureOut">
              <a:rPr lang="zh-TW" altLang="en-US" smtClean="0"/>
              <a:t>2025/7/25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2001922"/>
          </a:xfrm>
        </p:spPr>
        <p:txBody>
          <a:bodyPr rtlCol="0"/>
          <a:lstStyle/>
          <a:p>
            <a:pPr rtl="0"/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四聲八調與變調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v0.1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A5A8D-AE09-FB66-2252-7060593C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8" y="4354286"/>
            <a:ext cx="6218224" cy="39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AC59-D32E-93C6-A856-5410CCFD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E34CAED-452E-6B73-4DFB-C2F3B11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6009C93-8C9D-A033-4FE4-2B94151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4228184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台羅拼音之四聲八調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AA9489-2E6C-38B9-8D76-E30AB1F8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3130"/>
            <a:ext cx="6858000" cy="227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C958BB-33FD-F036-3512-3C0EB600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1823166"/>
            <a:ext cx="6250396" cy="4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D506-8162-C3AE-18B3-4F9D8233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C69361-9F50-D73C-6145-0422654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0AC146E-0FF6-2C2A-64E9-59B5608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-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不用</a:t>
            </a:r>
            <a:r>
              <a:rPr lang="zh-TW" altLang="en-US" strike="sngStrike" dirty="0">
                <a:solidFill>
                  <a:schemeClr val="accent5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調符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，以</a:t>
            </a:r>
            <a:r>
              <a:rPr lang="zh-TW" altLang="en-US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表聲調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E571B-F85B-3A9C-715B-8182799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46202"/>
            <a:ext cx="5832292" cy="4071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D8288-F301-7287-43A1-6D2B3305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7027689"/>
            <a:ext cx="5832292" cy="4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5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FAF0B0-DDF4-A291-62E7-A3DFDA5B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四聲八調助記法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197C906-1788-EC89-422D-D005952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正確掌握「台羅拼音」，八個聲調之發音方法</a:t>
            </a:r>
          </a:p>
        </p:txBody>
      </p:sp>
    </p:spTree>
    <p:extLst>
      <p:ext uri="{BB962C8B-B14F-4D97-AF65-F5344CB8AC3E}">
        <p14:creationId xmlns:p14="http://schemas.microsoft.com/office/powerpoint/2010/main" val="191479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918075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AEA8E2-4B4E-6AC9-14AF-FF4D6848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" y="1659293"/>
            <a:ext cx="5918075" cy="52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906145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星形: 十六角 2">
            <a:extLst>
              <a:ext uri="{FF2B5EF4-FFF2-40B4-BE49-F238E27FC236}">
                <a16:creationId xmlns:a16="http://schemas.microsoft.com/office/drawing/2014/main" id="{48CC5BB6-66BE-4894-4714-51B5C0E6EF3D}"/>
              </a:ext>
            </a:extLst>
          </p:cNvPr>
          <p:cNvSpPr/>
          <p:nvPr/>
        </p:nvSpPr>
        <p:spPr>
          <a:xfrm>
            <a:off x="670603" y="8374367"/>
            <a:ext cx="5306650" cy="281543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方言腔調不同</a:t>
            </a:r>
            <a:endParaRPr lang="en-US" altLang="zh-TW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調值不同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E3CA98-83F4-FD98-2D7F-9DD0BDA0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59612"/>
            <a:ext cx="5765206" cy="60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0DBE-5289-4349-E226-F52D71E0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41822CD-8F20-37A7-AD83-5E05E76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96B03C8-ADC4-DD31-CC94-4760EAA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W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AF6E595-399F-3E09-72D8-76EC87C69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1" y="1659293"/>
            <a:ext cx="5918075" cy="52932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3AD46BB-BE86-48E6-8D57-7AA089E40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177" y="8151984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804673"/>
            <a:ext cx="5632967" cy="601472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四聲八調：音高聲長助記法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700"/>
            <a:ext cx="285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7494760"/>
            <a:ext cx="6096529" cy="445453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7E807DE-EBCB-9F86-7D80-CC776AB75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41" y="1659293"/>
            <a:ext cx="5918075" cy="52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0737-A636-08FF-97CB-A2B7574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D0D2B7-3ED6-8C89-9BA4-1A0E37D2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八調之變調規則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41610-263C-A129-59BD-840ADBD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閩南語漢字之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讀音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組合成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中之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，需進行「變調轉換」；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本調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漢字組成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變調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7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111B-54EE-C3AC-CBE3-89F89C54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79EEA3D-630F-98EE-6D80-98EC4AA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4BB4B94-277E-AE36-62D2-D56406B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5824-5814-7968-481D-28C728A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753"/>
            <a:ext cx="685800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5864-D3E0-DF9A-8894-2D48F480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FA02A45-8098-9AA3-30C2-71A10E4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5193F2-664B-54AC-E195-F655C7A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91E2F7-93C0-7651-1031-407F53CF5216}"/>
              </a:ext>
            </a:extLst>
          </p:cNvPr>
          <p:cNvSpPr txBox="1"/>
          <p:nvPr/>
        </p:nvSpPr>
        <p:spPr>
          <a:xfrm>
            <a:off x="175029" y="5502740"/>
            <a:ext cx="607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（陽入調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八聲調）；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高入變低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36298EF-11A9-A6C8-F0A3-05FB85C0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E55A-5EEF-8CF8-E0E2-E10BA02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20E05B-5FC2-EEF8-EFC1-7092533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F158EC-38F4-324E-1331-4B4A129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0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58A29-6B93-26F4-54CD-796F8720B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89C37D4-67CF-59C7-4748-B4C7B735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0C326D1-BF7C-874C-B5B7-E6FDD6CD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變調規則助記圖（台灣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24AF4BEB-94C9-0E31-47D7-366E29D9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09" y="1402922"/>
            <a:ext cx="6866909" cy="379730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0BCFEA6-32F3-8F03-E67A-14D613757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8" y="5627688"/>
            <a:ext cx="6489062" cy="517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0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0BA6-184C-D923-92FE-5DD5ED4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1FF8E8C-02ED-3547-6E78-213B00E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BB375D8-0E76-1580-9F43-23A2D770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535184"/>
            <a:ext cx="3892132" cy="105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E354E56-27B5-A230-5786-E1431525E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3B9304-3105-EA4D-9DC3-EC7156BF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3848100"/>
            <a:ext cx="4076700" cy="4495800"/>
          </a:xfrm>
          <a:prstGeom prst="rect">
            <a:avLst/>
          </a:prstGeom>
        </p:spPr>
      </p:pic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24B8B2A8-F372-A87C-01EE-F1408932B2D4}"/>
              </a:ext>
            </a:extLst>
          </p:cNvPr>
          <p:cNvSpPr/>
          <p:nvPr/>
        </p:nvSpPr>
        <p:spPr>
          <a:xfrm>
            <a:off x="1390650" y="2847975"/>
            <a:ext cx="4076700" cy="649110"/>
          </a:xfrm>
          <a:prstGeom prst="borderCallout2">
            <a:avLst>
              <a:gd name="adj1" fmla="val 102392"/>
              <a:gd name="adj2" fmla="val 44134"/>
              <a:gd name="adj3" fmla="val 127337"/>
              <a:gd name="adj4" fmla="val 50320"/>
              <a:gd name="adj5" fmla="val 221087"/>
              <a:gd name="adj6" fmla="val 50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台羅拼音（聲調符號）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1A3EF5F5-F908-7632-3BA9-EA8E32D19887}"/>
              </a:ext>
            </a:extLst>
          </p:cNvPr>
          <p:cNvSpPr/>
          <p:nvPr/>
        </p:nvSpPr>
        <p:spPr>
          <a:xfrm>
            <a:off x="1390650" y="8694915"/>
            <a:ext cx="4076700" cy="649110"/>
          </a:xfrm>
          <a:prstGeom prst="borderCallout2">
            <a:avLst>
              <a:gd name="adj1" fmla="val -326"/>
              <a:gd name="adj2" fmla="val 44368"/>
              <a:gd name="adj3" fmla="val -25272"/>
              <a:gd name="adj4" fmla="val 50553"/>
              <a:gd name="adj5" fmla="val -128153"/>
              <a:gd name="adj6" fmla="val 504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寬式國際音標（</a:t>
            </a:r>
            <a:r>
              <a:rPr lang="en-US" altLang="zh-TW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IPA</a:t>
            </a:r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）</a:t>
            </a:r>
          </a:p>
        </p:txBody>
      </p:sp>
      <p:sp>
        <p:nvSpPr>
          <p:cNvPr id="10" name="圖說文字: 折線 9">
            <a:extLst>
              <a:ext uri="{FF2B5EF4-FFF2-40B4-BE49-F238E27FC236}">
                <a16:creationId xmlns:a16="http://schemas.microsoft.com/office/drawing/2014/main" id="{13D4ECD5-93DC-F2F2-C01F-84FFAE58C5B7}"/>
              </a:ext>
            </a:extLst>
          </p:cNvPr>
          <p:cNvSpPr/>
          <p:nvPr/>
        </p:nvSpPr>
        <p:spPr>
          <a:xfrm>
            <a:off x="5747004" y="3848099"/>
            <a:ext cx="491871" cy="4495800"/>
          </a:xfrm>
          <a:prstGeom prst="borderCallout2">
            <a:avLst>
              <a:gd name="adj1" fmla="val 55358"/>
              <a:gd name="adj2" fmla="val -2342"/>
              <a:gd name="adj3" fmla="val 50218"/>
              <a:gd name="adj4" fmla="val -61996"/>
              <a:gd name="adj5" fmla="val 50324"/>
              <a:gd name="adj6" fmla="val -145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方音符號</a:t>
            </a:r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CF0B09C8-4AB5-8EDA-A771-74571FCF6262}"/>
              </a:ext>
            </a:extLst>
          </p:cNvPr>
          <p:cNvSpPr/>
          <p:nvPr/>
        </p:nvSpPr>
        <p:spPr>
          <a:xfrm>
            <a:off x="619125" y="3848100"/>
            <a:ext cx="491871" cy="4495800"/>
          </a:xfrm>
          <a:prstGeom prst="borderCallout2">
            <a:avLst>
              <a:gd name="adj1" fmla="val 43917"/>
              <a:gd name="adj2" fmla="val 92546"/>
              <a:gd name="adj3" fmla="val 50642"/>
              <a:gd name="adj4" fmla="val 158764"/>
              <a:gd name="adj5" fmla="val 50536"/>
              <a:gd name="adj6" fmla="val 23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十五音反切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B5A379-40B0-E6A9-DB34-02535B4B34D4}"/>
              </a:ext>
            </a:extLst>
          </p:cNvPr>
          <p:cNvSpPr txBox="1"/>
          <p:nvPr/>
        </p:nvSpPr>
        <p:spPr>
          <a:xfrm>
            <a:off x="449262" y="17252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</p:spTree>
    <p:extLst>
      <p:ext uri="{BB962C8B-B14F-4D97-AF65-F5344CB8AC3E}">
        <p14:creationId xmlns:p14="http://schemas.microsoft.com/office/powerpoint/2010/main" val="235010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3482149" cy="509524"/>
          </a:xfrm>
        </p:spPr>
        <p:txBody>
          <a:bodyPr vert="horz" lIns="60960" tIns="30480" rIns="60960" bIns="3048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2138354" y="3494580"/>
            <a:ext cx="1362774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8534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貨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441325" y="5739254"/>
            <a:ext cx="613482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en-US" altLang="zh-TW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uè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h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ue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 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寬式國際音標：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ue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十五音反切：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檜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喜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ㄏ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ㄚ</a:t>
            </a:r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└ 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3336131" y="351376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ㄏ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ㄨㆤ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2027927" y="4840888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ue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</a:t>
            </a:r>
            <a:endParaRPr lang="zh-TW" altLang="en-US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441325" y="19803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6B4A1-546A-08C3-98FE-F99123CDB9B2}"/>
              </a:ext>
            </a:extLst>
          </p:cNvPr>
          <p:cNvSpPr txBox="1"/>
          <p:nvPr/>
        </p:nvSpPr>
        <p:spPr>
          <a:xfrm>
            <a:off x="2027927" y="3027649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h</a:t>
            </a:r>
            <a:r>
              <a:rPr lang="en-US" altLang="zh-TW" sz="2400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uè</a:t>
            </a:r>
            <a:endParaRPr lang="zh-TW" altLang="en-US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71564A-D963-48D2-4ABD-491C152439F9}"/>
              </a:ext>
            </a:extLst>
          </p:cNvPr>
          <p:cNvSpPr txBox="1"/>
          <p:nvPr/>
        </p:nvSpPr>
        <p:spPr>
          <a:xfrm>
            <a:off x="3611555" y="4084994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└</a:t>
            </a:r>
            <a:endParaRPr lang="zh-TW" altLang="en-US" sz="2400" b="1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AE250-B75E-0959-110B-492296173F04}"/>
              </a:ext>
            </a:extLst>
          </p:cNvPr>
          <p:cNvSpPr txBox="1"/>
          <p:nvPr/>
        </p:nvSpPr>
        <p:spPr>
          <a:xfrm>
            <a:off x="1626043" y="349794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檜</a:t>
            </a:r>
            <a:endParaRPr lang="en-US" altLang="zh-TW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</a:t>
            </a:r>
            <a:endParaRPr lang="en-US" altLang="zh-TW" sz="24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喜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678E7-5925-7808-EEAB-E71934D0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3FF31D-5395-0C70-4A03-25908CF5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漢字標音：單字標音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81484C-0C23-0675-E001-3530A2B8E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847850"/>
            <a:ext cx="4076700" cy="4495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21F1722-8786-59E4-8CDB-CBB9B430F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7047087"/>
            <a:ext cx="4076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AD14-AD02-7F47-16D6-B49DFB96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0F0CD9E-1C0A-31ED-184D-22E52320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漢字標音：詞彙標音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E75CF7-0980-9EDD-AB9F-B15472F8C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57450"/>
            <a:ext cx="2876550" cy="31722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234219-911E-474D-C053-565F2288A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552" y="2457448"/>
            <a:ext cx="2876548" cy="317226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DF8D146-1174-DC78-E5FC-5BC0B842C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8593091"/>
            <a:ext cx="4971317" cy="16859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CC86A35-D783-D36E-C89E-7FC1974161FB}"/>
              </a:ext>
            </a:extLst>
          </p:cNvPr>
          <p:cNvSpPr txBox="1"/>
          <p:nvPr/>
        </p:nvSpPr>
        <p:spPr>
          <a:xfrm>
            <a:off x="552450" y="10565219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本調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：台羅拼音之三聲調，亦即：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變調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：台羅拼音之二聲調，亦即：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77D26B8-CB9A-A6FB-9FE0-C3777CE066BD}"/>
              </a:ext>
            </a:extLst>
          </p:cNvPr>
          <p:cNvSpPr txBox="1"/>
          <p:nvPr/>
        </p:nvSpPr>
        <p:spPr>
          <a:xfrm>
            <a:off x="342900" y="6788240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3600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12" name="圖說文字: 折線 11">
            <a:extLst>
              <a:ext uri="{FF2B5EF4-FFF2-40B4-BE49-F238E27FC236}">
                <a16:creationId xmlns:a16="http://schemas.microsoft.com/office/drawing/2014/main" id="{DE54BB6A-3C65-1814-2BEB-24B4036046C7}"/>
              </a:ext>
            </a:extLst>
          </p:cNvPr>
          <p:cNvSpPr/>
          <p:nvPr/>
        </p:nvSpPr>
        <p:spPr>
          <a:xfrm>
            <a:off x="2166238" y="7772912"/>
            <a:ext cx="871870" cy="500767"/>
          </a:xfrm>
          <a:prstGeom prst="borderCallout2">
            <a:avLst>
              <a:gd name="adj1" fmla="val 51613"/>
              <a:gd name="adj2" fmla="val 102671"/>
              <a:gd name="adj3" fmla="val 97853"/>
              <a:gd name="adj4" fmla="val 162515"/>
              <a:gd name="adj5" fmla="val 212410"/>
              <a:gd name="adj6" fmla="val 1624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本調</a:t>
            </a:r>
          </a:p>
        </p:txBody>
      </p:sp>
      <p:sp>
        <p:nvSpPr>
          <p:cNvPr id="13" name="圖說文字: 折線 12">
            <a:extLst>
              <a:ext uri="{FF2B5EF4-FFF2-40B4-BE49-F238E27FC236}">
                <a16:creationId xmlns:a16="http://schemas.microsoft.com/office/drawing/2014/main" id="{23B4D5A7-22CD-FF07-E31B-37DFB50D0DD1}"/>
              </a:ext>
            </a:extLst>
          </p:cNvPr>
          <p:cNvSpPr/>
          <p:nvPr/>
        </p:nvSpPr>
        <p:spPr>
          <a:xfrm>
            <a:off x="4487681" y="7772912"/>
            <a:ext cx="871870" cy="500767"/>
          </a:xfrm>
          <a:prstGeom prst="borderCallout2">
            <a:avLst>
              <a:gd name="adj1" fmla="val 56527"/>
              <a:gd name="adj2" fmla="val -3426"/>
              <a:gd name="adj3" fmla="val 115871"/>
              <a:gd name="adj4" fmla="val -33826"/>
              <a:gd name="adj5" fmla="val 211986"/>
              <a:gd name="adj6" fmla="val -326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變調</a:t>
            </a:r>
          </a:p>
        </p:txBody>
      </p:sp>
    </p:spTree>
    <p:extLst>
      <p:ext uri="{BB962C8B-B14F-4D97-AF65-F5344CB8AC3E}">
        <p14:creationId xmlns:p14="http://schemas.microsoft.com/office/powerpoint/2010/main" val="53405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9651-F956-6160-7DE8-E0815665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A7D2BF6-BEC2-4A0A-4D1B-9877003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漢字標音：詞彙標音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4CD3B1-4037-E88F-6F73-ADEE4939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868"/>
            <a:ext cx="6858000" cy="45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8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6D4-AC6B-3D69-07A5-DF11AEAF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7819F0-4D44-E2EA-27A4-34D6AE0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四聲八調定義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DE18EE-0ED1-C853-CEE5-2562E48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44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0FC2-CCA2-73C1-AB23-8FB3B822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05FB678-4D2D-C13E-5C39-BBD9A426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8210DB8-2E96-3C06-C01E-B41B80D5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四聲八調之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調名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定義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EE2AF09-9883-293D-236A-19A32F37B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26" y="2302281"/>
            <a:ext cx="5676832" cy="401345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1FA4A4D-FF01-7AB9-276F-B63797568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57" y="7893348"/>
            <a:ext cx="5702086" cy="32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595</Words>
  <Application>Microsoft Office PowerPoint</Application>
  <PresentationFormat>寬螢幕</PresentationFormat>
  <Paragraphs>85</Paragraphs>
  <Slides>21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0" baseType="lpstr">
      <vt:lpstr>Microsoft JhengHei UI</vt:lpstr>
      <vt:lpstr>Noto Sans TC Black</vt:lpstr>
      <vt:lpstr>Noto Sans TC Medium</vt:lpstr>
      <vt:lpstr>Noto Serif TC Black</vt:lpstr>
      <vt:lpstr>霞鶩文楷 TC</vt:lpstr>
      <vt:lpstr>Aptos</vt:lpstr>
      <vt:lpstr>Aptos Display</vt:lpstr>
      <vt:lpstr>Arial</vt:lpstr>
      <vt:lpstr>Office 佈景主題</vt:lpstr>
      <vt:lpstr>四聲八調與變調 v0.1</vt:lpstr>
      <vt:lpstr>漢字標音</vt:lpstr>
      <vt:lpstr>漢字標音</vt:lpstr>
      <vt:lpstr>漢字標音</vt:lpstr>
      <vt:lpstr>漢字標音：單字標音</vt:lpstr>
      <vt:lpstr>漢字標音：詞彙標音</vt:lpstr>
      <vt:lpstr>漢字標音：詞彙標音</vt:lpstr>
      <vt:lpstr>四聲八調定義</vt:lpstr>
      <vt:lpstr>四聲八調之【調名】定義</vt:lpstr>
      <vt:lpstr>台羅拼音之四聲八調</vt:lpstr>
      <vt:lpstr>四聲八調-不用調符，以調值表聲調</vt:lpstr>
      <vt:lpstr>四聲八調助記法</vt:lpstr>
      <vt:lpstr>四聲八調：調值助記法</vt:lpstr>
      <vt:lpstr>四聲八調：調值助記法</vt:lpstr>
      <vt:lpstr>四聲八調：W助記法</vt:lpstr>
      <vt:lpstr>四聲八調：音高聲長助記法</vt:lpstr>
      <vt:lpstr>八調之變調規則</vt:lpstr>
      <vt:lpstr>變調規則（台灣/廈門腔）</vt:lpstr>
      <vt:lpstr>變調規則（台灣/廈門腔）</vt:lpstr>
      <vt:lpstr>變調規則助記圖（台灣/廈門腔）</vt:lpstr>
      <vt:lpstr>變調實例（台灣/廈門腔）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28</cp:revision>
  <dcterms:created xsi:type="dcterms:W3CDTF">2025-07-23T04:08:23Z</dcterms:created>
  <dcterms:modified xsi:type="dcterms:W3CDTF">2025-07-25T06:38:46Z</dcterms:modified>
</cp:coreProperties>
</file>