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6" r:id="rId2"/>
    <p:sldId id="367" r:id="rId3"/>
    <p:sldId id="344" r:id="rId4"/>
    <p:sldId id="382" r:id="rId5"/>
    <p:sldId id="369" r:id="rId6"/>
    <p:sldId id="386" r:id="rId7"/>
    <p:sldId id="358" r:id="rId8"/>
    <p:sldId id="357" r:id="rId9"/>
    <p:sldId id="359" r:id="rId10"/>
    <p:sldId id="365" r:id="rId11"/>
    <p:sldId id="322" r:id="rId12"/>
    <p:sldId id="321" r:id="rId13"/>
    <p:sldId id="320" r:id="rId14"/>
    <p:sldId id="360" r:id="rId15"/>
    <p:sldId id="366" r:id="rId16"/>
    <p:sldId id="362" r:id="rId17"/>
    <p:sldId id="363" r:id="rId18"/>
    <p:sldId id="374" r:id="rId19"/>
    <p:sldId id="364" r:id="rId20"/>
    <p:sldId id="384" r:id="rId21"/>
    <p:sldId id="372" r:id="rId22"/>
    <p:sldId id="383" r:id="rId23"/>
    <p:sldId id="376" r:id="rId24"/>
    <p:sldId id="379" r:id="rId25"/>
    <p:sldId id="380" r:id="rId26"/>
    <p:sldId id="381" r:id="rId27"/>
    <p:sldId id="385" r:id="rId28"/>
    <p:sldId id="373" r:id="rId29"/>
    <p:sldId id="375" r:id="rId3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4" userDrawn="1">
          <p15:clr>
            <a:srgbClr val="A4A3A4"/>
          </p15:clr>
        </p15:guide>
        <p15:guide id="2" pos="300" userDrawn="1">
          <p15:clr>
            <a:srgbClr val="A4A3A4"/>
          </p15:clr>
        </p15:guide>
        <p15:guide id="3" orient="horz" pos="1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8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294" y="450"/>
      </p:cViewPr>
      <p:guideLst>
        <p:guide orient="horz" pos="4294"/>
        <p:guide pos="300"/>
        <p:guide orient="horz" pos="11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8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558-F828-4BF6-B408-79D0AC865840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A09E-2A56-4F92-AC68-479B6505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9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30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840A-41FA-94F1-CD47-DCF441C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260368-4C0A-E853-26ED-C854BE471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BDDD1D-045E-601C-2B7D-FBE6865C8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7AC19-968D-4AA6-E505-306772C89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48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CE0C-34ED-342D-5541-86DCDF96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D76EDF-B722-AD2E-9FFC-108EB8EDF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7FD9FA-E6FD-289E-C6EA-C9EC061C4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3E477E-A3F2-6BAC-85A7-B8F29677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0F54-64E1-D7C9-AAB0-71724BE4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FFADDD-B12E-B860-0EA3-049D9E21B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8EABCA-BD72-3CBB-4299-38748B07F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CEF54A-D4F5-41AD-F766-BD367148C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5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D5D4-E052-DFEE-3FC0-1170B4118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3B0799-5F98-D874-C09B-0017FC067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08CEB6-ADDF-3D69-856E-319C46198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ADCFA6-60BA-3CE9-453C-105DD0D8D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62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5E2-772B-AA9A-A39A-7211B0E9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6ADE73C-905A-F459-E924-529B9C9E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2194DB2-0E08-D7D4-B3BB-F1F71C318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8D74D-20E5-3629-E478-7E15934BA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782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1C17A-143A-04BB-4863-87BEDB6B4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4217864-EB27-F9D7-AAAB-0853C9742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C3A777-FC51-5C11-CBA5-95C09FA4C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462D9-85B2-E96B-4579-0BE14FA56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87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8C48-4CA2-91DE-83AD-4F216A7C6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B03DD15-3280-A5C2-C1DD-83513572F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EEA4F72-FC1A-359F-3CAC-00AD5BCCE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D9E11-CB63-697F-B760-E471235C9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58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8420D-8D7C-50E4-A87A-0B909ED5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5442DE-CD47-ED48-98C6-50B5FE41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B460EB-20D2-C00F-B52C-2D0DE8006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48A9F-0F1C-7F72-9FDE-E5D2DBB01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9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C9D2-8D44-579A-9763-288B8562F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B83139A-C3D1-F8CB-C7B0-91C3D1177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AEFDC0-4A38-10F7-0618-ADC3BE96D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D624DE-2E3B-7D20-2BE6-39385C839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87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48BDC-D1F5-0FB3-596D-8EE6E77B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D8365EF-9703-9359-CB25-6FC70D051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5655BEE-00E5-96A5-FB66-AD0C10437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0D7449-A4F3-B087-B3DA-283CBF8FC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7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ABFE-F17A-812A-4FC4-DD24695C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D45A84D-665A-38CF-F8BD-2F64BBA5A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144E3B-3E53-3B47-89C8-CF72990A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86513-B865-97F6-806C-8BF389A14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397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AEC5-7EE3-CEC3-55A6-442F8F30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2A0DC7-5A3C-7E0F-06C5-E5B9459D1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FB672E-C397-8CB1-41EA-98562BB0E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6E627-983F-42FE-F570-DD7CA1F48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9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4F5E-2645-F827-37AC-3FB455B3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425DAA-8FCA-40AA-4337-E64D3272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495CF3-4096-BD69-6C4F-B152A2523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723A4C-6AF7-15CB-E4E1-F6D5606F2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3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43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11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3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2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91730" y="2960925"/>
            <a:ext cx="2400165" cy="758572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2373376"/>
            <a:ext cx="3482149" cy="2097024"/>
          </a:xfrm>
        </p:spPr>
        <p:txBody>
          <a:bodyPr lIns="91440" tIns="45720" rIns="91440" bIns="45720" rtlCol="0" anchor="b"/>
          <a:lstStyle>
            <a:lvl1pPr>
              <a:defRPr sz="303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46" y="5023104"/>
            <a:ext cx="3482149" cy="5949696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1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28602">
              <a:defRPr sz="101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257203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385805">
              <a:defRPr sz="78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787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65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>
          <p15:clr>
            <a:srgbClr val="FBAE40"/>
          </p15:clr>
        </p15:guide>
        <p15:guide id="2" pos="3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16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直線接點​​(S) 8">
            <a:extLst>
              <a:ext uri="{FF2B5EF4-FFF2-40B4-BE49-F238E27FC236}">
                <a16:creationId xmlns:a16="http://schemas.microsoft.com/office/drawing/2014/main" id="{40BC68BA-9ED0-D75A-652C-97699DFA5BEE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F9C78F4-CB43-B7B4-EA32-2D200918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649113"/>
            <a:ext cx="5915025" cy="649110"/>
          </a:xfrm>
        </p:spPr>
        <p:txBody>
          <a:bodyPr>
            <a:normAutofit/>
          </a:bodyPr>
          <a:lstStyle>
            <a:lvl1pPr>
              <a:defRPr sz="2800">
                <a:latin typeface="Noto Serif TC Black" panose="02020200000000000000" pitchFamily="18" charset="-128"/>
                <a:ea typeface="Noto Serif TC Black" panose="02020200000000000000" pitchFamily="18" charset="-128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B4C20-2C23-4F1D-9433-4A3CB5968FD6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0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2001922"/>
          </a:xfrm>
        </p:spPr>
        <p:txBody>
          <a:bodyPr rtlCol="0"/>
          <a:lstStyle/>
          <a:p>
            <a:pPr rtl="0"/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四聲八調與變調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v0.31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A5A8D-AE09-FB66-2252-7060593C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8" y="4354286"/>
            <a:ext cx="6218224" cy="39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FAF0B0-DDF4-A291-62E7-A3DFDA5B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四聲八調助記法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197C906-1788-EC89-422D-D005952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正確掌握「台羅拼音」，八個聲調之發音方法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147FC3B-2773-045C-94BE-D27F3FA6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5806200"/>
            <a:ext cx="5913835" cy="20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918075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7876EC0-F9E5-03C1-F90D-4BF6E6093954}"/>
              </a:ext>
            </a:extLst>
          </p:cNvPr>
          <p:cNvGrpSpPr/>
          <p:nvPr/>
        </p:nvGrpSpPr>
        <p:grpSpPr>
          <a:xfrm>
            <a:off x="453284" y="7347647"/>
            <a:ext cx="203835" cy="1070858"/>
            <a:chOff x="453284" y="7347647"/>
            <a:chExt cx="203835" cy="1070858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AA7574F-2D59-38E0-8AB0-B9F6D18DB8B5}"/>
                </a:ext>
              </a:extLst>
            </p:cNvPr>
            <p:cNvSpPr txBox="1"/>
            <p:nvPr/>
          </p:nvSpPr>
          <p:spPr>
            <a:xfrm>
              <a:off x="453284" y="7347647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5</a:t>
              </a:r>
              <a:endParaRPr lang="zh-TW" altLang="en-US" sz="16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26BD331-F6A9-84D9-D241-D22E9FB59CFD}"/>
                </a:ext>
              </a:extLst>
            </p:cNvPr>
            <p:cNvSpPr txBox="1"/>
            <p:nvPr/>
          </p:nvSpPr>
          <p:spPr>
            <a:xfrm>
              <a:off x="453284" y="7553806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4</a:t>
              </a:r>
              <a:endParaRPr lang="zh-TW" altLang="en-US" sz="16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007C983-F8E8-F7D9-6C8C-E080231E793B}"/>
                </a:ext>
              </a:extLst>
            </p:cNvPr>
            <p:cNvSpPr txBox="1"/>
            <p:nvPr/>
          </p:nvSpPr>
          <p:spPr>
            <a:xfrm>
              <a:off x="453284" y="796612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2</a:t>
              </a:r>
              <a:endParaRPr lang="zh-TW" altLang="en-US" sz="16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E7795D3-BB4F-A026-3ED1-7D5D6E22402F}"/>
                </a:ext>
              </a:extLst>
            </p:cNvPr>
            <p:cNvSpPr txBox="1"/>
            <p:nvPr/>
          </p:nvSpPr>
          <p:spPr>
            <a:xfrm>
              <a:off x="453284" y="7759965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B34DF4F-CB9C-6F69-7F29-69CC9DFFF8CA}"/>
                </a:ext>
              </a:extLst>
            </p:cNvPr>
            <p:cNvSpPr txBox="1"/>
            <p:nvPr/>
          </p:nvSpPr>
          <p:spPr>
            <a:xfrm>
              <a:off x="453284" y="817228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FD4BC57F-0D43-E3EC-EEAE-9EC9A640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3F22DFE-3711-C8DB-14A1-3479CE2F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4" y="7347647"/>
            <a:ext cx="5771429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906145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" name="星形: 十六角 2">
            <a:extLst>
              <a:ext uri="{FF2B5EF4-FFF2-40B4-BE49-F238E27FC236}">
                <a16:creationId xmlns:a16="http://schemas.microsoft.com/office/drawing/2014/main" id="{48CC5BB6-66BE-4894-4714-51B5C0E6EF3D}"/>
              </a:ext>
            </a:extLst>
          </p:cNvPr>
          <p:cNvSpPr/>
          <p:nvPr/>
        </p:nvSpPr>
        <p:spPr>
          <a:xfrm>
            <a:off x="670603" y="8374367"/>
            <a:ext cx="5306650" cy="281543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方言腔調不同</a:t>
            </a:r>
            <a:endParaRPr lang="en-US" altLang="zh-TW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Noto Serif TC Black" panose="02020200000000000000" pitchFamily="18" charset="-128"/>
              <a:ea typeface="Noto Serif TC Black" panose="02020200000000000000" pitchFamily="18" charset="-128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調值不同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E3CA98-83F4-FD98-2D7F-9DD0BDA0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659612"/>
            <a:ext cx="5765206" cy="60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804673"/>
            <a:ext cx="5632967" cy="601472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四聲八調：音高聲長助記法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2700"/>
            <a:ext cx="285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7494760"/>
            <a:ext cx="6096529" cy="44545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73D5E7-7EA0-E311-B862-5A8DBE0D6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0DBE-5289-4349-E226-F52D71E06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41822CD-8F20-37A7-AD83-5E05E761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96B03C8-ADC4-DD31-CC94-4760EAA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W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AD46BB-BE86-48E6-8D57-7AA089E40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177" y="8151984"/>
            <a:ext cx="6866909" cy="379730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551D755-1A0B-9283-E1F8-F1FDC38DD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0737-A636-08FF-97CB-A2B7574D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3D0D2B7-3ED6-8C89-9BA4-1A0E37D2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八調之變調規則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D41610-263C-A129-59BD-840ADBD8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閩南語漢字之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讀音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組合成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中之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，需進行「變調轉換」；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本調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漢字組成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變調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07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F111B-54EE-C3AC-CBE3-89F89C54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79EEA3D-630F-98EE-6D80-98EC4AA0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4BB4B94-277E-AE36-62D2-D56406BE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865824-5814-7968-481D-28C728A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753"/>
            <a:ext cx="6858000" cy="47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5864-D3E0-DF9A-8894-2D48F480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FA02A45-8098-9AA3-30C2-71A10E4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85193F2-664B-54AC-E195-F655C7A7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91E2F7-93C0-7651-1031-407F53CF5216}"/>
              </a:ext>
            </a:extLst>
          </p:cNvPr>
          <p:cNvSpPr txBox="1"/>
          <p:nvPr/>
        </p:nvSpPr>
        <p:spPr>
          <a:xfrm>
            <a:off x="175029" y="5502740"/>
            <a:ext cx="607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中降低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4.【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一聲調）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p/t/k》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6.【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低入升高入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（陽入調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八聲調）；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高入降低入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8.【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低入變高降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9.【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高入變低音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三聲調）。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36298EF-11A9-A6C8-F0A3-05FB85C0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665F3-18C9-98D5-3B74-C20E605F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795D6C6-8C43-D783-FF34-BF64E500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00917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變調規則助記圖（台灣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B757086-4291-7317-0897-FA819AA71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  <p:grpSp>
        <p:nvGrpSpPr>
          <p:cNvPr id="38" name="群組 37">
            <a:extLst>
              <a:ext uri="{FF2B5EF4-FFF2-40B4-BE49-F238E27FC236}">
                <a16:creationId xmlns:a16="http://schemas.microsoft.com/office/drawing/2014/main" id="{E71533AA-74CF-FC0B-BAD7-CD113CD1FFC0}"/>
              </a:ext>
            </a:extLst>
          </p:cNvPr>
          <p:cNvGrpSpPr/>
          <p:nvPr/>
        </p:nvGrpSpPr>
        <p:grpSpPr>
          <a:xfrm>
            <a:off x="263705" y="6395766"/>
            <a:ext cx="6460711" cy="4659974"/>
            <a:chOff x="260486" y="6731325"/>
            <a:chExt cx="6460711" cy="4659974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3B563CC-806D-C4B8-57CB-CCE7025F6DF4}"/>
                </a:ext>
              </a:extLst>
            </p:cNvPr>
            <p:cNvSpPr txBox="1"/>
            <p:nvPr/>
          </p:nvSpPr>
          <p:spPr>
            <a:xfrm>
              <a:off x="260486" y="6807393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73D53CE-71F5-8457-AB7C-F260851B1974}"/>
                </a:ext>
              </a:extLst>
            </p:cNvPr>
            <p:cNvSpPr txBox="1"/>
            <p:nvPr/>
          </p:nvSpPr>
          <p:spPr>
            <a:xfrm>
              <a:off x="5725548" y="6807393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A6DE683-4D75-AA55-9F39-13AFEECD5981}"/>
                </a:ext>
              </a:extLst>
            </p:cNvPr>
            <p:cNvSpPr txBox="1"/>
            <p:nvPr/>
          </p:nvSpPr>
          <p:spPr>
            <a:xfrm>
              <a:off x="3026311" y="6807394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07FDD5C-CFA6-5F63-8E4E-780DE0831E6B}"/>
                </a:ext>
              </a:extLst>
            </p:cNvPr>
            <p:cNvSpPr txBox="1"/>
            <p:nvPr/>
          </p:nvSpPr>
          <p:spPr>
            <a:xfrm>
              <a:off x="260486" y="10744968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B54A6C8-9BD0-8897-CF09-C68684701203}"/>
                </a:ext>
              </a:extLst>
            </p:cNvPr>
            <p:cNvSpPr txBox="1"/>
            <p:nvPr/>
          </p:nvSpPr>
          <p:spPr>
            <a:xfrm>
              <a:off x="1569578" y="8513502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EB6BD2-6ACC-7B3B-39AF-6219DAC975D9}"/>
                </a:ext>
              </a:extLst>
            </p:cNvPr>
            <p:cNvSpPr txBox="1"/>
            <p:nvPr/>
          </p:nvSpPr>
          <p:spPr>
            <a:xfrm>
              <a:off x="3026311" y="10744967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DCBB583-1651-099C-3D84-48554B471F13}"/>
                </a:ext>
              </a:extLst>
            </p:cNvPr>
            <p:cNvSpPr txBox="1"/>
            <p:nvPr/>
          </p:nvSpPr>
          <p:spPr>
            <a:xfrm>
              <a:off x="5725548" y="10744966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82BAA67-1460-1A3E-6555-D95C862A49A7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9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02FD02C-4C25-1706-1D58-CDE1B8306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464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3B933D1-1A6F-88EA-D8A0-048F4777F48E}"/>
                </a:ext>
              </a:extLst>
            </p:cNvPr>
            <p:cNvCxnSpPr>
              <a:cxnSpLocks/>
            </p:cNvCxnSpPr>
            <p:nvPr/>
          </p:nvCxnSpPr>
          <p:spPr>
            <a:xfrm>
              <a:off x="5962015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7665E2E-15D0-7BE4-FC8F-0A4F75DB2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4" y="7130559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B48E18E-E283-0F08-1507-C7F5CB3D7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545" y="7130559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4AA6107-6FD5-1E2B-1622-AF113CF99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545" y="11060312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EDBCE7E-302A-A2C6-4241-789BD881A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2014" y="11060312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4EBFC79-E6D4-79CD-1291-074EFF5C1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4" y="8951053"/>
              <a:ext cx="960617" cy="18831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98F4E56-ECBC-194E-50A0-C64CEE07AA43}"/>
                </a:ext>
              </a:extLst>
            </p:cNvPr>
            <p:cNvCxnSpPr>
              <a:cxnSpLocks/>
            </p:cNvCxnSpPr>
            <p:nvPr/>
          </p:nvCxnSpPr>
          <p:spPr>
            <a:xfrm>
              <a:off x="1937857" y="8951053"/>
              <a:ext cx="1088454" cy="199373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2ED2D44-A24B-5389-23D7-794F6183BE50}"/>
                </a:ext>
              </a:extLst>
            </p:cNvPr>
            <p:cNvSpPr txBox="1"/>
            <p:nvPr/>
          </p:nvSpPr>
          <p:spPr>
            <a:xfrm>
              <a:off x="4386459" y="6731325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ron Sung HK ExtraLight" pitchFamily="2" charset="-128"/>
                  <a:ea typeface="Chiron Sung HK ExtraLight" pitchFamily="2" charset="-128"/>
                </a:rPr>
                <a:t>h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3E78991-C613-FF86-230A-DDA5661439F0}"/>
                </a:ext>
              </a:extLst>
            </p:cNvPr>
            <p:cNvSpPr txBox="1"/>
            <p:nvPr/>
          </p:nvSpPr>
          <p:spPr>
            <a:xfrm>
              <a:off x="4418455" y="10660531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ron Sung HK ExtraLight" pitchFamily="2" charset="-128"/>
                  <a:ea typeface="Chiron Sung HK ExtraLight" pitchFamily="2" charset="-128"/>
                </a:rPr>
                <a:t>h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D68361E-5148-8168-CFD2-5B603A80C1B6}"/>
                </a:ext>
              </a:extLst>
            </p:cNvPr>
            <p:cNvSpPr txBox="1"/>
            <p:nvPr/>
          </p:nvSpPr>
          <p:spPr>
            <a:xfrm>
              <a:off x="5202833" y="8627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Fax" panose="02060602050505020204" pitchFamily="18" charset="0"/>
                  <a:ea typeface="FiraCode Nerd Font" panose="020B0809050000020004" pitchFamily="49" charset="0"/>
                  <a:cs typeface="Microsoft GothicNeo Light" panose="020B0503020000020004" pitchFamily="34" charset="-127"/>
                </a:rPr>
                <a:t>p/t/k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13EB8E4-4321-8BE9-FA38-649662C7AFDC}"/>
                </a:ext>
              </a:extLst>
            </p:cNvPr>
            <p:cNvSpPr txBox="1"/>
            <p:nvPr/>
          </p:nvSpPr>
          <p:spPr>
            <a:xfrm>
              <a:off x="576986" y="94637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erif TC SemiBold" panose="02020200000000000000" pitchFamily="18" charset="-128"/>
                  <a:ea typeface="Noto Serif TC SemiBold" panose="02020200000000000000" pitchFamily="18" charset="-128"/>
                </a:rPr>
                <a:t>漳州腔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3925064-20F2-D06B-01E2-881A8C9AD2C8}"/>
                </a:ext>
              </a:extLst>
            </p:cNvPr>
            <p:cNvSpPr txBox="1"/>
            <p:nvPr/>
          </p:nvSpPr>
          <p:spPr>
            <a:xfrm>
              <a:off x="1880820" y="941757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erif TC SemiBold" panose="02020200000000000000" pitchFamily="18" charset="-128"/>
                  <a:ea typeface="Noto Serif TC SemiBold" panose="02020200000000000000" pitchFamily="18" charset="-128"/>
                </a:rPr>
                <a:t>泉州腔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02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0BA6-184C-D923-92FE-5DD5ED4F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1FF8E8C-02ED-3547-6E78-213B00E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DAA289F-0393-98B1-2995-175A9AC1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29" y="1547177"/>
            <a:ext cx="3568131" cy="104171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57407BE-BDAA-1F7B-5E4E-574B75AA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68" y="6245049"/>
            <a:ext cx="2774483" cy="20303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57EB3F5-A597-A66A-A772-052FBD5A45FC}"/>
              </a:ext>
            </a:extLst>
          </p:cNvPr>
          <p:cNvSpPr txBox="1"/>
          <p:nvPr/>
        </p:nvSpPr>
        <p:spPr>
          <a:xfrm>
            <a:off x="212402" y="3075304"/>
            <a:ext cx="2568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中降低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4.【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p/t/k》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6.【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低入升高入；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高入降低入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8.【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低入變高降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9.【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高入變低音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。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5756FA-BA55-4F6A-D409-4687EF112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40" y="1553770"/>
            <a:ext cx="2477589" cy="137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CE55A-5EEF-8CF8-E0E2-E10BA02B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920E05B-5FC2-EEF8-EFC1-70925335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F158EC-38F4-324E-1331-4B4A1290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06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0F7D3-104F-6083-826D-E0F73B99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C7C1668-9FDE-DA98-ACE7-39DC87FB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8C0786-1CD8-C7F7-CBC9-95BDF0C6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785018"/>
            <a:ext cx="6030568" cy="503523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B0C10DC-79E1-F959-D8F8-E7DDFFF9E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287" y="7501165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7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3EAC-6A91-42F6-6DF4-D083A146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6E89DDC-0548-46C2-8EE2-2178B350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DE3569-D975-F782-9900-223C1E4DEFA9}"/>
              </a:ext>
            </a:extLst>
          </p:cNvPr>
          <p:cNvGrpSpPr/>
          <p:nvPr/>
        </p:nvGrpSpPr>
        <p:grpSpPr>
          <a:xfrm>
            <a:off x="217895" y="6951175"/>
            <a:ext cx="6261282" cy="4385649"/>
            <a:chOff x="217895" y="7378683"/>
            <a:chExt cx="6261282" cy="4385649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F22ACE-C733-83B6-77AA-9D90A4CF77A6}"/>
                </a:ext>
              </a:extLst>
            </p:cNvPr>
            <p:cNvSpPr txBox="1"/>
            <p:nvPr/>
          </p:nvSpPr>
          <p:spPr>
            <a:xfrm>
              <a:off x="476250" y="7378683"/>
              <a:ext cx="5830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rgbClr val="0070C0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三百六十行，行行出狀元。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D57FA94-007F-0AF6-90AC-951592D436D2}"/>
                </a:ext>
              </a:extLst>
            </p:cNvPr>
            <p:cNvSpPr txBox="1"/>
            <p:nvPr/>
          </p:nvSpPr>
          <p:spPr>
            <a:xfrm>
              <a:off x="476250" y="9643365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Sann1-pah4 lak8-tsap8 hang5,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hang-hang5 tshut4 tsiong7-guan5.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5C37831-BB78-7CB5-3AD2-C8F5C5E1225E}"/>
                </a:ext>
              </a:extLst>
            </p:cNvPr>
            <p:cNvSpPr txBox="1"/>
            <p:nvPr/>
          </p:nvSpPr>
          <p:spPr>
            <a:xfrm>
              <a:off x="476250" y="10933335"/>
              <a:ext cx="60029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Sann1~7 pah4~2 lak8~4 tsap8~4 hang5, </a:t>
              </a:r>
              <a:br>
                <a:rPr lang="en-US" altLang="zh-TW" sz="240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hang5~7 hang5 tshut4~8 tsiong7~3 guan5.</a:t>
              </a:r>
              <a:endParaRPr lang="zh-TW" altLang="en-US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D3FA136-174E-3949-6DFD-378133D57ABF}"/>
                </a:ext>
              </a:extLst>
            </p:cNvPr>
            <p:cNvSpPr txBox="1"/>
            <p:nvPr/>
          </p:nvSpPr>
          <p:spPr>
            <a:xfrm>
              <a:off x="217895" y="8078918"/>
              <a:ext cx="325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7D514EA-5E04-861A-60EA-287DF7A756E1}"/>
                </a:ext>
              </a:extLst>
            </p:cNvPr>
            <p:cNvSpPr txBox="1"/>
            <p:nvPr/>
          </p:nvSpPr>
          <p:spPr>
            <a:xfrm>
              <a:off x="217895" y="10574432"/>
              <a:ext cx="47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用調號標變調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56A1FE-0B41-43DE-B7CA-05C84E807B0B}"/>
                </a:ext>
              </a:extLst>
            </p:cNvPr>
            <p:cNvSpPr txBox="1"/>
            <p:nvPr/>
          </p:nvSpPr>
          <p:spPr>
            <a:xfrm>
              <a:off x="217895" y="9312462"/>
              <a:ext cx="4240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用調號標本調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B2E15B6-F50A-E4A7-F884-8EBF9D9BF943}"/>
                </a:ext>
              </a:extLst>
            </p:cNvPr>
            <p:cNvSpPr txBox="1"/>
            <p:nvPr/>
          </p:nvSpPr>
          <p:spPr>
            <a:xfrm>
              <a:off x="441325" y="8391654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Sann-</a:t>
              </a:r>
              <a:r>
                <a:rPr lang="en-US" altLang="zh-TW" sz="2400" dirty="0" err="1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pah</a:t>
              </a: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 la̍k-tsa̍p hâng ,</a:t>
              </a:r>
            </a:p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hâng-hâng tshut tsiōng-guân.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B6CAB8-D346-B024-7025-374E3CC9D48D}"/>
              </a:ext>
            </a:extLst>
          </p:cNvPr>
          <p:cNvGrpSpPr/>
          <p:nvPr/>
        </p:nvGrpSpPr>
        <p:grpSpPr>
          <a:xfrm>
            <a:off x="217895" y="1894061"/>
            <a:ext cx="6261282" cy="4240293"/>
            <a:chOff x="217895" y="2212538"/>
            <a:chExt cx="6261282" cy="4240293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3D1E7738-D367-D8ED-0A15-FA99C2BE2075}"/>
                </a:ext>
              </a:extLst>
            </p:cNvPr>
            <p:cNvSpPr txBox="1"/>
            <p:nvPr/>
          </p:nvSpPr>
          <p:spPr>
            <a:xfrm>
              <a:off x="476250" y="2212538"/>
              <a:ext cx="5830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rgbClr val="0070C0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人情留一線，日後好相看。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7FA9315-58C9-A1F0-2681-C3E2F954D633}"/>
                </a:ext>
              </a:extLst>
            </p:cNvPr>
            <p:cNvSpPr txBox="1"/>
            <p:nvPr/>
          </p:nvSpPr>
          <p:spPr>
            <a:xfrm>
              <a:off x="476250" y="4331864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Jin5-tsing5 lau5 tsit8 suann3, 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jit8-au7 ho2 sio1 khuann3.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0B7DDD18-D5B4-CE9E-324A-8265AAF740C0}"/>
                </a:ext>
              </a:extLst>
            </p:cNvPr>
            <p:cNvSpPr txBox="1"/>
            <p:nvPr/>
          </p:nvSpPr>
          <p:spPr>
            <a:xfrm>
              <a:off x="476250" y="5621834"/>
              <a:ext cx="60029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Jin5~7 tsing5 lau5~7 tsit8~4 suann3, </a:t>
              </a:r>
              <a:b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jit8~4 au7 ho2~1 sio1~7 khuann3.</a:t>
              </a:r>
              <a:endParaRPr lang="zh-TW" altLang="en-US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8B13AF7-43C2-C1AA-7DD6-7ED7AD53B989}"/>
                </a:ext>
              </a:extLst>
            </p:cNvPr>
            <p:cNvSpPr txBox="1"/>
            <p:nvPr/>
          </p:nvSpPr>
          <p:spPr>
            <a:xfrm>
              <a:off x="217895" y="4000961"/>
              <a:ext cx="4676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用調號標本調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0EC12-78B6-5443-7186-76B88F5D40BB}"/>
                </a:ext>
              </a:extLst>
            </p:cNvPr>
            <p:cNvSpPr txBox="1"/>
            <p:nvPr/>
          </p:nvSpPr>
          <p:spPr>
            <a:xfrm>
              <a:off x="217895" y="5262931"/>
              <a:ext cx="4676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用調號標變調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4CC40AA-3A9D-800E-19D0-A7E522BED571}"/>
                </a:ext>
              </a:extLst>
            </p:cNvPr>
            <p:cNvSpPr txBox="1"/>
            <p:nvPr/>
          </p:nvSpPr>
          <p:spPr>
            <a:xfrm>
              <a:off x="217895" y="2865345"/>
              <a:ext cx="325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4BF1160-8D41-FDD8-1D82-D8BF9819C7D3}"/>
                </a:ext>
              </a:extLst>
            </p:cNvPr>
            <p:cNvSpPr txBox="1"/>
            <p:nvPr/>
          </p:nvSpPr>
          <p:spPr>
            <a:xfrm>
              <a:off x="441325" y="3178081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Jîn-tsîng lâu tsi̍t suànn,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ji̍t-āu hó sio khuànn.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18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C217-61C3-9459-A49B-B77A0414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4700293-77CD-A326-1E0D-69EECAC0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附錄：台羅拼音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9643FA0-9052-3B0E-F0E4-2D8F0F70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CBCF2-F9BE-7353-C103-F741DF0B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23A8F7-CCE3-CE03-B4A0-909261C4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台羅拼音：聲母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25274-CC2A-406D-8C57-C9F6E7380598}"/>
              </a:ext>
            </a:extLst>
          </p:cNvPr>
          <p:cNvSpPr txBox="1"/>
          <p:nvPr/>
        </p:nvSpPr>
        <p:spPr>
          <a:xfrm>
            <a:off x="0" y="1621333"/>
            <a:ext cx="60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聲母</a:t>
            </a:r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FA5F45C-E2AB-35CD-F657-178B57A1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9" y="2082998"/>
            <a:ext cx="6335638" cy="564114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B4B5F9-FC98-1E8A-AE24-A627FC13EAE5}"/>
              </a:ext>
            </a:extLst>
          </p:cNvPr>
          <p:cNvGrpSpPr/>
          <p:nvPr/>
        </p:nvGrpSpPr>
        <p:grpSpPr>
          <a:xfrm>
            <a:off x="80963" y="10683784"/>
            <a:ext cx="6414213" cy="1384995"/>
            <a:chOff x="80963" y="8481540"/>
            <a:chExt cx="6414213" cy="138499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4EFC1E-6DA0-BBBC-E5F2-E2244B72C434}"/>
                </a:ext>
              </a:extLst>
            </p:cNvPr>
            <p:cNvSpPr txBox="1"/>
            <p:nvPr/>
          </p:nvSpPr>
          <p:spPr>
            <a:xfrm>
              <a:off x="253000" y="8943205"/>
              <a:ext cx="6242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羅馬拼音字母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，不同於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英文字母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；</a:t>
              </a:r>
              <a:endPara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羅馬拼音字母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【t】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不是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【KK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音標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的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【t】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；而是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漢語拼音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【d】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發音。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D0B117-A851-67C3-7C5F-86841D0D610C}"/>
                </a:ext>
              </a:extLst>
            </p:cNvPr>
            <p:cNvSpPr txBox="1"/>
            <p:nvPr/>
          </p:nvSpPr>
          <p:spPr>
            <a:xfrm>
              <a:off x="80963" y="8481540"/>
              <a:ext cx="6071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【</a:t>
              </a:r>
              <a:r>
                <a:rPr lang="zh-TW" altLang="en-US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羅馬拼音字母發音</a:t>
              </a:r>
              <a:r>
                <a:rPr lang="en-US" altLang="zh-TW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】</a:t>
              </a:r>
              <a:r>
                <a:rPr lang="zh-TW" altLang="en-US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：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218C6A4-9971-58BB-1672-37C8429A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9" y="7972019"/>
            <a:ext cx="6332797" cy="24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87CE9-AEF8-DE87-198A-FE0E7533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710DFCF-0C6C-995C-3100-3320E6CD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台羅拼音：韻母（一）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7691D3-61FD-C383-42C8-00BAD4700E7F}"/>
              </a:ext>
            </a:extLst>
          </p:cNvPr>
          <p:cNvSpPr txBox="1"/>
          <p:nvPr/>
        </p:nvSpPr>
        <p:spPr>
          <a:xfrm>
            <a:off x="80963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元音及輔音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09DCDC-2FDA-F7F5-F791-914A5BD8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83" y="2426063"/>
            <a:ext cx="6311418" cy="203826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6D40CFB-7351-CE54-A9FF-B68D83367477}"/>
              </a:ext>
            </a:extLst>
          </p:cNvPr>
          <p:cNvSpPr txBox="1"/>
          <p:nvPr/>
        </p:nvSpPr>
        <p:spPr>
          <a:xfrm>
            <a:off x="80963" y="6096000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韻尾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597068-B40F-1FDE-BC5B-BE6E1ACA5391}"/>
              </a:ext>
            </a:extLst>
          </p:cNvPr>
          <p:cNvSpPr txBox="1"/>
          <p:nvPr/>
        </p:nvSpPr>
        <p:spPr>
          <a:xfrm>
            <a:off x="393183" y="6692108"/>
            <a:ext cx="6071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</a:t>
            </a: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有兩個元音、三個鼻音、四個塞音，有些音節沒有韻尾。可分為</a:t>
            </a: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-u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-m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-ng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）及</a:t>
            </a:r>
            <a:b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</a:b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-p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-t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-k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-h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90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8156-71F5-4A5E-F4F2-150D5A1F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323BB25-C520-96CA-2975-25C2403B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台羅拼音：韻母（二）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181785-D2BA-1223-5C91-310F72F15B7F}"/>
              </a:ext>
            </a:extLst>
          </p:cNvPr>
          <p:cNvSpPr txBox="1"/>
          <p:nvPr/>
        </p:nvSpPr>
        <p:spPr>
          <a:xfrm>
            <a:off x="148075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韻母列表上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2B34ED0-4AAC-6B17-2CAA-3899634C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10308"/>
            <a:ext cx="5941328" cy="64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8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F10D-6407-2AC2-35ED-41D6C9123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033BCD-B627-2F40-D936-1483CC71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台羅拼音：韻母（三）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D68B5F-C006-8B36-9DC8-6DB83893052D}"/>
              </a:ext>
            </a:extLst>
          </p:cNvPr>
          <p:cNvSpPr txBox="1"/>
          <p:nvPr/>
        </p:nvSpPr>
        <p:spPr>
          <a:xfrm>
            <a:off x="190020" y="1830346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韻母列表下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5498C7-3669-2096-06E1-C5A7B91B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24113"/>
            <a:ext cx="5874216" cy="58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AC714-445E-2BEE-B202-3D554F1E8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AE98196-310B-BD00-76BA-49402081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台羅拼音：韻母（四）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A609629-C33B-D88E-1495-17BC0557C6D0}"/>
              </a:ext>
            </a:extLst>
          </p:cNvPr>
          <p:cNvSpPr txBox="1"/>
          <p:nvPr/>
        </p:nvSpPr>
        <p:spPr>
          <a:xfrm>
            <a:off x="190020" y="1830346"/>
            <a:ext cx="60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韻母結構</a:t>
            </a:r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711575-E730-83A7-1080-1D7B254F1FF9}"/>
              </a:ext>
            </a:extLst>
          </p:cNvPr>
          <p:cNvSpPr txBox="1"/>
          <p:nvPr/>
        </p:nvSpPr>
        <p:spPr>
          <a:xfrm>
            <a:off x="393182" y="2292011"/>
            <a:ext cx="5921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=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+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+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=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+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+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</a:t>
            </a:r>
            <a:r>
              <a:rPr lang="zh-TW" altLang="en-US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韻腹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是必要元素，而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韻頭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和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韻尾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則可有可無。 </a:t>
            </a:r>
            <a:r>
              <a:rPr lang="zh-TW" altLang="en-US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</a:t>
            </a:r>
            <a:endParaRPr lang="en-US" altLang="zh-TW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韻頭：亦稱為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介音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，位於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之前，是韻母中較不明顯的部分，通常由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-u-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等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高元音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充當；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韻腹：為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中心，發音最是響亮的部分，可由多個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元音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組成，最響亮的那個元音是即為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韻尾：位於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之後，是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的收尾部分，可以由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元音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-u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）、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輔音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-m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-ng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）、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-p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-t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-k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-h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）充當。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97BFAF-06CC-E53E-6507-6D1530796AE8}"/>
              </a:ext>
            </a:extLst>
          </p:cNvPr>
          <p:cNvSpPr txBox="1"/>
          <p:nvPr/>
        </p:nvSpPr>
        <p:spPr>
          <a:xfrm>
            <a:off x="190020" y="5634335"/>
            <a:ext cx="60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舉例說明</a:t>
            </a:r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C9FF57-FBB6-291B-1C26-278CD68CD16B}"/>
              </a:ext>
            </a:extLst>
          </p:cNvPr>
          <p:cNvSpPr txBox="1"/>
          <p:nvPr/>
        </p:nvSpPr>
        <p:spPr>
          <a:xfrm>
            <a:off x="393183" y="6096000"/>
            <a:ext cx="6071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涼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liâng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/ liang5: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韻母：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iang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ng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范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huān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/ huan7: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韻母：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uan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n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豆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tāu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/ tau7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</a:t>
            </a:r>
            <a:r>
              <a:rPr lang="zh-TW" altLang="en-US" dirty="0"/>
              <a:t>❌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飽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pá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/ pa2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：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</a:t>
            </a:r>
            <a:r>
              <a:rPr lang="zh-TW" altLang="en-US" dirty="0"/>
              <a:t>❌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 </a:t>
            </a:r>
            <a:r>
              <a:rPr lang="zh-TW" altLang="en-US" dirty="0"/>
              <a:t>❌</a:t>
            </a: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563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8E76-8D5E-6B5A-F8D6-214963EC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907A350-B701-8BCA-A227-CB0488CE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台羅拼音：聲調（一）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DD7C54-F1C9-5A57-2902-71690EEF7428}"/>
              </a:ext>
            </a:extLst>
          </p:cNvPr>
          <p:cNvSpPr txBox="1"/>
          <p:nvPr/>
        </p:nvSpPr>
        <p:spPr>
          <a:xfrm>
            <a:off x="0" y="172272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聲調標註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E56190-6696-BCF2-1598-17202FBEDA88}"/>
              </a:ext>
            </a:extLst>
          </p:cNvPr>
          <p:cNvSpPr txBox="1"/>
          <p:nvPr/>
        </p:nvSpPr>
        <p:spPr>
          <a:xfrm>
            <a:off x="395287" y="2245943"/>
            <a:ext cx="60716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四聲八調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，實際僅有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【7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個聲調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閩南語的八聲調，其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分別為：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陰平、陰上、陰去、陰入；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陽平、陽上、陽去、陽入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漳州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廈門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台灣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之地方腔，己無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調，故有些人將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，統稱為：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上聲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台羅拼音標示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，標準用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調符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（聲調符號）（與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白話字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同）；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顧及電腦輸入之便利性，亦可使用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（數值）代替；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【1】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【4】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，允許省略不標示。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A37D72A-40E3-8A58-1EAE-86E84FE6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9" y="5385264"/>
            <a:ext cx="5429601" cy="48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84CCD-9727-E372-4B91-642BACC6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9009C66-B08D-25B4-391A-73C51F98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台羅拼音：聲調（二）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86E8D9-78A2-98D7-44DA-3D941E04D062}"/>
              </a:ext>
            </a:extLst>
          </p:cNvPr>
          <p:cNvSpPr txBox="1"/>
          <p:nvPr/>
        </p:nvSpPr>
        <p:spPr>
          <a:xfrm>
            <a:off x="10812" y="1761028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變調標註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B226EBA-5A0C-B020-3C48-274A04D40D96}"/>
              </a:ext>
            </a:extLst>
          </p:cNvPr>
          <p:cNvGrpSpPr/>
          <p:nvPr/>
        </p:nvGrpSpPr>
        <p:grpSpPr>
          <a:xfrm>
            <a:off x="330846" y="5054976"/>
            <a:ext cx="6071634" cy="2725805"/>
            <a:chOff x="356907" y="5899747"/>
            <a:chExt cx="6071634" cy="272580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5DDB74-C32F-7EB9-98EA-9BBF6CA733E7}"/>
                </a:ext>
              </a:extLst>
            </p:cNvPr>
            <p:cNvSpPr txBox="1"/>
            <p:nvPr/>
          </p:nvSpPr>
          <p:spPr>
            <a:xfrm>
              <a:off x="356907" y="5899747"/>
              <a:ext cx="6071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defRPr>
              </a:lvl1pPr>
            </a:lstStyle>
            <a:p>
              <a:r>
                <a:rPr lang="en-US" altLang="zh-TW" dirty="0"/>
                <a:t>【</a:t>
              </a:r>
              <a:r>
                <a:rPr lang="zh-TW" altLang="en-US" dirty="0"/>
                <a:t>乙式</a:t>
              </a:r>
              <a:r>
                <a:rPr lang="en-US" altLang="zh-TW" dirty="0"/>
                <a:t>】</a:t>
              </a:r>
              <a:r>
                <a:rPr lang="zh-TW" altLang="en-US" dirty="0"/>
                <a:t>：</a:t>
              </a:r>
            </a:p>
          </p:txBody>
        </p:sp>
        <p:sp>
          <p:nvSpPr>
            <p:cNvPr id="13" name="圖說文字: 折線 12">
              <a:extLst>
                <a:ext uri="{FF2B5EF4-FFF2-40B4-BE49-F238E27FC236}">
                  <a16:creationId xmlns:a16="http://schemas.microsoft.com/office/drawing/2014/main" id="{B8C830CA-B1E1-2DBC-38E4-440899874DF2}"/>
                </a:ext>
              </a:extLst>
            </p:cNvPr>
            <p:cNvSpPr/>
            <p:nvPr/>
          </p:nvSpPr>
          <p:spPr>
            <a:xfrm>
              <a:off x="2066299" y="6352650"/>
              <a:ext cx="871870" cy="500767"/>
            </a:xfrm>
            <a:prstGeom prst="borderCallout2">
              <a:avLst>
                <a:gd name="adj1" fmla="val 51613"/>
                <a:gd name="adj2" fmla="val 102671"/>
                <a:gd name="adj3" fmla="val 97853"/>
                <a:gd name="adj4" fmla="val 162515"/>
                <a:gd name="adj5" fmla="val 212410"/>
                <a:gd name="adj6" fmla="val 162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本調</a:t>
              </a:r>
            </a:p>
          </p:txBody>
        </p:sp>
        <p:sp>
          <p:nvSpPr>
            <p:cNvPr id="14" name="圖說文字: 折線 13">
              <a:extLst>
                <a:ext uri="{FF2B5EF4-FFF2-40B4-BE49-F238E27FC236}">
                  <a16:creationId xmlns:a16="http://schemas.microsoft.com/office/drawing/2014/main" id="{93297450-1530-A307-A227-A8BB50D52F54}"/>
                </a:ext>
              </a:extLst>
            </p:cNvPr>
            <p:cNvSpPr/>
            <p:nvPr/>
          </p:nvSpPr>
          <p:spPr>
            <a:xfrm>
              <a:off x="5087047" y="6352649"/>
              <a:ext cx="871870" cy="500767"/>
            </a:xfrm>
            <a:prstGeom prst="borderCallout2">
              <a:avLst>
                <a:gd name="adj1" fmla="val 56527"/>
                <a:gd name="adj2" fmla="val -3426"/>
                <a:gd name="adj3" fmla="val 115871"/>
                <a:gd name="adj4" fmla="val -33826"/>
                <a:gd name="adj5" fmla="val 211986"/>
                <a:gd name="adj6" fmla="val -3267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變調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C685C80-786D-0DFE-D6EF-B1E14B3F9CF7}"/>
                </a:ext>
              </a:extLst>
            </p:cNvPr>
            <p:cNvSpPr txBox="1"/>
            <p:nvPr/>
          </p:nvSpPr>
          <p:spPr>
            <a:xfrm>
              <a:off x="1059587" y="7055892"/>
              <a:ext cx="52104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>
                  <a:solidFill>
                    <a:schemeClr val="accent3"/>
                  </a:solidFill>
                </a:rPr>
                <a:t>hue</a:t>
              </a:r>
              <a:r>
                <a:rPr lang="en-US" altLang="zh-TW" sz="9600" dirty="0">
                  <a:solidFill>
                    <a:srgbClr val="FF0000"/>
                  </a:solidFill>
                </a:rPr>
                <a:t>3</a:t>
              </a:r>
              <a:r>
                <a:rPr lang="en-US" altLang="zh-TW" sz="9600" dirty="0">
                  <a:solidFill>
                    <a:schemeClr val="accent3"/>
                  </a:solidFill>
                </a:rPr>
                <a:t>~</a:t>
              </a:r>
              <a:r>
                <a:rPr lang="en-US" altLang="zh-TW" sz="9600" dirty="0">
                  <a:solidFill>
                    <a:srgbClr val="FF0000"/>
                  </a:solidFill>
                </a:rPr>
                <a:t>2</a:t>
              </a:r>
              <a:endParaRPr lang="zh-TW" alt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7E62106-AEBB-F607-6BB9-7D424E8C20E3}"/>
              </a:ext>
            </a:extLst>
          </p:cNvPr>
          <p:cNvGrpSpPr/>
          <p:nvPr/>
        </p:nvGrpSpPr>
        <p:grpSpPr>
          <a:xfrm>
            <a:off x="263787" y="2388413"/>
            <a:ext cx="6071634" cy="2815809"/>
            <a:chOff x="282299" y="2553238"/>
            <a:chExt cx="6071634" cy="281580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D49DA6-D519-7B7F-898D-F2170F150E77}"/>
                </a:ext>
              </a:extLst>
            </p:cNvPr>
            <p:cNvSpPr txBox="1"/>
            <p:nvPr/>
          </p:nvSpPr>
          <p:spPr>
            <a:xfrm>
              <a:off x="282299" y="2553238"/>
              <a:ext cx="6071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【</a:t>
              </a:r>
              <a:r>
                <a:rPr lang="zh-TW" altLang="en-US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甲式</a:t>
              </a:r>
              <a:r>
                <a:rPr lang="en-US" altLang="zh-TW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】</a:t>
              </a:r>
              <a:r>
                <a:rPr lang="zh-TW" altLang="en-US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：</a:t>
              </a:r>
            </a:p>
          </p:txBody>
        </p:sp>
        <p:sp>
          <p:nvSpPr>
            <p:cNvPr id="9" name="圖說文字: 折線 8">
              <a:extLst>
                <a:ext uri="{FF2B5EF4-FFF2-40B4-BE49-F238E27FC236}">
                  <a16:creationId xmlns:a16="http://schemas.microsoft.com/office/drawing/2014/main" id="{4A0007FB-1563-CFA9-698D-C9A1EFB212FF}"/>
                </a:ext>
              </a:extLst>
            </p:cNvPr>
            <p:cNvSpPr/>
            <p:nvPr/>
          </p:nvSpPr>
          <p:spPr>
            <a:xfrm>
              <a:off x="2150189" y="2979744"/>
              <a:ext cx="871870" cy="500767"/>
            </a:xfrm>
            <a:prstGeom prst="borderCallout2">
              <a:avLst>
                <a:gd name="adj1" fmla="val 51613"/>
                <a:gd name="adj2" fmla="val 102671"/>
                <a:gd name="adj3" fmla="val 97853"/>
                <a:gd name="adj4" fmla="val 162515"/>
                <a:gd name="adj5" fmla="val 212410"/>
                <a:gd name="adj6" fmla="val 162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本調</a:t>
              </a:r>
            </a:p>
          </p:txBody>
        </p:sp>
        <p:sp>
          <p:nvSpPr>
            <p:cNvPr id="10" name="圖說文字: 折線 9">
              <a:extLst>
                <a:ext uri="{FF2B5EF4-FFF2-40B4-BE49-F238E27FC236}">
                  <a16:creationId xmlns:a16="http://schemas.microsoft.com/office/drawing/2014/main" id="{C642FCE3-441A-E006-C76D-4BE5F372D799}"/>
                </a:ext>
              </a:extLst>
            </p:cNvPr>
            <p:cNvSpPr/>
            <p:nvPr/>
          </p:nvSpPr>
          <p:spPr>
            <a:xfrm>
              <a:off x="4579121" y="2991910"/>
              <a:ext cx="871870" cy="500767"/>
            </a:xfrm>
            <a:prstGeom prst="borderCallout2">
              <a:avLst>
                <a:gd name="adj1" fmla="val 56527"/>
                <a:gd name="adj2" fmla="val -3426"/>
                <a:gd name="adj3" fmla="val 115871"/>
                <a:gd name="adj4" fmla="val -33826"/>
                <a:gd name="adj5" fmla="val 211986"/>
                <a:gd name="adj6" fmla="val -3267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變調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3F95E1F-5FCA-91DF-EF26-E647A6DDF443}"/>
                </a:ext>
              </a:extLst>
            </p:cNvPr>
            <p:cNvSpPr txBox="1"/>
            <p:nvPr/>
          </p:nvSpPr>
          <p:spPr>
            <a:xfrm>
              <a:off x="1283885" y="3799387"/>
              <a:ext cx="35254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>
                  <a:solidFill>
                    <a:schemeClr val="accent3"/>
                  </a:solidFill>
                </a:rPr>
                <a:t>hue</a:t>
              </a:r>
              <a:r>
                <a:rPr lang="en-US" altLang="zh-TW" sz="9600" baseline="30000" dirty="0">
                  <a:solidFill>
                    <a:srgbClr val="FF0000"/>
                  </a:solidFill>
                </a:rPr>
                <a:t>3</a:t>
              </a:r>
              <a:r>
                <a:rPr lang="en-US" altLang="zh-TW" sz="9600" baseline="30000" dirty="0">
                  <a:solidFill>
                    <a:schemeClr val="accent3"/>
                  </a:solidFill>
                </a:rPr>
                <a:t>-</a:t>
              </a:r>
              <a:r>
                <a:rPr lang="en-US" altLang="zh-TW" sz="9600" baseline="30000" dirty="0">
                  <a:solidFill>
                    <a:srgbClr val="FF0000"/>
                  </a:solidFill>
                </a:rPr>
                <a:t>2</a:t>
              </a:r>
              <a:endParaRPr lang="zh-TW" altLang="en-US" sz="9600" baseline="30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圖片 16">
            <a:extLst>
              <a:ext uri="{FF2B5EF4-FFF2-40B4-BE49-F238E27FC236}">
                <a16:creationId xmlns:a16="http://schemas.microsoft.com/office/drawing/2014/main" id="{6248C7CC-6FA9-F79F-F0E5-E2BD27DF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5458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E677-309A-15E1-6359-B7FD01BD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90B4DA8-FDE8-201F-361E-84D9C0D0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3482149" cy="509524"/>
          </a:xfrm>
        </p:spPr>
        <p:txBody>
          <a:bodyPr vert="horz" lIns="60960" tIns="30480" rIns="60960" bIns="3048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AAB036-A6D1-C811-22C0-BCA29211CE47}"/>
              </a:ext>
            </a:extLst>
          </p:cNvPr>
          <p:cNvSpPr txBox="1"/>
          <p:nvPr/>
        </p:nvSpPr>
        <p:spPr>
          <a:xfrm>
            <a:off x="2722964" y="5229117"/>
            <a:ext cx="1362774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8534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FA5F53-AB84-6D04-29CB-F3B218927BE2}"/>
              </a:ext>
            </a:extLst>
          </p:cNvPr>
          <p:cNvSpPr txBox="1"/>
          <p:nvPr/>
        </p:nvSpPr>
        <p:spPr>
          <a:xfrm>
            <a:off x="619125" y="9846310"/>
            <a:ext cx="61348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en-US" altLang="zh-TW" sz="2400" b="1" dirty="0" err="1">
                <a:solidFill>
                  <a:srgbClr val="7030A0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tong</a:t>
            </a:r>
            <a:r>
              <a:rPr lang="en-US" altLang="zh-TW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 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）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寬式國際音標：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en-US" altLang="zh-TW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十五音反切：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F6E5F4-2F16-2BE9-1D2B-9DD8F87A327F}"/>
              </a:ext>
            </a:extLst>
          </p:cNvPr>
          <p:cNvSpPr txBox="1"/>
          <p:nvPr/>
        </p:nvSpPr>
        <p:spPr>
          <a:xfrm>
            <a:off x="3899866" y="5552020"/>
            <a:ext cx="55399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E414BE-0CD8-A70D-DB23-9783ACC00679}"/>
              </a:ext>
            </a:extLst>
          </p:cNvPr>
          <p:cNvSpPr txBox="1"/>
          <p:nvPr/>
        </p:nvSpPr>
        <p:spPr>
          <a:xfrm>
            <a:off x="2612537" y="6575425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zh-TW" altLang="en-US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B52540-4E74-18A7-8883-C81AEE98B044}"/>
              </a:ext>
            </a:extLst>
          </p:cNvPr>
          <p:cNvSpPr txBox="1"/>
          <p:nvPr/>
        </p:nvSpPr>
        <p:spPr>
          <a:xfrm>
            <a:off x="441325" y="1980323"/>
            <a:ext cx="578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A6B4A1-546A-08C3-98FE-F99123CDB9B2}"/>
              </a:ext>
            </a:extLst>
          </p:cNvPr>
          <p:cNvSpPr txBox="1"/>
          <p:nvPr/>
        </p:nvSpPr>
        <p:spPr>
          <a:xfrm>
            <a:off x="2612537" y="476218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1" dirty="0" err="1">
                <a:solidFill>
                  <a:schemeClr val="accent5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endParaRPr lang="zh-TW" altLang="en-US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71564A-D963-48D2-4ABD-491C152439F9}"/>
              </a:ext>
            </a:extLst>
          </p:cNvPr>
          <p:cNvSpPr txBox="1"/>
          <p:nvPr/>
        </p:nvSpPr>
        <p:spPr>
          <a:xfrm>
            <a:off x="4093348" y="573668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b="1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AAE250-B75E-0959-110B-492296173F04}"/>
              </a:ext>
            </a:extLst>
          </p:cNvPr>
          <p:cNvSpPr txBox="1"/>
          <p:nvPr/>
        </p:nvSpPr>
        <p:spPr>
          <a:xfrm>
            <a:off x="2210653" y="5293445"/>
            <a:ext cx="5539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endParaRPr lang="en-US" altLang="zh-TW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endParaRPr lang="en-US" altLang="zh-TW" sz="24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</a:p>
        </p:txBody>
      </p:sp>
      <p:sp>
        <p:nvSpPr>
          <p:cNvPr id="6" name="圖說文字: 折線 5">
            <a:extLst>
              <a:ext uri="{FF2B5EF4-FFF2-40B4-BE49-F238E27FC236}">
                <a16:creationId xmlns:a16="http://schemas.microsoft.com/office/drawing/2014/main" id="{375B8A2B-1CF7-47EA-A074-5130CF6F8596}"/>
              </a:ext>
            </a:extLst>
          </p:cNvPr>
          <p:cNvSpPr/>
          <p:nvPr/>
        </p:nvSpPr>
        <p:spPr>
          <a:xfrm>
            <a:off x="1390650" y="3042384"/>
            <a:ext cx="4076700" cy="649110"/>
          </a:xfrm>
          <a:prstGeom prst="borderCallout2">
            <a:avLst>
              <a:gd name="adj1" fmla="val 102392"/>
              <a:gd name="adj2" fmla="val 44134"/>
              <a:gd name="adj3" fmla="val 127337"/>
              <a:gd name="adj4" fmla="val 50320"/>
              <a:gd name="adj5" fmla="val 221087"/>
              <a:gd name="adj6" fmla="val 502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台羅拼音（聲調符號）</a:t>
            </a:r>
          </a:p>
        </p:txBody>
      </p:sp>
      <p:sp>
        <p:nvSpPr>
          <p:cNvPr id="8" name="圖說文字: 折線 7">
            <a:extLst>
              <a:ext uri="{FF2B5EF4-FFF2-40B4-BE49-F238E27FC236}">
                <a16:creationId xmlns:a16="http://schemas.microsoft.com/office/drawing/2014/main" id="{880373AA-7FDD-63D8-3F68-D7EF7BEE7A7C}"/>
              </a:ext>
            </a:extLst>
          </p:cNvPr>
          <p:cNvSpPr/>
          <p:nvPr/>
        </p:nvSpPr>
        <p:spPr>
          <a:xfrm>
            <a:off x="1390650" y="8466658"/>
            <a:ext cx="4076700" cy="649110"/>
          </a:xfrm>
          <a:prstGeom prst="borderCallout2">
            <a:avLst>
              <a:gd name="adj1" fmla="val -326"/>
              <a:gd name="adj2" fmla="val 44368"/>
              <a:gd name="adj3" fmla="val -25272"/>
              <a:gd name="adj4" fmla="val 50553"/>
              <a:gd name="adj5" fmla="val -128153"/>
              <a:gd name="adj6" fmla="val 504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寬式國際音標（</a:t>
            </a:r>
            <a:r>
              <a:rPr lang="en-US" altLang="zh-TW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IPA</a:t>
            </a:r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）</a:t>
            </a:r>
          </a:p>
        </p:txBody>
      </p:sp>
      <p:sp>
        <p:nvSpPr>
          <p:cNvPr id="9" name="圖說文字: 折線 8">
            <a:extLst>
              <a:ext uri="{FF2B5EF4-FFF2-40B4-BE49-F238E27FC236}">
                <a16:creationId xmlns:a16="http://schemas.microsoft.com/office/drawing/2014/main" id="{8558CDC0-907B-87C0-C0B7-D40DF81263C4}"/>
              </a:ext>
            </a:extLst>
          </p:cNvPr>
          <p:cNvSpPr/>
          <p:nvPr/>
        </p:nvSpPr>
        <p:spPr>
          <a:xfrm>
            <a:off x="5747004" y="3848099"/>
            <a:ext cx="491871" cy="4495800"/>
          </a:xfrm>
          <a:prstGeom prst="borderCallout2">
            <a:avLst>
              <a:gd name="adj1" fmla="val 55358"/>
              <a:gd name="adj2" fmla="val -2342"/>
              <a:gd name="adj3" fmla="val 50218"/>
              <a:gd name="adj4" fmla="val -61996"/>
              <a:gd name="adj5" fmla="val 50324"/>
              <a:gd name="adj6" fmla="val -1453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方音符號</a:t>
            </a:r>
          </a:p>
        </p:txBody>
      </p:sp>
      <p:sp>
        <p:nvSpPr>
          <p:cNvPr id="11" name="圖說文字: 折線 10">
            <a:extLst>
              <a:ext uri="{FF2B5EF4-FFF2-40B4-BE49-F238E27FC236}">
                <a16:creationId xmlns:a16="http://schemas.microsoft.com/office/drawing/2014/main" id="{60A27480-03E9-6431-8520-C86DE5D90A36}"/>
              </a:ext>
            </a:extLst>
          </p:cNvPr>
          <p:cNvSpPr/>
          <p:nvPr/>
        </p:nvSpPr>
        <p:spPr>
          <a:xfrm>
            <a:off x="619125" y="3848100"/>
            <a:ext cx="491871" cy="4495800"/>
          </a:xfrm>
          <a:prstGeom prst="borderCallout2">
            <a:avLst>
              <a:gd name="adj1" fmla="val 43917"/>
              <a:gd name="adj2" fmla="val 92546"/>
              <a:gd name="adj3" fmla="val 50642"/>
              <a:gd name="adj4" fmla="val 158764"/>
              <a:gd name="adj5" fmla="val 50536"/>
              <a:gd name="adj6" fmla="val 238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十五音反切</a:t>
            </a:r>
          </a:p>
        </p:txBody>
      </p:sp>
    </p:spTree>
    <p:extLst>
      <p:ext uri="{BB962C8B-B14F-4D97-AF65-F5344CB8AC3E}">
        <p14:creationId xmlns:p14="http://schemas.microsoft.com/office/powerpoint/2010/main" val="239884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59C1A-13DB-8614-49C2-2B7271F3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13C51D7-EF7D-A44A-DE7B-7AD0DFB9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4" y="893527"/>
            <a:ext cx="6127255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聲調在漢字發音之作用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67B774-627B-E181-DF29-C72EE9F37A55}"/>
              </a:ext>
            </a:extLst>
          </p:cNvPr>
          <p:cNvSpPr txBox="1"/>
          <p:nvPr/>
        </p:nvSpPr>
        <p:spPr>
          <a:xfrm>
            <a:off x="476250" y="3755383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花車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42E198-3667-14E5-FF7D-84CDA8C8D039}"/>
              </a:ext>
            </a:extLst>
          </p:cNvPr>
          <p:cNvGrpSpPr/>
          <p:nvPr/>
        </p:nvGrpSpPr>
        <p:grpSpPr>
          <a:xfrm>
            <a:off x="2680060" y="3777599"/>
            <a:ext cx="3661503" cy="461665"/>
            <a:chOff x="1512443" y="2155374"/>
            <a:chExt cx="3802527" cy="46166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39022F-CB66-807B-0C0C-A15471AC368D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B3CD6F9-8E10-17FA-8E55-A2880941FF68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hue1-tshia1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FD69312-E0A8-AD6B-5E9C-75AAF1E3CAEE}"/>
              </a:ext>
            </a:extLst>
          </p:cNvPr>
          <p:cNvGrpSpPr/>
          <p:nvPr/>
        </p:nvGrpSpPr>
        <p:grpSpPr>
          <a:xfrm>
            <a:off x="2680060" y="4286850"/>
            <a:ext cx="3661503" cy="461665"/>
            <a:chOff x="1512443" y="2155374"/>
            <a:chExt cx="3802527" cy="461665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4DDC920-DE21-677E-4ADF-3F0E26EE71DA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CCFCCE7-2ADB-A49E-A6DC-57314245AC39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hue1~7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6D4A61-3715-75DB-8D48-26C05EFF3BE3}"/>
              </a:ext>
            </a:extLst>
          </p:cNvPr>
          <p:cNvSpPr txBox="1"/>
          <p:nvPr/>
        </p:nvSpPr>
        <p:spPr>
          <a:xfrm>
            <a:off x="476250" y="5695260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火車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C75FA8B-4143-A945-D3DA-08355B19AFDE}"/>
              </a:ext>
            </a:extLst>
          </p:cNvPr>
          <p:cNvGrpSpPr/>
          <p:nvPr/>
        </p:nvGrpSpPr>
        <p:grpSpPr>
          <a:xfrm>
            <a:off x="2680060" y="5717476"/>
            <a:ext cx="3661503" cy="461665"/>
            <a:chOff x="1512443" y="2155374"/>
            <a:chExt cx="3802527" cy="46166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A88D9A3-C391-DE22-C699-DC4B7E90F1D1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6B49EF1-F5E6-571F-DB1C-842718357EC7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hue2-tshia1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9FBD253-33D7-8B1F-1CD7-6E21A88040AB}"/>
              </a:ext>
            </a:extLst>
          </p:cNvPr>
          <p:cNvGrpSpPr/>
          <p:nvPr/>
        </p:nvGrpSpPr>
        <p:grpSpPr>
          <a:xfrm>
            <a:off x="2680060" y="6226727"/>
            <a:ext cx="3661503" cy="461665"/>
            <a:chOff x="1512443" y="2155374"/>
            <a:chExt cx="3802527" cy="46166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693F1C2-B13C-7E2C-1A7B-210F09F9A511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60B4BEC-A791-828F-42C0-5344472C65BE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hue2~1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454F9B-AFB5-1F9D-4B48-69AC7AF84CBC}"/>
              </a:ext>
            </a:extLst>
          </p:cNvPr>
          <p:cNvSpPr txBox="1"/>
          <p:nvPr/>
        </p:nvSpPr>
        <p:spPr>
          <a:xfrm>
            <a:off x="476250" y="7500141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貨車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44BE5-2EA2-8F11-3F84-9B4E7FD5861B}"/>
              </a:ext>
            </a:extLst>
          </p:cNvPr>
          <p:cNvGrpSpPr/>
          <p:nvPr/>
        </p:nvGrpSpPr>
        <p:grpSpPr>
          <a:xfrm>
            <a:off x="2680060" y="7522357"/>
            <a:ext cx="3661503" cy="461665"/>
            <a:chOff x="1512443" y="2155374"/>
            <a:chExt cx="3802527" cy="46166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C78165D-6C5A-E2A5-76C4-8BB8DA6CADE0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804F4F1-5714-1BDB-0A04-7DCD35753E7F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hue3-tshia1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D3838D0-BA63-6632-B6D2-2F1AF6C66D79}"/>
              </a:ext>
            </a:extLst>
          </p:cNvPr>
          <p:cNvGrpSpPr/>
          <p:nvPr/>
        </p:nvGrpSpPr>
        <p:grpSpPr>
          <a:xfrm>
            <a:off x="2680060" y="8031608"/>
            <a:ext cx="3661503" cy="461665"/>
            <a:chOff x="1512443" y="2155374"/>
            <a:chExt cx="3802527" cy="461665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10D33D9-E2E4-1B4B-E97A-5C42B0DAD1D7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38DC139-EC4C-0869-8831-D77125819A21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hue3~2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61C3990-E3F0-E6E5-4DA1-1EBE168A8820}"/>
              </a:ext>
            </a:extLst>
          </p:cNvPr>
          <p:cNvSpPr txBox="1"/>
          <p:nvPr/>
        </p:nvSpPr>
        <p:spPr>
          <a:xfrm>
            <a:off x="425595" y="1875454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漢字之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標音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，即便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相同，但仍會因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不同，導致漢字之發音不同。</a:t>
            </a:r>
          </a:p>
        </p:txBody>
      </p:sp>
    </p:spTree>
    <p:extLst>
      <p:ext uri="{BB962C8B-B14F-4D97-AF65-F5344CB8AC3E}">
        <p14:creationId xmlns:p14="http://schemas.microsoft.com/office/powerpoint/2010/main" val="229512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F6D4-AC6B-3D69-07A5-DF11AEAF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7819F0-4D44-E2EA-27A4-34D6AE0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四聲八調定義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6DE18EE-0ED1-C853-CEE5-2562E48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44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40B51-8872-F473-F37D-2EE308BA1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431FAA7-30A9-5DD2-85D4-A70F6422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8394C4B-5C4E-3632-A00C-95970641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885138"/>
            <a:ext cx="591026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73E3276D-91EA-5D9B-2E7F-E59E4DE0B7B6}"/>
              </a:ext>
            </a:extLst>
          </p:cNvPr>
          <p:cNvSpPr/>
          <p:nvPr/>
        </p:nvSpPr>
        <p:spPr>
          <a:xfrm rot="5400000">
            <a:off x="5517986" y="2149106"/>
            <a:ext cx="222463" cy="114936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403204D7-BE8A-AFDD-1601-5508D7FA3637}"/>
              </a:ext>
            </a:extLst>
          </p:cNvPr>
          <p:cNvSpPr/>
          <p:nvPr/>
        </p:nvSpPr>
        <p:spPr>
          <a:xfrm rot="5400000">
            <a:off x="3157032" y="935367"/>
            <a:ext cx="227782" cy="356722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9F52719A-6085-A688-F50B-6831BD0D98B8}"/>
              </a:ext>
            </a:extLst>
          </p:cNvPr>
          <p:cNvSpPr/>
          <p:nvPr/>
        </p:nvSpPr>
        <p:spPr>
          <a:xfrm rot="16200000" flipV="1">
            <a:off x="1950760" y="3135748"/>
            <a:ext cx="222463" cy="114936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1B0B417B-011E-4BD1-F341-38F9599F35D7}"/>
              </a:ext>
            </a:extLst>
          </p:cNvPr>
          <p:cNvSpPr/>
          <p:nvPr/>
        </p:nvSpPr>
        <p:spPr>
          <a:xfrm rot="16200000" flipV="1">
            <a:off x="4343607" y="1924158"/>
            <a:ext cx="227782" cy="356722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99FA93-AA6D-DEA7-EDC8-4FA66085A673}"/>
              </a:ext>
            </a:extLst>
          </p:cNvPr>
          <p:cNvSpPr txBox="1"/>
          <p:nvPr/>
        </p:nvSpPr>
        <p:spPr>
          <a:xfrm>
            <a:off x="2404455" y="2177041"/>
            <a:ext cx="17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0206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7653B0-7923-F02A-C9A0-88A41BA7EDF9}"/>
              </a:ext>
            </a:extLst>
          </p:cNvPr>
          <p:cNvSpPr txBox="1"/>
          <p:nvPr/>
        </p:nvSpPr>
        <p:spPr>
          <a:xfrm>
            <a:off x="4762749" y="2177041"/>
            <a:ext cx="17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0206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促聲韻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75175F-71E7-53A2-512A-47E4B263C59F}"/>
              </a:ext>
            </a:extLst>
          </p:cNvPr>
          <p:cNvSpPr txBox="1"/>
          <p:nvPr/>
        </p:nvSpPr>
        <p:spPr>
          <a:xfrm>
            <a:off x="1195523" y="3844680"/>
            <a:ext cx="17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平聲調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B219A2-84B5-B876-0AB5-0202BB637F11}"/>
              </a:ext>
            </a:extLst>
          </p:cNvPr>
          <p:cNvSpPr txBox="1"/>
          <p:nvPr/>
        </p:nvSpPr>
        <p:spPr>
          <a:xfrm>
            <a:off x="3591030" y="3844680"/>
            <a:ext cx="17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仄聲調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8D4F9D4-6902-55E0-91CF-DEF320F6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2" y="2871198"/>
            <a:ext cx="5956450" cy="709392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C48D669-D5C0-D95C-2BB4-CE738705A757}"/>
              </a:ext>
            </a:extLst>
          </p:cNvPr>
          <p:cNvSpPr txBox="1"/>
          <p:nvPr/>
        </p:nvSpPr>
        <p:spPr>
          <a:xfrm>
            <a:off x="464612" y="5140969"/>
            <a:ext cx="5921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是漢語音韻學和漢語方言學術語，指不以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塞音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為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的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，與促聲韻相反，簡稱舒聲。 現代官話普通話將所有促聲韻漢字發成舒聲韻。 在分析唐詩等古典詩詞詩，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廣韻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》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等韻書分漢字讀音為平、上、去、入四類聲調，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上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皆配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皆配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促聲韻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。</a:t>
            </a:r>
            <a:b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</a:b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平仄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是中文詩詞中用字的聲調，用以區分字的陰平、陽平和上、去、入聲。 「平」指平聲，而「仄」則指上聲、去聲和入聲。 在詩詞創作中，平仄的運用有著嚴格的格律要求，用以營造詩歌的音韻美感。</a:t>
            </a:r>
          </a:p>
        </p:txBody>
      </p:sp>
    </p:spTree>
    <p:extLst>
      <p:ext uri="{BB962C8B-B14F-4D97-AF65-F5344CB8AC3E}">
        <p14:creationId xmlns:p14="http://schemas.microsoft.com/office/powerpoint/2010/main" val="167767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C0FC2-CCA2-73C1-AB23-8FB3B8221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8210DB8-2E96-3C06-C01E-B41B80D5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614902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四聲八調之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調名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定義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43E60D-E52B-4E90-09AE-A0E539D1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6816725"/>
            <a:ext cx="5777024" cy="36184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B8DE23-45D8-A9D4-95DE-879C7B72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2003516"/>
            <a:ext cx="5777024" cy="36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AC59-D32E-93C6-A856-5410CCFD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E34CAED-452E-6B73-4DFB-C2F3B112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6009C93-8C9D-A033-4FE4-2B941513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4228184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台羅拼音之四聲八調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AA9489-2E6C-38B9-8D76-E30AB1F8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3130"/>
            <a:ext cx="6858000" cy="2276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C958BB-33FD-F036-3512-3C0EB600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1823166"/>
            <a:ext cx="6250396" cy="4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D506-8162-C3AE-18B3-4F9D8233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C69361-9F50-D73C-6145-0422654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0AC146E-0FF6-2C2A-64E9-59B56084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149023" cy="50952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-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不用</a:t>
            </a:r>
            <a:r>
              <a:rPr lang="zh-TW" altLang="en-US" strike="sngStrike" dirty="0">
                <a:solidFill>
                  <a:schemeClr val="accent5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調符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，以數值</a:t>
            </a:r>
            <a:r>
              <a:rPr lang="zh-TW" altLang="en-US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調號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表聲調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DE571B-F85B-3A9C-715B-81827994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46202"/>
            <a:ext cx="5832292" cy="4071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9D8288-F301-7287-43A1-6D2B33054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7027689"/>
            <a:ext cx="5832292" cy="40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1624</Words>
  <Application>Microsoft Office PowerPoint</Application>
  <PresentationFormat>寬螢幕</PresentationFormat>
  <Paragraphs>208</Paragraphs>
  <Slides>29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2" baseType="lpstr">
      <vt:lpstr>Chiron Sung HK ExtraLight</vt:lpstr>
      <vt:lpstr>Microsoft JhengHei UI</vt:lpstr>
      <vt:lpstr>Noto Sans TC Black</vt:lpstr>
      <vt:lpstr>Noto Sans TC Medium</vt:lpstr>
      <vt:lpstr>Noto Sans TC SemiBold</vt:lpstr>
      <vt:lpstr>Noto Serif TC Black</vt:lpstr>
      <vt:lpstr>Noto Serif TC SemiBold</vt:lpstr>
      <vt:lpstr>霞鶩文楷 TC</vt:lpstr>
      <vt:lpstr>Aptos</vt:lpstr>
      <vt:lpstr>Aptos Display</vt:lpstr>
      <vt:lpstr>Arial</vt:lpstr>
      <vt:lpstr>Lucida Fax</vt:lpstr>
      <vt:lpstr>Office 佈景主題</vt:lpstr>
      <vt:lpstr>四聲八調與變調 v0.31</vt:lpstr>
      <vt:lpstr>漢字標音</vt:lpstr>
      <vt:lpstr>漢字標音</vt:lpstr>
      <vt:lpstr>聲調在漢字發音之作用</vt:lpstr>
      <vt:lpstr>四聲八調定義</vt:lpstr>
      <vt:lpstr>四聲</vt:lpstr>
      <vt:lpstr>四聲八調之【調名】定義</vt:lpstr>
      <vt:lpstr>台羅拼音之四聲八調</vt:lpstr>
      <vt:lpstr>四聲八調-不用調符，以數值調號表聲調</vt:lpstr>
      <vt:lpstr>四聲八調助記法</vt:lpstr>
      <vt:lpstr>四聲八調：調值助記法</vt:lpstr>
      <vt:lpstr>四聲八調：調值助記法</vt:lpstr>
      <vt:lpstr>四聲八調：音高聲長助記法</vt:lpstr>
      <vt:lpstr>四聲八調：W助記法</vt:lpstr>
      <vt:lpstr>八調之變調規則</vt:lpstr>
      <vt:lpstr>變調規則（台灣/廈門腔）</vt:lpstr>
      <vt:lpstr>變調規則（台灣/廈門腔）</vt:lpstr>
      <vt:lpstr>變調規則助記圖（台灣/廈門腔）</vt:lpstr>
      <vt:lpstr>變調實例（台灣/廈門腔）</vt:lpstr>
      <vt:lpstr>變調實例（台灣/廈門腔）</vt:lpstr>
      <vt:lpstr>變調實例（台灣/廈門腔）</vt:lpstr>
      <vt:lpstr>附錄：台羅拼音</vt:lpstr>
      <vt:lpstr>台羅拼音：聲母</vt:lpstr>
      <vt:lpstr>台羅拼音：韻母（一）</vt:lpstr>
      <vt:lpstr>台羅拼音：韻母（二）</vt:lpstr>
      <vt:lpstr>台羅拼音：韻母（三）</vt:lpstr>
      <vt:lpstr>台羅拼音：韻母（四）</vt:lpstr>
      <vt:lpstr>台羅拼音：聲調（一）</vt:lpstr>
      <vt:lpstr>台羅拼音：聲調（二）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64</cp:revision>
  <dcterms:created xsi:type="dcterms:W3CDTF">2025-07-23T04:08:23Z</dcterms:created>
  <dcterms:modified xsi:type="dcterms:W3CDTF">2025-07-28T04:09:48Z</dcterms:modified>
</cp:coreProperties>
</file>