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36"/>
  </p:notesMasterIdLst>
  <p:handoutMasterIdLst>
    <p:handoutMasterId r:id="rId37"/>
  </p:handoutMasterIdLst>
  <p:sldIdLst>
    <p:sldId id="306" r:id="rId5"/>
    <p:sldId id="344" r:id="rId6"/>
    <p:sldId id="334" r:id="rId7"/>
    <p:sldId id="335" r:id="rId8"/>
    <p:sldId id="333" r:id="rId9"/>
    <p:sldId id="314" r:id="rId10"/>
    <p:sldId id="317" r:id="rId11"/>
    <p:sldId id="340" r:id="rId12"/>
    <p:sldId id="328" r:id="rId13"/>
    <p:sldId id="329" r:id="rId14"/>
    <p:sldId id="330" r:id="rId15"/>
    <p:sldId id="331" r:id="rId16"/>
    <p:sldId id="332" r:id="rId17"/>
    <p:sldId id="315" r:id="rId18"/>
    <p:sldId id="322" r:id="rId19"/>
    <p:sldId id="321" r:id="rId20"/>
    <p:sldId id="318" r:id="rId21"/>
    <p:sldId id="323" r:id="rId22"/>
    <p:sldId id="320" r:id="rId23"/>
    <p:sldId id="325" r:id="rId24"/>
    <p:sldId id="324" r:id="rId25"/>
    <p:sldId id="326" r:id="rId26"/>
    <p:sldId id="316" r:id="rId27"/>
    <p:sldId id="341" r:id="rId28"/>
    <p:sldId id="327" r:id="rId29"/>
    <p:sldId id="343" r:id="rId30"/>
    <p:sldId id="336" r:id="rId31"/>
    <p:sldId id="342" r:id="rId32"/>
    <p:sldId id="339" r:id="rId33"/>
    <p:sldId id="337" r:id="rId34"/>
    <p:sldId id="338" r:id="rId35"/>
  </p:sldIdLst>
  <p:sldSz cx="10287000" cy="1828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0" userDrawn="1">
          <p15:clr>
            <a:srgbClr val="A4A3A4"/>
          </p15:clr>
        </p15:guide>
        <p15:guide id="2" pos="5954" userDrawn="1">
          <p15:clr>
            <a:srgbClr val="A4A3A4"/>
          </p15:clr>
        </p15:guide>
        <p15:guide id="3" orient="horz" pos="84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0" autoAdjust="0"/>
    <p:restoredTop sz="84967" autoAdjust="0"/>
  </p:normalViewPr>
  <p:slideViewPr>
    <p:cSldViewPr snapToGrid="0">
      <p:cViewPr varScale="1">
        <p:scale>
          <a:sx n="68" d="100"/>
          <a:sy n="68" d="100"/>
        </p:scale>
        <p:origin x="252" y="288"/>
      </p:cViewPr>
      <p:guideLst>
        <p:guide orient="horz" pos="5760"/>
        <p:guide pos="5954"/>
        <p:guide orient="horz" pos="84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1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8/10/relationships/authors" Target="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1C7BD883-E570-4B0F-9E18-F89D0605142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F7825A8-A57B-43B0-BA2C-78F0335611F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94DE4D-4E38-4D8C-8D32-A26C2FA8CED4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2025/4/27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2404714-211C-45BF-8164-268C01DCBD7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36E2E20-ED21-467B-ABCD-FF8842D9D1E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AB8736-D8EB-47F3-A4C4-7D5F34ACE92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244914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EB2F747-81C0-41F9-A53E-9239588F4D56}" type="datetime1">
              <a:rPr lang="zh-TW" altLang="en-US" smtClean="0"/>
              <a:pPr/>
              <a:t>2025/4/27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5939589-3E79-4C82-AA4A-FE78234FAA59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26525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129C67-0039-5EF7-6B95-3DDF7B947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9AD52B37-5039-8CD5-9E3B-3FA46F525B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9E0B6E29-237E-6F91-4427-0EA31A7FA2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6D5FB6-FB47-535B-BD2E-7D31409CFC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10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48614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6F9BA2-DA27-A1D1-058E-ED64D91BC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7B83213E-EE65-E676-5242-4AB0F3F07E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B3BD56F9-7899-F8F4-E11A-7FAD2DBF35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8175125-152B-78EC-2AF0-5DF1ED51D0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819935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D27DED-F483-662C-C8D3-AFF71ECF4C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B88C9225-B3EA-E248-195F-22202561CA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2066C62D-6381-0AAD-99C0-C03FBDA271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FD3ACDE-43E7-35DF-8583-5CC7408BBD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989150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11B625-8F37-3F69-2C1A-E9FB32F7B5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13480511-7DA8-1C58-1755-15D4D7C96B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2E9F0CF6-EF94-E964-C00E-F4EEF37D71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10D13AD-4099-FDAB-3FFE-0A6A63F52C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836277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57F6B5-A131-663B-2AD7-17BA48649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DDA1575B-CAA6-9F94-187F-47F513CB8D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DB7B72D1-E118-DE17-6BD2-B01D369734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C61C18D-87A8-0E4A-5559-BDF64087A4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14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249106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21D9EE-05EA-A43D-4E66-028EBC0B56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80A046A1-F800-7766-17DB-9A968F94EC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15D4F594-91D6-6734-334F-0BA81BA20F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0C8772B-74B4-DDED-D4B7-76FBC27779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15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97963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0214F7-C885-7571-F324-75DCF9576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3865388D-F065-E295-08DD-8AC44B7A9C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781B2A56-0E53-1ADC-1A86-0037F1F1D7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82B517D-C2EF-C965-FB16-EFBBD4D4B4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16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444326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ECED05-1D92-33D9-C3D7-7197DF5DBF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5085F71F-EC13-1DFC-DF67-21D9075D2F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61E42E38-6FDD-393C-4898-DC654E78F1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5FDB82A-FF17-FC91-369C-E77DB70EB4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17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402752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863F35-13CB-E112-245B-BA08997947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9D3756C7-7C00-5454-AFD2-753F5F8E69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8EF3E285-399A-7344-2261-9DCA13B617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74DF4E1-A958-A0E2-212B-E0CF9B59BD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18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259789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3AD049-2D58-ADED-07C2-3B7E0DE0E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EE16C07F-D6FC-26B9-D1F9-7DCF97433D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8AE470F8-4AC6-8EA5-AA3A-CA7F98BBF1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C62FA08-905E-AE3B-AC6D-F6F3AC6DE4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19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92302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D8420D-8D7C-50E4-A87A-0B909ED53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2F5442DE-CD47-ED48-98C6-50B5FE41D3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A4B460EB-20D2-C00F-B52C-2D0DE8006E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FB48A9F-0F1C-7F72-9FDE-E5D2DBB017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142998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2BBB98-27A3-3FCC-47BE-4027654BF7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DC420C2C-3A61-0F39-34F3-550BB744F5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04FDF1E3-6FBE-E29F-8D9C-9B27AB5C5D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CCD7E52-53DC-5495-0FAC-00CF2D9084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135215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461B5E-F896-67F4-0C5A-CE2019701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850BC194-8AB0-56DA-614E-10574DD063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4A003E07-CEC5-7F07-BBDC-96EC736BB3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D73FD73-EA1B-4024-06E5-2F40534EE9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75272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ADCBB9-AA15-63FB-86A1-C7EDE21BDF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2502BF14-8FEB-D359-A121-E711635225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FDA3A8EE-AC09-A570-99CF-01B5196A5C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C12F105-5D70-D4A6-A2E6-41676C6CF8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175478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43BD0C-6153-18D7-3C1D-09F9BB1EA9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E5EAE40E-990E-B4D8-ABCE-B100AEE40F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4F07D187-229F-CDB6-E8CF-CCCC85CFBB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494E79D-7929-FC96-6D4C-5B636DF5DB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672745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B5309D-CCD9-3589-1397-98D0C30E6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316F4A6B-7171-3F20-26E9-04BDB13E61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888D876B-6ADF-FD7E-07AD-0EEAEC44AF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C06CF1D-0C4D-ED44-9935-91B0AF0763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24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855090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3AA496-0043-FF05-3273-676162EEE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A57F5233-344E-DD04-9B73-3488A77456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76402C7D-92AF-5CF5-0FE3-06CD946F8B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E6713A4-E91C-A842-B190-E5FA3856B0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25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337470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856937-5ECA-BDB9-5540-BBA6A86782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E5124FE2-28F6-FB85-DB72-CF96AD15F5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B6C30620-1C45-16D2-1477-80D1D8CE0A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A5522C9-006A-D2FB-8977-55F8B7709B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26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455808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386A77-DB83-D80A-6158-4778799EE6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633D8308-DB22-5E2B-CFA2-4F2DDE2F54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643BE636-C03E-0F8A-9D77-142D935387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2A65088-46C5-21E0-C744-BB05F9E04F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27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802378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AB6E38-E4B6-BEF9-C61A-36AC06B00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D73301CB-8EF5-1F47-7E05-7E3260658C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2412E439-D14D-BA47-47B2-EAC09EF185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F4D1392-F0CD-8609-AC8D-405243FD75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28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679254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12A570-2ECC-A006-F480-7726F19F84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B9D5CCF9-5FA1-F38E-D13C-328BDFADAC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C1134964-A441-B63A-B532-7814967BF0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5EA7C58-54D0-D17E-CE7A-D01FB437CF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29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48759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37545F-7154-0511-4C95-57ADA5086A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EC96E937-A75C-B84E-20CB-275EE9F19F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42925167-ECEB-82C8-3CE3-D390A5774E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DFA3979-0EE5-B573-D99F-6C21C711B4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897429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055024-6756-F9EA-ECC2-11D4A5A72C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14D22C8E-7A52-C25A-B2DF-E9456893F7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117F9F1D-F50C-86C3-81E1-85C426A652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7B6DE1C-0A0D-66FB-5963-429A1EAA11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30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264470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654BEE-7394-8082-6D52-62F9EFB958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514CAF47-40F5-2701-FB7D-16B60AF5B5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23DAB332-5AC4-EBB4-E83F-733893E52C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28E440F-76DC-A970-D5F5-C01AEBB581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56198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CDB33-7D12-ED9D-BCF5-F4422497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3824593D-B456-1CE5-4327-BD8D851DE1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D8F4BBFF-0459-B82C-8980-B00A554729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6B8DB45-5443-70F1-24A4-120FE23E97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84981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B53AAA-6895-FA9E-EAF4-2A56600A7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97C64B78-7C24-B5B6-2377-B3CDC58017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6B9BDB02-DF11-F999-76CE-0103A39650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36417D6-6D81-CA58-E608-F4D4290EE5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39175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94D69A-889D-F604-C710-5F25227BDB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9BE10DB3-9C75-5BC1-8F4B-4B3C2BF790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28F2B639-74FD-C197-FFCA-820696A7B8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4EE204B-9436-7F56-C3B8-DA7DB53B6C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6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90899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129C67-0039-5EF7-6B95-3DDF7B947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9AD52B37-5039-8CD5-9E3B-3FA46F525B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9E0B6E29-237E-6F91-4427-0EA31A7FA2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6D5FB6-FB47-535B-BD2E-7D31409CFC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7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11901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B7E6D8-D5C7-8D92-FA7E-F27F6D4BDF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61AFC80D-CFA7-C0CC-76FB-8593B46A22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B443F3A9-B6AB-AE88-4A5B-F04E100DB9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0222BEC-CC1B-E06C-E27C-7297884BA8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8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0994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129C67-0039-5EF7-6B95-3DDF7B947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9AD52B37-5039-8CD5-9E3B-3FA46F525B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9E0B6E29-237E-6F91-4427-0EA31A7FA2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6D5FB6-FB47-535B-BD2E-7D31409CFC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9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85207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875" y="2992968"/>
            <a:ext cx="7715250" cy="6366933"/>
          </a:xfrm>
        </p:spPr>
        <p:txBody>
          <a:bodyPr rtlCol="0" anchor="b"/>
          <a:lstStyle>
            <a:lvl1pPr algn="l">
              <a:defRPr sz="5063" b="1" i="0" cap="all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5875" y="9605435"/>
            <a:ext cx="7715250" cy="4415365"/>
          </a:xfrm>
        </p:spPr>
        <p:txBody>
          <a:bodyPr rtlCol="0"/>
          <a:lstStyle>
            <a:lvl1pPr marL="0" indent="0" algn="l">
              <a:buNone/>
              <a:defRPr sz="2025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385785" indent="0" algn="ctr">
              <a:buNone/>
              <a:defRPr sz="1688"/>
            </a:lvl2pPr>
            <a:lvl3pPr marL="771571" indent="0" algn="ctr">
              <a:buNone/>
              <a:defRPr sz="1519"/>
            </a:lvl3pPr>
            <a:lvl4pPr marL="1157356" indent="0" algn="ctr">
              <a:buNone/>
              <a:defRPr sz="1350"/>
            </a:lvl4pPr>
            <a:lvl5pPr marL="1543141" indent="0" algn="ctr">
              <a:buNone/>
              <a:defRPr sz="1350"/>
            </a:lvl5pPr>
            <a:lvl6pPr marL="1928927" indent="0" algn="ctr">
              <a:buNone/>
              <a:defRPr sz="1350"/>
            </a:lvl6pPr>
            <a:lvl7pPr marL="2314712" indent="0" algn="ctr">
              <a:buNone/>
              <a:defRPr sz="1350"/>
            </a:lvl7pPr>
            <a:lvl8pPr marL="2700498" indent="0" algn="ctr">
              <a:buNone/>
              <a:defRPr sz="1350"/>
            </a:lvl8pPr>
            <a:lvl9pPr marL="3086283" indent="0" algn="ctr">
              <a:buNone/>
              <a:defRPr sz="135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cxnSp>
        <p:nvCxnSpPr>
          <p:cNvPr id="11" name="直線接點​​(S)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604032" y="2970801"/>
            <a:ext cx="0" cy="1529503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571" y="973668"/>
            <a:ext cx="8872538" cy="353483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009" y="4483101"/>
            <a:ext cx="3842195" cy="2197099"/>
          </a:xfrm>
        </p:spPr>
        <p:txBody>
          <a:bodyPr rtlCol="0" anchor="b"/>
          <a:lstStyle>
            <a:lvl1pPr marL="0" indent="0">
              <a:buNone/>
              <a:defRPr sz="2025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385785" indent="0">
              <a:buNone/>
              <a:defRPr sz="1688" b="1"/>
            </a:lvl2pPr>
            <a:lvl3pPr marL="771571" indent="0">
              <a:buNone/>
              <a:defRPr sz="1519" b="1"/>
            </a:lvl3pPr>
            <a:lvl4pPr marL="1157356" indent="0">
              <a:buNone/>
              <a:defRPr sz="1350" b="1"/>
            </a:lvl4pPr>
            <a:lvl5pPr marL="1543141" indent="0">
              <a:buNone/>
              <a:defRPr sz="1350" b="1"/>
            </a:lvl5pPr>
            <a:lvl6pPr marL="1928927" indent="0">
              <a:buNone/>
              <a:defRPr sz="1350" b="1"/>
            </a:lvl6pPr>
            <a:lvl7pPr marL="2314712" indent="0">
              <a:buNone/>
              <a:defRPr sz="1350" b="1"/>
            </a:lvl7pPr>
            <a:lvl8pPr marL="2700498" indent="0">
              <a:buNone/>
              <a:defRPr sz="1350" b="1"/>
            </a:lvl8pPr>
            <a:lvl9pPr marL="3086283" indent="0">
              <a:buNone/>
              <a:defRPr sz="135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預留位置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009" y="6680200"/>
            <a:ext cx="3842195" cy="9825568"/>
          </a:xfrm>
        </p:spPr>
        <p:txBody>
          <a:bodyPr rtlCol="0">
            <a:normAutofit/>
          </a:bodyPr>
          <a:lstStyle>
            <a:lvl1pPr>
              <a:defRPr sz="1688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519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35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18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18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4715" y="4483101"/>
            <a:ext cx="3842195" cy="2197099"/>
          </a:xfrm>
        </p:spPr>
        <p:txBody>
          <a:bodyPr rtlCol="0" anchor="b"/>
          <a:lstStyle>
            <a:lvl1pPr marL="0" indent="0">
              <a:buNone/>
              <a:defRPr sz="2025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385785" indent="0">
              <a:buNone/>
              <a:defRPr sz="1688" b="1"/>
            </a:lvl2pPr>
            <a:lvl3pPr marL="771571" indent="0">
              <a:buNone/>
              <a:defRPr sz="1519" b="1"/>
            </a:lvl3pPr>
            <a:lvl4pPr marL="1157356" indent="0">
              <a:buNone/>
              <a:defRPr sz="1350" b="1"/>
            </a:lvl4pPr>
            <a:lvl5pPr marL="1543141" indent="0">
              <a:buNone/>
              <a:defRPr sz="1350" b="1"/>
            </a:lvl5pPr>
            <a:lvl6pPr marL="1928927" indent="0">
              <a:buNone/>
              <a:defRPr sz="1350" b="1"/>
            </a:lvl6pPr>
            <a:lvl7pPr marL="2314712" indent="0">
              <a:buNone/>
              <a:defRPr sz="1350" b="1"/>
            </a:lvl7pPr>
            <a:lvl8pPr marL="2700498" indent="0">
              <a:buNone/>
              <a:defRPr sz="1350" b="1"/>
            </a:lvl8pPr>
            <a:lvl9pPr marL="3086283" indent="0">
              <a:buNone/>
              <a:defRPr sz="135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預留位置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715" y="6680200"/>
            <a:ext cx="3842195" cy="9825568"/>
          </a:xfrm>
        </p:spPr>
        <p:txBody>
          <a:bodyPr rtlCol="0">
            <a:normAutofit/>
          </a:bodyPr>
          <a:lstStyle>
            <a:lvl1pPr>
              <a:defRPr sz="1688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519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35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18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18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cxnSp>
        <p:nvCxnSpPr>
          <p:cNvPr id="10" name="直線接點​​(S)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604032" y="951500"/>
            <a:ext cx="0" cy="1731433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圖形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8866393" y="1312551"/>
            <a:ext cx="117314" cy="370771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sz="1519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4" name="圖形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9684515" y="2814883"/>
            <a:ext cx="107759" cy="340571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sz="1519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圖形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9485062" y="1191032"/>
            <a:ext cx="76898" cy="243035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sz="1519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571" y="973668"/>
            <a:ext cx="8872538" cy="353483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009" y="4483101"/>
            <a:ext cx="2391728" cy="2197099"/>
          </a:xfrm>
        </p:spPr>
        <p:txBody>
          <a:bodyPr rtlCol="0" anchor="b"/>
          <a:lstStyle>
            <a:lvl1pPr marL="0" indent="0">
              <a:buNone/>
              <a:defRPr sz="2025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385785" indent="0">
              <a:buNone/>
              <a:defRPr sz="1688" b="1"/>
            </a:lvl2pPr>
            <a:lvl3pPr marL="771571" indent="0">
              <a:buNone/>
              <a:defRPr sz="1519" b="1"/>
            </a:lvl3pPr>
            <a:lvl4pPr marL="1157356" indent="0">
              <a:buNone/>
              <a:defRPr sz="1350" b="1"/>
            </a:lvl4pPr>
            <a:lvl5pPr marL="1543141" indent="0">
              <a:buNone/>
              <a:defRPr sz="1350" b="1"/>
            </a:lvl5pPr>
            <a:lvl6pPr marL="1928927" indent="0">
              <a:buNone/>
              <a:defRPr sz="1350" b="1"/>
            </a:lvl6pPr>
            <a:lvl7pPr marL="2314712" indent="0">
              <a:buNone/>
              <a:defRPr sz="1350" b="1"/>
            </a:lvl7pPr>
            <a:lvl8pPr marL="2700498" indent="0">
              <a:buNone/>
              <a:defRPr sz="1350" b="1"/>
            </a:lvl8pPr>
            <a:lvl9pPr marL="3086283" indent="0">
              <a:buNone/>
              <a:defRPr sz="135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預留位置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009" y="6680200"/>
            <a:ext cx="2391728" cy="9825568"/>
          </a:xfrm>
        </p:spPr>
        <p:txBody>
          <a:bodyPr rtlCol="0">
            <a:normAutofit/>
          </a:bodyPr>
          <a:lstStyle>
            <a:lvl1pPr>
              <a:defRPr sz="1688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519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35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181"/>
            </a:lvl4pPr>
            <a:lvl5pPr>
              <a:defRPr sz="1181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04811" y="4483101"/>
            <a:ext cx="2391728" cy="2197099"/>
          </a:xfrm>
        </p:spPr>
        <p:txBody>
          <a:bodyPr rtlCol="0" anchor="b"/>
          <a:lstStyle>
            <a:lvl1pPr marL="0" indent="0">
              <a:buNone/>
              <a:defRPr sz="2025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385785" indent="0">
              <a:buNone/>
              <a:defRPr sz="1688" b="1"/>
            </a:lvl2pPr>
            <a:lvl3pPr marL="771571" indent="0">
              <a:buNone/>
              <a:defRPr sz="1519" b="1"/>
            </a:lvl3pPr>
            <a:lvl4pPr marL="1157356" indent="0">
              <a:buNone/>
              <a:defRPr sz="1350" b="1"/>
            </a:lvl4pPr>
            <a:lvl5pPr marL="1543141" indent="0">
              <a:buNone/>
              <a:defRPr sz="1350" b="1"/>
            </a:lvl5pPr>
            <a:lvl6pPr marL="1928927" indent="0">
              <a:buNone/>
              <a:defRPr sz="1350" b="1"/>
            </a:lvl6pPr>
            <a:lvl7pPr marL="2314712" indent="0">
              <a:buNone/>
              <a:defRPr sz="1350" b="1"/>
            </a:lvl7pPr>
            <a:lvl8pPr marL="2700498" indent="0">
              <a:buNone/>
              <a:defRPr sz="1350" b="1"/>
            </a:lvl8pPr>
            <a:lvl9pPr marL="3086283" indent="0">
              <a:buNone/>
              <a:defRPr sz="135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04811" y="6680200"/>
            <a:ext cx="2391728" cy="9825568"/>
          </a:xfrm>
        </p:spPr>
        <p:txBody>
          <a:bodyPr rtlCol="0">
            <a:normAutofit/>
          </a:bodyPr>
          <a:lstStyle>
            <a:lvl1pPr>
              <a:defRPr sz="1688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519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35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181"/>
            </a:lvl4pPr>
            <a:lvl5pPr>
              <a:defRPr sz="1181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</p:txBody>
      </p:sp>
      <p:cxnSp>
        <p:nvCxnSpPr>
          <p:cNvPr id="10" name="直線接點​​(S)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604032" y="951500"/>
            <a:ext cx="0" cy="1731433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圖形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8866393" y="1312551"/>
            <a:ext cx="117314" cy="370771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sz="1519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4" name="圖形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9684515" y="2814883"/>
            <a:ext cx="107759" cy="340571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sz="1519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圖形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9485062" y="1191032"/>
            <a:ext cx="76898" cy="243035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sz="1519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5" name="文字預留位置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98328" y="4718051"/>
            <a:ext cx="2391728" cy="2197099"/>
          </a:xfrm>
        </p:spPr>
        <p:txBody>
          <a:bodyPr rtlCol="0" anchor="b"/>
          <a:lstStyle>
            <a:lvl1pPr marL="0" indent="0">
              <a:buNone/>
              <a:defRPr sz="2025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385785" indent="0">
              <a:buNone/>
              <a:defRPr sz="1688" b="1"/>
            </a:lvl2pPr>
            <a:lvl3pPr marL="771571" indent="0">
              <a:buNone/>
              <a:defRPr sz="1519" b="1"/>
            </a:lvl3pPr>
            <a:lvl4pPr marL="1157356" indent="0">
              <a:buNone/>
              <a:defRPr sz="1350" b="1"/>
            </a:lvl4pPr>
            <a:lvl5pPr marL="1543141" indent="0">
              <a:buNone/>
              <a:defRPr sz="1350" b="1"/>
            </a:lvl5pPr>
            <a:lvl6pPr marL="1928927" indent="0">
              <a:buNone/>
              <a:defRPr sz="1350" b="1"/>
            </a:lvl6pPr>
            <a:lvl7pPr marL="2314712" indent="0">
              <a:buNone/>
              <a:defRPr sz="1350" b="1"/>
            </a:lvl7pPr>
            <a:lvl8pPr marL="2700498" indent="0">
              <a:buNone/>
              <a:defRPr sz="1350" b="1"/>
            </a:lvl8pPr>
            <a:lvl9pPr marL="3086283" indent="0">
              <a:buNone/>
              <a:defRPr sz="135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7" name="內容版面配置區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198328" y="6915149"/>
            <a:ext cx="2391728" cy="9825568"/>
          </a:xfrm>
        </p:spPr>
        <p:txBody>
          <a:bodyPr rtlCol="0">
            <a:normAutofit/>
          </a:bodyPr>
          <a:lstStyle>
            <a:lvl1pPr>
              <a:defRPr sz="1688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519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35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181"/>
            </a:lvl4pPr>
            <a:lvl5pPr>
              <a:defRPr sz="1181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392960" y="2145792"/>
            <a:ext cx="3741896" cy="2365248"/>
          </a:xfrm>
        </p:spPr>
        <p:txBody>
          <a:bodyPr rtlCol="0" anchor="b"/>
          <a:lstStyle>
            <a:lvl1pPr algn="l">
              <a:defRPr sz="4557" b="0" i="0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職稱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92958" y="4803648"/>
            <a:ext cx="3741896" cy="126796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1688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385785" indent="0" algn="ctr">
              <a:buNone/>
              <a:defRPr sz="1688"/>
            </a:lvl2pPr>
            <a:lvl3pPr marL="771571" indent="0" algn="ctr">
              <a:buNone/>
              <a:defRPr sz="1519"/>
            </a:lvl3pPr>
            <a:lvl4pPr marL="1157356" indent="0" algn="ctr">
              <a:buNone/>
              <a:defRPr sz="1350"/>
            </a:lvl4pPr>
            <a:lvl5pPr marL="1543141" indent="0" algn="ctr">
              <a:buNone/>
              <a:defRPr sz="1350"/>
            </a:lvl5pPr>
            <a:lvl6pPr marL="1928927" indent="0" algn="ctr">
              <a:buNone/>
              <a:defRPr sz="1350"/>
            </a:lvl6pPr>
            <a:lvl7pPr marL="2314712" indent="0" algn="ctr">
              <a:buNone/>
              <a:defRPr sz="1350"/>
            </a:lvl7pPr>
            <a:lvl8pPr marL="2700498" indent="0" algn="ctr">
              <a:buNone/>
              <a:defRPr sz="1350"/>
            </a:lvl8pPr>
            <a:lvl9pPr marL="3086283" indent="0" algn="ctr">
              <a:buNone/>
              <a:defRPr sz="135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5044726" y="4575614"/>
            <a:ext cx="9460992" cy="308074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7" name="直線接點​​(S)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9775824" y="9651392"/>
            <a:ext cx="0" cy="863660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4876800" cy="1828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519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圖片版面配置區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39173" y="8290560"/>
            <a:ext cx="4405408" cy="919276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0" name="圖片版面配置區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39173" y="804672"/>
            <a:ext cx="2075402" cy="668121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1" name="圖片版面配置區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69178" y="804672"/>
            <a:ext cx="2075402" cy="668121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圖片版面配置區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99438" y="1086666"/>
            <a:ext cx="1647235" cy="5206077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519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2" name="圖片版面配置區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977042" y="5260216"/>
            <a:ext cx="1932242" cy="606267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519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1" name="圖片版面配置區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07737" y="11696832"/>
            <a:ext cx="2631903" cy="6567493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519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0" name="圖片版面配置區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22139" y="10717285"/>
            <a:ext cx="3251948" cy="7570715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519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0608" y="1560576"/>
            <a:ext cx="4451699" cy="6071616"/>
          </a:xfrm>
        </p:spPr>
        <p:txBody>
          <a:bodyPr rtlCol="0" anchor="b"/>
          <a:lstStyle>
            <a:lvl1pPr algn="r">
              <a:defRPr sz="4050" b="1" cap="all" spc="338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5498" y="536449"/>
            <a:ext cx="2314575" cy="973667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3004899" y="5502206"/>
            <a:ext cx="7437120" cy="308074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65194" y="536449"/>
            <a:ext cx="2314575" cy="973667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圖形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242309" y="4958759"/>
            <a:ext cx="117314" cy="370771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sz="1519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圖形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1699754" y="8391645"/>
            <a:ext cx="107759" cy="340571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sz="1519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圖形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4560401" y="12022120"/>
            <a:ext cx="76898" cy="243035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sz="1519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​(S)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722346" y="9341419"/>
            <a:ext cx="0" cy="8922907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版面配置區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60608" y="8339328"/>
            <a:ext cx="4451699" cy="2999232"/>
          </a:xfrm>
        </p:spPr>
        <p:txBody>
          <a:bodyPr rtlCol="0"/>
          <a:lstStyle>
            <a:lvl1pPr marL="0" indent="0" algn="r">
              <a:buNone/>
              <a:defRPr sz="1519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604032" y="951500"/>
            <a:ext cx="0" cy="1731433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760" userDrawn="1">
          <p15:clr>
            <a:srgbClr val="FBAE40"/>
          </p15:clr>
        </p15:guide>
        <p15:guide id="2" pos="32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5" name="直線接點​​(S)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604032" y="951500"/>
            <a:ext cx="0" cy="1731433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760" userDrawn="1">
          <p15:clr>
            <a:srgbClr val="FBAE40"/>
          </p15:clr>
        </p15:guide>
        <p15:guide id="2" pos="32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572" y="1219200"/>
            <a:ext cx="3317825" cy="4267200"/>
          </a:xfrm>
        </p:spPr>
        <p:txBody>
          <a:bodyPr rtlCol="0" anchor="b"/>
          <a:lstStyle>
            <a:lvl1pPr>
              <a:defRPr sz="27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3315" y="2633135"/>
            <a:ext cx="5207794" cy="12996333"/>
          </a:xfrm>
        </p:spPr>
        <p:txBody>
          <a:bodyPr rtlCol="0"/>
          <a:lstStyle>
            <a:lvl1pPr>
              <a:defRPr sz="27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363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025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88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88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688"/>
            </a:lvl6pPr>
            <a:lvl7pPr>
              <a:defRPr sz="1688"/>
            </a:lvl7pPr>
            <a:lvl8pPr>
              <a:defRPr sz="1688"/>
            </a:lvl8pPr>
            <a:lvl9pPr>
              <a:defRPr sz="1688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文字預留位置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8572" y="5486400"/>
            <a:ext cx="3317825" cy="10164235"/>
          </a:xfrm>
        </p:spPr>
        <p:txBody>
          <a:bodyPr rtlCol="0"/>
          <a:lstStyle>
            <a:lvl1pPr marL="0" indent="0">
              <a:buNone/>
              <a:defRPr sz="135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385785" indent="0">
              <a:buNone/>
              <a:defRPr sz="1181"/>
            </a:lvl2pPr>
            <a:lvl3pPr marL="771571" indent="0">
              <a:buNone/>
              <a:defRPr sz="1013"/>
            </a:lvl3pPr>
            <a:lvl4pPr marL="1157356" indent="0">
              <a:buNone/>
              <a:defRPr sz="844"/>
            </a:lvl4pPr>
            <a:lvl5pPr marL="1543141" indent="0">
              <a:buNone/>
              <a:defRPr sz="844"/>
            </a:lvl5pPr>
            <a:lvl6pPr marL="1928927" indent="0">
              <a:buNone/>
              <a:defRPr sz="844"/>
            </a:lvl6pPr>
            <a:lvl7pPr marL="2314712" indent="0">
              <a:buNone/>
              <a:defRPr sz="844"/>
            </a:lvl7pPr>
            <a:lvl8pPr marL="2700498" indent="0">
              <a:buNone/>
              <a:defRPr sz="844"/>
            </a:lvl8pPr>
            <a:lvl9pPr marL="3086283" indent="0">
              <a:buNone/>
              <a:defRPr sz="844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8" name="直線接點​​(S)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604032" y="951500"/>
            <a:ext cx="0" cy="1731433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760" userDrawn="1">
          <p15:clr>
            <a:srgbClr val="FBAE40"/>
          </p15:clr>
        </p15:guide>
        <p15:guide id="2" pos="32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572" y="1219200"/>
            <a:ext cx="3317825" cy="4267200"/>
          </a:xfrm>
        </p:spPr>
        <p:txBody>
          <a:bodyPr rtlCol="0" anchor="b"/>
          <a:lstStyle>
            <a:lvl1pPr>
              <a:defRPr sz="27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圖片預留位置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73315" y="2633135"/>
            <a:ext cx="5207794" cy="12996333"/>
          </a:xfrm>
        </p:spPr>
        <p:txBody>
          <a:bodyPr rtlCol="0"/>
          <a:lstStyle>
            <a:lvl1pPr marL="0" indent="0">
              <a:buNone/>
              <a:defRPr sz="27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385785" indent="0">
              <a:buNone/>
              <a:defRPr sz="2363"/>
            </a:lvl2pPr>
            <a:lvl3pPr marL="771571" indent="0">
              <a:buNone/>
              <a:defRPr sz="2025"/>
            </a:lvl3pPr>
            <a:lvl4pPr marL="1157356" indent="0">
              <a:buNone/>
              <a:defRPr sz="1688"/>
            </a:lvl4pPr>
            <a:lvl5pPr marL="1543141" indent="0">
              <a:buNone/>
              <a:defRPr sz="1688"/>
            </a:lvl5pPr>
            <a:lvl6pPr marL="1928927" indent="0">
              <a:buNone/>
              <a:defRPr sz="1688"/>
            </a:lvl6pPr>
            <a:lvl7pPr marL="2314712" indent="0">
              <a:buNone/>
              <a:defRPr sz="1688"/>
            </a:lvl7pPr>
            <a:lvl8pPr marL="2700498" indent="0">
              <a:buNone/>
              <a:defRPr sz="1688"/>
            </a:lvl8pPr>
            <a:lvl9pPr marL="3086283" indent="0">
              <a:buNone/>
              <a:defRPr sz="1688"/>
            </a:lvl9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預留位置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8572" y="5486400"/>
            <a:ext cx="3317825" cy="10164235"/>
          </a:xfrm>
        </p:spPr>
        <p:txBody>
          <a:bodyPr rtlCol="0"/>
          <a:lstStyle>
            <a:lvl1pPr marL="0" indent="0">
              <a:buNone/>
              <a:defRPr sz="135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385785" indent="0">
              <a:buNone/>
              <a:defRPr sz="1181"/>
            </a:lvl2pPr>
            <a:lvl3pPr marL="771571" indent="0">
              <a:buNone/>
              <a:defRPr sz="1013"/>
            </a:lvl3pPr>
            <a:lvl4pPr marL="1157356" indent="0">
              <a:buNone/>
              <a:defRPr sz="844"/>
            </a:lvl4pPr>
            <a:lvl5pPr marL="1543141" indent="0">
              <a:buNone/>
              <a:defRPr sz="844"/>
            </a:lvl5pPr>
            <a:lvl6pPr marL="1928927" indent="0">
              <a:buNone/>
              <a:defRPr sz="844"/>
            </a:lvl6pPr>
            <a:lvl7pPr marL="2314712" indent="0">
              <a:buNone/>
              <a:defRPr sz="844"/>
            </a:lvl7pPr>
            <a:lvl8pPr marL="2700498" indent="0">
              <a:buNone/>
              <a:defRPr sz="844"/>
            </a:lvl8pPr>
            <a:lvl9pPr marL="3086283" indent="0">
              <a:buNone/>
              <a:defRPr sz="844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8" name="直線接點​​(S)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604032" y="951500"/>
            <a:ext cx="0" cy="1731433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760" userDrawn="1">
          <p15:clr>
            <a:srgbClr val="FBAE40"/>
          </p15:clr>
        </p15:guide>
        <p15:guide id="2" pos="32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 2 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565" y="1584960"/>
            <a:ext cx="5292662" cy="7583424"/>
          </a:xfrm>
        </p:spPr>
        <p:txBody>
          <a:bodyPr rtlCol="0" anchor="b"/>
          <a:lstStyle>
            <a:lvl1pPr algn="l">
              <a:defRPr sz="4557" b="1" i="0" cap="all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60309" y="12533376"/>
            <a:ext cx="4297394" cy="3194304"/>
          </a:xfrm>
        </p:spPr>
        <p:txBody>
          <a:bodyPr rtlCol="0">
            <a:normAutofit/>
          </a:bodyPr>
          <a:lstStyle>
            <a:lvl1pPr marL="0" indent="0" algn="r">
              <a:buNone/>
              <a:defRPr sz="1688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385785" indent="0" algn="ctr">
              <a:buNone/>
              <a:defRPr sz="1688"/>
            </a:lvl2pPr>
            <a:lvl3pPr marL="771571" indent="0" algn="ctr">
              <a:buNone/>
              <a:defRPr sz="1519"/>
            </a:lvl3pPr>
            <a:lvl4pPr marL="1157356" indent="0" algn="ctr">
              <a:buNone/>
              <a:defRPr sz="1350"/>
            </a:lvl4pPr>
            <a:lvl5pPr marL="1543141" indent="0" algn="ctr">
              <a:buNone/>
              <a:defRPr sz="1350"/>
            </a:lvl5pPr>
            <a:lvl6pPr marL="1928927" indent="0" algn="ctr">
              <a:buNone/>
              <a:defRPr sz="1350"/>
            </a:lvl6pPr>
            <a:lvl7pPr marL="2314712" indent="0" algn="ctr">
              <a:buNone/>
              <a:defRPr sz="1350"/>
            </a:lvl7pPr>
            <a:lvl8pPr marL="2700498" indent="0" algn="ctr">
              <a:buNone/>
              <a:defRPr sz="1350"/>
            </a:lvl8pPr>
            <a:lvl9pPr marL="3086283" indent="0" algn="ctr">
              <a:buNone/>
              <a:defRPr sz="135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cxnSp>
        <p:nvCxnSpPr>
          <p:cNvPr id="9" name="直線接點​​(S)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097940" y="9323525"/>
            <a:ext cx="0" cy="8940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圖形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6933752" y="7930240"/>
            <a:ext cx="76898" cy="243035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sz="1519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1" name="圖形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6631033" y="7318789"/>
            <a:ext cx="117313" cy="37076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sz="1519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3" name="圖形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6617921" y="8528708"/>
            <a:ext cx="107758" cy="340568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sz="1519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圖片版面配置區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52927" y="6746823"/>
            <a:ext cx="3128601" cy="9887923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350" b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89977" y="1560576"/>
            <a:ext cx="4922330" cy="6071616"/>
          </a:xfrm>
        </p:spPr>
        <p:txBody>
          <a:bodyPr rtlCol="0" anchor="b"/>
          <a:lstStyle>
            <a:lvl1pPr algn="r">
              <a:defRPr sz="5063" b="1" cap="all" spc="338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職稱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5498" y="536449"/>
            <a:ext cx="2314575" cy="973667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3004899" y="5502206"/>
            <a:ext cx="7437120" cy="308074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65194" y="536449"/>
            <a:ext cx="2314575" cy="973667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​(S)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722346" y="9341419"/>
            <a:ext cx="0" cy="8922907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版面配置區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977" y="8339328"/>
            <a:ext cx="4922330" cy="8314944"/>
          </a:xfrm>
        </p:spPr>
        <p:txBody>
          <a:bodyPr rtlCol="0"/>
          <a:lstStyle>
            <a:lvl1pPr marL="0" indent="0" algn="r">
              <a:buNone/>
              <a:defRPr sz="1519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1" name="圖形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003926" y="7360739"/>
            <a:ext cx="76898" cy="243035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sz="1519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圖形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3701206" y="6749287"/>
            <a:ext cx="117314" cy="370771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sz="1519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7" name="圖形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409051" y="16084192"/>
            <a:ext cx="107759" cy="340571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sz="1519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760" userDrawn="1">
          <p15:clr>
            <a:srgbClr val="FBAE40"/>
          </p15:clr>
        </p15:guide>
        <p15:guide id="2" pos="32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圖片版面配置區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87595" y="4441387"/>
            <a:ext cx="3600248" cy="11378581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942" y="3560064"/>
            <a:ext cx="5223224" cy="3145536"/>
          </a:xfrm>
        </p:spPr>
        <p:txBody>
          <a:bodyPr lIns="91440" tIns="45720" rIns="91440" bIns="45720" rtlCol="0" anchor="b"/>
          <a:lstStyle>
            <a:lvl1pPr>
              <a:defRPr sz="4557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518" y="7534656"/>
            <a:ext cx="5223224" cy="892454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1688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192893">
              <a:defRPr sz="1519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385785">
              <a:defRPr sz="135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578678">
              <a:defRPr sz="118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181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19983" y="1658113"/>
            <a:ext cx="3471863" cy="973667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9" name="直線接點​​(S)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1" y="2150587"/>
            <a:ext cx="6668766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760" userDrawn="1">
          <p15:clr>
            <a:srgbClr val="FBAE40"/>
          </p15:clr>
        </p15:guide>
        <p15:guide id="2" pos="32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875" y="3901440"/>
            <a:ext cx="7715250" cy="6242304"/>
          </a:xfrm>
        </p:spPr>
        <p:txBody>
          <a:bodyPr rtlCol="0" anchor="b">
            <a:normAutofit/>
          </a:bodyPr>
          <a:lstStyle>
            <a:lvl1pPr algn="ctr">
              <a:defRPr sz="5063" b="1" i="0" cap="all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8447" y="10290048"/>
            <a:ext cx="7715250" cy="3535680"/>
          </a:xfrm>
        </p:spPr>
        <p:txBody>
          <a:bodyPr rtlCol="0">
            <a:normAutofit/>
          </a:bodyPr>
          <a:lstStyle>
            <a:lvl1pPr marL="0" indent="0" algn="ctr">
              <a:buNone/>
              <a:defRPr sz="1688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385785" indent="0" algn="ctr">
              <a:buNone/>
              <a:defRPr sz="1688"/>
            </a:lvl2pPr>
            <a:lvl3pPr marL="771571" indent="0" algn="ctr">
              <a:buNone/>
              <a:defRPr sz="1519"/>
            </a:lvl3pPr>
            <a:lvl4pPr marL="1157356" indent="0" algn="ctr">
              <a:buNone/>
              <a:defRPr sz="1350"/>
            </a:lvl4pPr>
            <a:lvl5pPr marL="1543141" indent="0" algn="ctr">
              <a:buNone/>
              <a:defRPr sz="1350"/>
            </a:lvl5pPr>
            <a:lvl6pPr marL="1928927" indent="0" algn="ctr">
              <a:buNone/>
              <a:defRPr sz="1350"/>
            </a:lvl6pPr>
            <a:lvl7pPr marL="2314712" indent="0" algn="ctr">
              <a:buNone/>
              <a:defRPr sz="1350"/>
            </a:lvl7pPr>
            <a:lvl8pPr marL="2700498" indent="0" algn="ctr">
              <a:buNone/>
              <a:defRPr sz="1350"/>
            </a:lvl8pPr>
            <a:lvl9pPr marL="3086283" indent="0" algn="ctr">
              <a:buNone/>
              <a:defRPr sz="135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4" name="圖形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9089099" y="8144957"/>
            <a:ext cx="76898" cy="243035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sz="1519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圖形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9048683" y="6708903"/>
            <a:ext cx="117314" cy="370771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sz="1519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圖形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9302204" y="7433525"/>
            <a:ext cx="107759" cy="340571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sz="1519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圖形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064702" y="7022528"/>
            <a:ext cx="127859" cy="40409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sz="1519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圖形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897795" y="8222236"/>
            <a:ext cx="80797" cy="255357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sz="1519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圖形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192561" y="9314321"/>
            <a:ext cx="91652" cy="289667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sz="1519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760" userDrawn="1">
          <p15:clr>
            <a:srgbClr val="FBAE40"/>
          </p15:clr>
        </p15:guide>
        <p15:guide id="2" pos="32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557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7" name="直線接點​​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604032" y="951500"/>
            <a:ext cx="0" cy="1731433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760" userDrawn="1">
          <p15:clr>
            <a:srgbClr val="FBAE40"/>
          </p15:clr>
        </p15:guide>
        <p15:guide id="2" pos="32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2960" y="2243328"/>
            <a:ext cx="3741896" cy="863193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844"/>
              </a:spcBef>
              <a:defRPr sz="3038" b="0" i="0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92959" y="11996928"/>
            <a:ext cx="3741892" cy="136126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519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385785" indent="0" algn="ctr">
              <a:buNone/>
              <a:defRPr sz="1688"/>
            </a:lvl2pPr>
            <a:lvl3pPr marL="771571" indent="0" algn="ctr">
              <a:buNone/>
              <a:defRPr sz="1519"/>
            </a:lvl3pPr>
            <a:lvl4pPr marL="1157356" indent="0" algn="ctr">
              <a:buNone/>
              <a:defRPr sz="1350"/>
            </a:lvl4pPr>
            <a:lvl5pPr marL="1543141" indent="0" algn="ctr">
              <a:buNone/>
              <a:defRPr sz="1350"/>
            </a:lvl5pPr>
            <a:lvl6pPr marL="1928927" indent="0" algn="ctr">
              <a:buNone/>
              <a:defRPr sz="1350"/>
            </a:lvl6pPr>
            <a:lvl7pPr marL="2314712" indent="0" algn="ctr">
              <a:buNone/>
              <a:defRPr sz="1350"/>
            </a:lvl7pPr>
            <a:lvl8pPr marL="2700498" indent="0" algn="ctr">
              <a:buNone/>
              <a:defRPr sz="1350"/>
            </a:lvl8pPr>
            <a:lvl9pPr marL="3086283" indent="0" algn="ctr">
              <a:buNone/>
              <a:defRPr sz="135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5044726" y="4575614"/>
            <a:ext cx="9460992" cy="308074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7" name="直線接點​​(S)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9775824" y="9651392"/>
            <a:ext cx="0" cy="863660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4876800" cy="1828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519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圖片版面配置區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39173" y="804672"/>
            <a:ext cx="4405408" cy="167030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標題與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6061" y="973668"/>
            <a:ext cx="9088565" cy="3534835"/>
          </a:xfrm>
        </p:spPr>
        <p:txBody>
          <a:bodyPr rtlCol="0"/>
          <a:lstStyle>
            <a:lvl1pPr>
              <a:defRPr sz="4557" b="1" cap="all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職稱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061" y="4868333"/>
            <a:ext cx="9088565" cy="1160356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5498" y="16950268"/>
            <a:ext cx="2314575" cy="973667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75183" y="2243329"/>
            <a:ext cx="3062954" cy="973667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圖形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9451910" y="917555"/>
            <a:ext cx="127859" cy="40409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sz="1519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圖形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9756401" y="1575761"/>
            <a:ext cx="91652" cy="289667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sz="1519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009" y="4868333"/>
            <a:ext cx="3842195" cy="11603568"/>
          </a:xfrm>
        </p:spPr>
        <p:txBody>
          <a:bodyPr rtlCol="0">
            <a:normAutofit/>
          </a:bodyPr>
          <a:lstStyle>
            <a:lvl1pPr>
              <a:defRPr sz="2025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688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519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35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35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內容預留位置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24715" y="4868333"/>
            <a:ext cx="3842195" cy="11603568"/>
          </a:xfrm>
        </p:spPr>
        <p:txBody>
          <a:bodyPr rtlCol="0">
            <a:normAutofit/>
          </a:bodyPr>
          <a:lstStyle>
            <a:lvl1pPr>
              <a:defRPr sz="2025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688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519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35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35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cxnSp>
        <p:nvCxnSpPr>
          <p:cNvPr id="8" name="直線接點​​(S)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604032" y="951500"/>
            <a:ext cx="0" cy="1731433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圖形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8866393" y="1312551"/>
            <a:ext cx="117314" cy="370771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sz="1519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圖形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9684515" y="2814883"/>
            <a:ext cx="107759" cy="340571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sz="1519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4" name="圖形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9485062" y="1191032"/>
            <a:ext cx="76898" cy="243035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sz="1519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231" y="973668"/>
            <a:ext cx="8872538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7231" y="4868333"/>
            <a:ext cx="8872538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7231" y="16950268"/>
            <a:ext cx="2314575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13" b="1" i="0" cap="all" spc="84" baseline="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07569" y="16950268"/>
            <a:ext cx="3471863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13" b="1" i="0" cap="all" spc="84" baseline="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65194" y="16950268"/>
            <a:ext cx="2314575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13" b="1" i="0" cap="all" spc="84" baseline="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771571" rtl="0" eaLnBrk="1" latinLnBrk="0" hangingPunct="1">
        <a:lnSpc>
          <a:spcPct val="90000"/>
        </a:lnSpc>
        <a:spcBef>
          <a:spcPct val="0"/>
        </a:spcBef>
        <a:buNone/>
        <a:defRPr sz="3713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192893" indent="-192893" algn="l" defTabSz="771571" rtl="0" eaLnBrk="1" latinLnBrk="0" hangingPunct="1">
        <a:lnSpc>
          <a:spcPct val="90000"/>
        </a:lnSpc>
        <a:spcBef>
          <a:spcPts val="844"/>
        </a:spcBef>
        <a:buFont typeface="Arial" panose="020B0604020202020204" pitchFamily="34" charset="0"/>
        <a:buChar char="•"/>
        <a:defRPr sz="2363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578678" indent="-192893" algn="l" defTabSz="771571" rtl="0" eaLnBrk="1" latinLnBrk="0" hangingPunct="1">
        <a:lnSpc>
          <a:spcPct val="90000"/>
        </a:lnSpc>
        <a:spcBef>
          <a:spcPts val="422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964463" indent="-192893" algn="l" defTabSz="771571" rtl="0" eaLnBrk="1" latinLnBrk="0" hangingPunct="1">
        <a:lnSpc>
          <a:spcPct val="90000"/>
        </a:lnSpc>
        <a:spcBef>
          <a:spcPts val="422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350249" indent="-192893" algn="l" defTabSz="771571" rtl="0" eaLnBrk="1" latinLnBrk="0" hangingPunct="1">
        <a:lnSpc>
          <a:spcPct val="90000"/>
        </a:lnSpc>
        <a:spcBef>
          <a:spcPts val="422"/>
        </a:spcBef>
        <a:buFont typeface="Arial" panose="020B0604020202020204" pitchFamily="34" charset="0"/>
        <a:buChar char="•"/>
        <a:defRPr sz="1519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736034" indent="-192893" algn="l" defTabSz="771571" rtl="0" eaLnBrk="1" latinLnBrk="0" hangingPunct="1">
        <a:lnSpc>
          <a:spcPct val="90000"/>
        </a:lnSpc>
        <a:spcBef>
          <a:spcPts val="422"/>
        </a:spcBef>
        <a:buFont typeface="Arial" panose="020B0604020202020204" pitchFamily="34" charset="0"/>
        <a:buChar char="•"/>
        <a:defRPr sz="1519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121819" indent="-192893" algn="l" defTabSz="771571" rtl="0" eaLnBrk="1" latinLnBrk="0" hangingPunct="1">
        <a:lnSpc>
          <a:spcPct val="90000"/>
        </a:lnSpc>
        <a:spcBef>
          <a:spcPts val="422"/>
        </a:spcBef>
        <a:buFont typeface="Arial" panose="020B0604020202020204" pitchFamily="34" charset="0"/>
        <a:buChar char="•"/>
        <a:defRPr sz="1519" kern="1200">
          <a:solidFill>
            <a:schemeClr val="tx1"/>
          </a:solidFill>
          <a:latin typeface="+mn-lt"/>
          <a:ea typeface="+mn-ea"/>
          <a:cs typeface="+mn-cs"/>
        </a:defRPr>
      </a:lvl6pPr>
      <a:lvl7pPr marL="2507605" indent="-192893" algn="l" defTabSz="771571" rtl="0" eaLnBrk="1" latinLnBrk="0" hangingPunct="1">
        <a:lnSpc>
          <a:spcPct val="90000"/>
        </a:lnSpc>
        <a:spcBef>
          <a:spcPts val="422"/>
        </a:spcBef>
        <a:buFont typeface="Arial" panose="020B0604020202020204" pitchFamily="34" charset="0"/>
        <a:buChar char="•"/>
        <a:defRPr sz="1519" kern="1200">
          <a:solidFill>
            <a:schemeClr val="tx1"/>
          </a:solidFill>
          <a:latin typeface="+mn-lt"/>
          <a:ea typeface="+mn-ea"/>
          <a:cs typeface="+mn-cs"/>
        </a:defRPr>
      </a:lvl7pPr>
      <a:lvl8pPr marL="2893390" indent="-192893" algn="l" defTabSz="771571" rtl="0" eaLnBrk="1" latinLnBrk="0" hangingPunct="1">
        <a:lnSpc>
          <a:spcPct val="90000"/>
        </a:lnSpc>
        <a:spcBef>
          <a:spcPts val="422"/>
        </a:spcBef>
        <a:buFont typeface="Arial" panose="020B0604020202020204" pitchFamily="34" charset="0"/>
        <a:buChar char="•"/>
        <a:defRPr sz="1519" kern="1200">
          <a:solidFill>
            <a:schemeClr val="tx1"/>
          </a:solidFill>
          <a:latin typeface="+mn-lt"/>
          <a:ea typeface="+mn-ea"/>
          <a:cs typeface="+mn-cs"/>
        </a:defRPr>
      </a:lvl8pPr>
      <a:lvl9pPr marL="3279176" indent="-192893" algn="l" defTabSz="771571" rtl="0" eaLnBrk="1" latinLnBrk="0" hangingPunct="1">
        <a:lnSpc>
          <a:spcPct val="90000"/>
        </a:lnSpc>
        <a:spcBef>
          <a:spcPts val="422"/>
        </a:spcBef>
        <a:buFont typeface="Arial" panose="020B0604020202020204" pitchFamily="34" charset="0"/>
        <a:buChar char="•"/>
        <a:defRPr sz="151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1571" rtl="0" eaLnBrk="1" latinLnBrk="0" hangingPunct="1">
        <a:defRPr sz="1519" kern="1200">
          <a:solidFill>
            <a:schemeClr val="tx1"/>
          </a:solidFill>
          <a:latin typeface="+mn-lt"/>
          <a:ea typeface="+mn-ea"/>
          <a:cs typeface="+mn-cs"/>
        </a:defRPr>
      </a:lvl1pPr>
      <a:lvl2pPr marL="385785" algn="l" defTabSz="771571" rtl="0" eaLnBrk="1" latinLnBrk="0" hangingPunct="1">
        <a:defRPr sz="1519" kern="1200">
          <a:solidFill>
            <a:schemeClr val="tx1"/>
          </a:solidFill>
          <a:latin typeface="+mn-lt"/>
          <a:ea typeface="+mn-ea"/>
          <a:cs typeface="+mn-cs"/>
        </a:defRPr>
      </a:lvl2pPr>
      <a:lvl3pPr marL="771571" algn="l" defTabSz="771571" rtl="0" eaLnBrk="1" latinLnBrk="0" hangingPunct="1">
        <a:defRPr sz="1519" kern="1200">
          <a:solidFill>
            <a:schemeClr val="tx1"/>
          </a:solidFill>
          <a:latin typeface="+mn-lt"/>
          <a:ea typeface="+mn-ea"/>
          <a:cs typeface="+mn-cs"/>
        </a:defRPr>
      </a:lvl3pPr>
      <a:lvl4pPr marL="1157356" algn="l" defTabSz="771571" rtl="0" eaLnBrk="1" latinLnBrk="0" hangingPunct="1">
        <a:defRPr sz="1519" kern="1200">
          <a:solidFill>
            <a:schemeClr val="tx1"/>
          </a:solidFill>
          <a:latin typeface="+mn-lt"/>
          <a:ea typeface="+mn-ea"/>
          <a:cs typeface="+mn-cs"/>
        </a:defRPr>
      </a:lvl4pPr>
      <a:lvl5pPr marL="1543141" algn="l" defTabSz="771571" rtl="0" eaLnBrk="1" latinLnBrk="0" hangingPunct="1">
        <a:defRPr sz="1519" kern="1200">
          <a:solidFill>
            <a:schemeClr val="tx1"/>
          </a:solidFill>
          <a:latin typeface="+mn-lt"/>
          <a:ea typeface="+mn-ea"/>
          <a:cs typeface="+mn-cs"/>
        </a:defRPr>
      </a:lvl5pPr>
      <a:lvl6pPr marL="1928927" algn="l" defTabSz="771571" rtl="0" eaLnBrk="1" latinLnBrk="0" hangingPunct="1">
        <a:defRPr sz="1519" kern="1200">
          <a:solidFill>
            <a:schemeClr val="tx1"/>
          </a:solidFill>
          <a:latin typeface="+mn-lt"/>
          <a:ea typeface="+mn-ea"/>
          <a:cs typeface="+mn-cs"/>
        </a:defRPr>
      </a:lvl6pPr>
      <a:lvl7pPr marL="2314712" algn="l" defTabSz="771571" rtl="0" eaLnBrk="1" latinLnBrk="0" hangingPunct="1">
        <a:defRPr sz="1519" kern="1200">
          <a:solidFill>
            <a:schemeClr val="tx1"/>
          </a:solidFill>
          <a:latin typeface="+mn-lt"/>
          <a:ea typeface="+mn-ea"/>
          <a:cs typeface="+mn-cs"/>
        </a:defRPr>
      </a:lvl7pPr>
      <a:lvl8pPr marL="2700498" algn="l" defTabSz="771571" rtl="0" eaLnBrk="1" latinLnBrk="0" hangingPunct="1">
        <a:defRPr sz="1519" kern="1200">
          <a:solidFill>
            <a:schemeClr val="tx1"/>
          </a:solidFill>
          <a:latin typeface="+mn-lt"/>
          <a:ea typeface="+mn-ea"/>
          <a:cs typeface="+mn-cs"/>
        </a:defRPr>
      </a:lvl8pPr>
      <a:lvl9pPr marL="3086283" algn="l" defTabSz="771571" rtl="0" eaLnBrk="1" latinLnBrk="0" hangingPunct="1">
        <a:defRPr sz="151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emf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6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十五音漢字標音法 </a:t>
            </a:r>
            <a:r>
              <a:rPr lang="en-US" altLang="zh-TW" sz="24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v1</a:t>
            </a:r>
            <a:endParaRPr lang="zh-TW" altLang="en-US" dirty="0">
              <a:solidFill>
                <a:schemeClr val="accent5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4F1BF-84F4-B437-C892-B4B31C12F4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版面配置區 8">
            <a:extLst>
              <a:ext uri="{FF2B5EF4-FFF2-40B4-BE49-F238E27FC236}">
                <a16:creationId xmlns:a16="http://schemas.microsoft.com/office/drawing/2014/main" id="{42EDDF82-D294-9786-D068-B69025CEC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20XX/9/3</a:t>
            </a:r>
          </a:p>
        </p:txBody>
      </p:sp>
      <p:sp>
        <p:nvSpPr>
          <p:cNvPr id="10" name="頁尾版面配置區 9">
            <a:extLst>
              <a:ext uri="{FF2B5EF4-FFF2-40B4-BE49-F238E27FC236}">
                <a16:creationId xmlns:a16="http://schemas.microsoft.com/office/drawing/2014/main" id="{5FCC1C1F-74CB-4DA8-54F7-0301263D3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簡報標題</a:t>
            </a: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710CF94A-F83B-7785-66CD-512D5C125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10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0C872BB7-494C-1210-E55B-B30184728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34" y="1327707"/>
            <a:ext cx="5223224" cy="764286"/>
          </a:xfrm>
        </p:spPr>
        <p:txBody>
          <a:bodyPr/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母音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chemeClr val="accent5"/>
                </a:solidFill>
              </a:rPr>
              <a:t>50 </a:t>
            </a:r>
            <a:r>
              <a:rPr lang="zh-TW" altLang="en-US" dirty="0">
                <a:solidFill>
                  <a:schemeClr val="accent5"/>
                </a:solidFill>
              </a:rPr>
              <a:t>音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8AB07A53-B872-D816-30C0-015183981C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43574"/>
              </p:ext>
            </p:extLst>
          </p:nvPr>
        </p:nvGraphicFramePr>
        <p:xfrm>
          <a:off x="356234" y="2631780"/>
          <a:ext cx="9095742" cy="13377253"/>
        </p:xfrm>
        <a:graphic>
          <a:graphicData uri="http://schemas.openxmlformats.org/drawingml/2006/table">
            <a:tbl>
              <a:tblPr/>
              <a:tblGrid>
                <a:gridCol w="921959">
                  <a:extLst>
                    <a:ext uri="{9D8B030D-6E8A-4147-A177-3AD203B41FA5}">
                      <a16:colId xmlns:a16="http://schemas.microsoft.com/office/drawing/2014/main" val="4244505874"/>
                    </a:ext>
                  </a:extLst>
                </a:gridCol>
                <a:gridCol w="990762">
                  <a:extLst>
                    <a:ext uri="{9D8B030D-6E8A-4147-A177-3AD203B41FA5}">
                      <a16:colId xmlns:a16="http://schemas.microsoft.com/office/drawing/2014/main" val="1300449596"/>
                    </a:ext>
                  </a:extLst>
                </a:gridCol>
                <a:gridCol w="990762">
                  <a:extLst>
                    <a:ext uri="{9D8B030D-6E8A-4147-A177-3AD203B41FA5}">
                      <a16:colId xmlns:a16="http://schemas.microsoft.com/office/drawing/2014/main" val="873084345"/>
                    </a:ext>
                  </a:extLst>
                </a:gridCol>
                <a:gridCol w="825634">
                  <a:extLst>
                    <a:ext uri="{9D8B030D-6E8A-4147-A177-3AD203B41FA5}">
                      <a16:colId xmlns:a16="http://schemas.microsoft.com/office/drawing/2014/main" val="1042594520"/>
                    </a:ext>
                  </a:extLst>
                </a:gridCol>
                <a:gridCol w="1073325">
                  <a:extLst>
                    <a:ext uri="{9D8B030D-6E8A-4147-A177-3AD203B41FA5}">
                      <a16:colId xmlns:a16="http://schemas.microsoft.com/office/drawing/2014/main" val="2436696272"/>
                    </a:ext>
                  </a:extLst>
                </a:gridCol>
                <a:gridCol w="1073325">
                  <a:extLst>
                    <a:ext uri="{9D8B030D-6E8A-4147-A177-3AD203B41FA5}">
                      <a16:colId xmlns:a16="http://schemas.microsoft.com/office/drawing/2014/main" val="2576288346"/>
                    </a:ext>
                  </a:extLst>
                </a:gridCol>
                <a:gridCol w="1073325">
                  <a:extLst>
                    <a:ext uri="{9D8B030D-6E8A-4147-A177-3AD203B41FA5}">
                      <a16:colId xmlns:a16="http://schemas.microsoft.com/office/drawing/2014/main" val="1198043684"/>
                    </a:ext>
                  </a:extLst>
                </a:gridCol>
                <a:gridCol w="1073325">
                  <a:extLst>
                    <a:ext uri="{9D8B030D-6E8A-4147-A177-3AD203B41FA5}">
                      <a16:colId xmlns:a16="http://schemas.microsoft.com/office/drawing/2014/main" val="2046719487"/>
                    </a:ext>
                  </a:extLst>
                </a:gridCol>
                <a:gridCol w="1073325">
                  <a:extLst>
                    <a:ext uri="{9D8B030D-6E8A-4147-A177-3AD203B41FA5}">
                      <a16:colId xmlns:a16="http://schemas.microsoft.com/office/drawing/2014/main" val="2272439829"/>
                    </a:ext>
                  </a:extLst>
                </a:gridCol>
              </a:tblGrid>
              <a:tr h="574253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識別號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十五音序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舒促聲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十五音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方音符號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國際音標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閩拼方案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白話字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台羅音標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18646"/>
                  </a:ext>
                </a:extLst>
              </a:tr>
              <a:tr h="6401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21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11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沽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ㆦ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ou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oo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o͘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oo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916724"/>
                  </a:ext>
                </a:extLst>
              </a:tr>
              <a:tr h="6401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22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11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沽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852370"/>
                  </a:ext>
                </a:extLst>
              </a:tr>
              <a:tr h="6401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23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12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嬌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ㄧㄠ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iau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iao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iau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iau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6336670"/>
                  </a:ext>
                </a:extLst>
              </a:tr>
              <a:tr h="6401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24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12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嬌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ㄧㄠㆷ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iau?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iaoh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iauh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iauh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0644527"/>
                  </a:ext>
                </a:extLst>
              </a:tr>
              <a:tr h="6401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25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13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稽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ㆤ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ei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e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e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e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2458166"/>
                  </a:ext>
                </a:extLst>
              </a:tr>
              <a:tr h="6401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26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13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稽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918712"/>
                  </a:ext>
                </a:extLst>
              </a:tr>
              <a:tr h="6401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27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14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恭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ㄧㆲ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</a:t>
                      </a:r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ɔŋ</a:t>
                      </a:r>
                      <a:endParaRPr lang="en-US" sz="2800" b="0" i="0" u="none" strike="noStrike">
                        <a:solidFill>
                          <a:srgbClr val="0061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iong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iong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iong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3098244"/>
                  </a:ext>
                </a:extLst>
              </a:tr>
              <a:tr h="6401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28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14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恭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ㄧㆦㆻ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</a:t>
                      </a:r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ɔ</a:t>
                      </a:r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k̚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iok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iok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iok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119983"/>
                  </a:ext>
                </a:extLst>
              </a:tr>
              <a:tr h="6401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29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15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高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ㄜ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48969"/>
                  </a:ext>
                </a:extLst>
              </a:tr>
              <a:tr h="6401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30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15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高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ㄜㆷ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o?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8062963"/>
                  </a:ext>
                </a:extLst>
              </a:tr>
              <a:tr h="6401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31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16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皆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ㄞ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ai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ai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ai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ai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296020"/>
                  </a:ext>
                </a:extLst>
              </a:tr>
              <a:tr h="6401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32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16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皆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309274"/>
                  </a:ext>
                </a:extLst>
              </a:tr>
              <a:tr h="6401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33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17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巾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ㄧㄣ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in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in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in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in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49890"/>
                  </a:ext>
                </a:extLst>
              </a:tr>
              <a:tr h="6401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34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17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巾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ㄧㆵ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it̚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it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it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it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699223"/>
                  </a:ext>
                </a:extLst>
              </a:tr>
              <a:tr h="6401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35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18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姜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ㄧㄤ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ia</a:t>
                      </a:r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ŋ</a:t>
                      </a:r>
                      <a:endParaRPr lang="en-US" sz="2800" b="0" i="0" u="none" strike="noStrike">
                        <a:solidFill>
                          <a:srgbClr val="0061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iang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iang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iang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834905"/>
                  </a:ext>
                </a:extLst>
              </a:tr>
              <a:tr h="6401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36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18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姜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ㄧㄚㆻ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iak̚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iak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iak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iak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729853"/>
                  </a:ext>
                </a:extLst>
              </a:tr>
              <a:tr h="6401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37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19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甘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ㆰ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am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am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am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am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555876"/>
                  </a:ext>
                </a:extLst>
              </a:tr>
              <a:tr h="6401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38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19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甘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ㄚㆴ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ap̚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ap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ap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ap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6083748"/>
                  </a:ext>
                </a:extLst>
              </a:tr>
              <a:tr h="6401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39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20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瓜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ㄨㄚ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ua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ua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oa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ua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32917"/>
                  </a:ext>
                </a:extLst>
              </a:tr>
              <a:tr h="6401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40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20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瓜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ㄨㄚㆷ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ua?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uah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oah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 dirty="0" err="1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uah</a:t>
                      </a:r>
                      <a:endParaRPr lang="en-US" sz="2800" b="0" i="0" u="none" strike="noStrike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870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8267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ADA192-4CDE-F3F4-B6B7-EB13783024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版面配置區 8">
            <a:extLst>
              <a:ext uri="{FF2B5EF4-FFF2-40B4-BE49-F238E27FC236}">
                <a16:creationId xmlns:a16="http://schemas.microsoft.com/office/drawing/2014/main" id="{53B27DD8-E117-85D5-26E6-B758C9E9E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20XX/9/3</a:t>
            </a:r>
          </a:p>
        </p:txBody>
      </p:sp>
      <p:sp>
        <p:nvSpPr>
          <p:cNvPr id="10" name="頁尾版面配置區 9">
            <a:extLst>
              <a:ext uri="{FF2B5EF4-FFF2-40B4-BE49-F238E27FC236}">
                <a16:creationId xmlns:a16="http://schemas.microsoft.com/office/drawing/2014/main" id="{27B4749B-21F1-33B1-3272-73E999EA8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簡報標題</a:t>
            </a: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C7105885-6D5F-D743-0DE8-DFBDFCFFC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11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0FC0E299-488B-E8D1-6448-1BBD9E337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34" y="1327707"/>
            <a:ext cx="5223224" cy="764286"/>
          </a:xfrm>
        </p:spPr>
        <p:txBody>
          <a:bodyPr/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母音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chemeClr val="accent5"/>
                </a:solidFill>
              </a:rPr>
              <a:t>50 </a:t>
            </a:r>
            <a:r>
              <a:rPr lang="zh-TW" altLang="en-US" dirty="0">
                <a:solidFill>
                  <a:schemeClr val="accent5"/>
                </a:solidFill>
              </a:rPr>
              <a:t>音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EAE469F7-6A8B-B492-A118-52603FD0E3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833661"/>
              </p:ext>
            </p:extLst>
          </p:nvPr>
        </p:nvGraphicFramePr>
        <p:xfrm>
          <a:off x="356234" y="2631779"/>
          <a:ext cx="9095742" cy="12941152"/>
        </p:xfrm>
        <a:graphic>
          <a:graphicData uri="http://schemas.openxmlformats.org/drawingml/2006/table">
            <a:tbl>
              <a:tblPr/>
              <a:tblGrid>
                <a:gridCol w="921959">
                  <a:extLst>
                    <a:ext uri="{9D8B030D-6E8A-4147-A177-3AD203B41FA5}">
                      <a16:colId xmlns:a16="http://schemas.microsoft.com/office/drawing/2014/main" val="1033782491"/>
                    </a:ext>
                  </a:extLst>
                </a:gridCol>
                <a:gridCol w="990762">
                  <a:extLst>
                    <a:ext uri="{9D8B030D-6E8A-4147-A177-3AD203B41FA5}">
                      <a16:colId xmlns:a16="http://schemas.microsoft.com/office/drawing/2014/main" val="1958350233"/>
                    </a:ext>
                  </a:extLst>
                </a:gridCol>
                <a:gridCol w="990762">
                  <a:extLst>
                    <a:ext uri="{9D8B030D-6E8A-4147-A177-3AD203B41FA5}">
                      <a16:colId xmlns:a16="http://schemas.microsoft.com/office/drawing/2014/main" val="834945"/>
                    </a:ext>
                  </a:extLst>
                </a:gridCol>
                <a:gridCol w="825634">
                  <a:extLst>
                    <a:ext uri="{9D8B030D-6E8A-4147-A177-3AD203B41FA5}">
                      <a16:colId xmlns:a16="http://schemas.microsoft.com/office/drawing/2014/main" val="2909625297"/>
                    </a:ext>
                  </a:extLst>
                </a:gridCol>
                <a:gridCol w="1073325">
                  <a:extLst>
                    <a:ext uri="{9D8B030D-6E8A-4147-A177-3AD203B41FA5}">
                      <a16:colId xmlns:a16="http://schemas.microsoft.com/office/drawing/2014/main" val="1866581563"/>
                    </a:ext>
                  </a:extLst>
                </a:gridCol>
                <a:gridCol w="1073325">
                  <a:extLst>
                    <a:ext uri="{9D8B030D-6E8A-4147-A177-3AD203B41FA5}">
                      <a16:colId xmlns:a16="http://schemas.microsoft.com/office/drawing/2014/main" val="908956274"/>
                    </a:ext>
                  </a:extLst>
                </a:gridCol>
                <a:gridCol w="1073325">
                  <a:extLst>
                    <a:ext uri="{9D8B030D-6E8A-4147-A177-3AD203B41FA5}">
                      <a16:colId xmlns:a16="http://schemas.microsoft.com/office/drawing/2014/main" val="2763084545"/>
                    </a:ext>
                  </a:extLst>
                </a:gridCol>
                <a:gridCol w="1073325">
                  <a:extLst>
                    <a:ext uri="{9D8B030D-6E8A-4147-A177-3AD203B41FA5}">
                      <a16:colId xmlns:a16="http://schemas.microsoft.com/office/drawing/2014/main" val="2755169069"/>
                    </a:ext>
                  </a:extLst>
                </a:gridCol>
                <a:gridCol w="1073325">
                  <a:extLst>
                    <a:ext uri="{9D8B030D-6E8A-4147-A177-3AD203B41FA5}">
                      <a16:colId xmlns:a16="http://schemas.microsoft.com/office/drawing/2014/main" val="1675852106"/>
                    </a:ext>
                  </a:extLst>
                </a:gridCol>
              </a:tblGrid>
              <a:tr h="555532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識別號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十五音序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舒促聲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十五音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方音符號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國際音標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閩拼方案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白話字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台羅音標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6770779"/>
                  </a:ext>
                </a:extLst>
              </a:tr>
              <a:tr h="61928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41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21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江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ㄤ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ŋ</a:t>
                      </a:r>
                      <a:endParaRPr lang="en-US" sz="2800" b="0" i="0" u="none" strike="noStrike">
                        <a:solidFill>
                          <a:srgbClr val="0061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ang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ang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ang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974648"/>
                  </a:ext>
                </a:extLst>
              </a:tr>
              <a:tr h="61928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42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21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江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ㄚㆻ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ak̚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ak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ak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ak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7872200"/>
                  </a:ext>
                </a:extLst>
              </a:tr>
              <a:tr h="61928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43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22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兼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ㄧㆰ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iam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iam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iam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iam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3651025"/>
                  </a:ext>
                </a:extLst>
              </a:tr>
              <a:tr h="61928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44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22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兼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ㄧㄚㆴ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iap̚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iap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iap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iap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7686238"/>
                  </a:ext>
                </a:extLst>
              </a:tr>
              <a:tr h="61928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45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23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交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ㄠ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au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ao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au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au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868856"/>
                  </a:ext>
                </a:extLst>
              </a:tr>
              <a:tr h="61928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46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23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交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ㄠㆷ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au?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aoh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auh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auh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8240655"/>
                  </a:ext>
                </a:extLst>
              </a:tr>
              <a:tr h="61928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47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24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迦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ㄧㄚ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ia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ia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ia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ia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019573"/>
                  </a:ext>
                </a:extLst>
              </a:tr>
              <a:tr h="61928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48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24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迦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ㄧㄚㆷ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ia?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iah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iah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iah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1419788"/>
                  </a:ext>
                </a:extLst>
              </a:tr>
              <a:tr h="61928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49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25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檜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ㄨㆤ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uei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ue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oe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ue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107917"/>
                  </a:ext>
                </a:extLst>
              </a:tr>
              <a:tr h="61928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50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25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檜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ㄨㆤㆷ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uei?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ueh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oeh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ueh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4249069"/>
                  </a:ext>
                </a:extLst>
              </a:tr>
              <a:tr h="61928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51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26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監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ㆩ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ã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na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ⁿ</a:t>
                      </a:r>
                      <a:endParaRPr lang="en-US" sz="2800" b="0" i="0" u="none" strike="noStrike">
                        <a:solidFill>
                          <a:srgbClr val="0061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ann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640033"/>
                  </a:ext>
                </a:extLst>
              </a:tr>
              <a:tr h="61928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52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26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監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ㆩㆷ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ã?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nah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ⁿ</a:t>
                      </a:r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annh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2532311"/>
                  </a:ext>
                </a:extLst>
              </a:tr>
              <a:tr h="61928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53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27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艍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ㄨ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899199"/>
                  </a:ext>
                </a:extLst>
              </a:tr>
              <a:tr h="61928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54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27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艍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ㄨㆷ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u?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3290367"/>
                  </a:ext>
                </a:extLst>
              </a:tr>
              <a:tr h="61928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55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28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膠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ㄚ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6490768"/>
                  </a:ext>
                </a:extLst>
              </a:tr>
              <a:tr h="61928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56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28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膠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ㄚㆷ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a?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7352278"/>
                  </a:ext>
                </a:extLst>
              </a:tr>
              <a:tr h="61928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57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29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居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ㄧ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505255"/>
                  </a:ext>
                </a:extLst>
              </a:tr>
              <a:tr h="61928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58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29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居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ㄧㆷ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i?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1808021"/>
                  </a:ext>
                </a:extLst>
              </a:tr>
              <a:tr h="61928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59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30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丩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ㄧㄨ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iu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iu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iu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iu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7951454"/>
                  </a:ext>
                </a:extLst>
              </a:tr>
              <a:tr h="61928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60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30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丩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497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2704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945EC3-4DBE-647A-0E82-0362B86711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版面配置區 8">
            <a:extLst>
              <a:ext uri="{FF2B5EF4-FFF2-40B4-BE49-F238E27FC236}">
                <a16:creationId xmlns:a16="http://schemas.microsoft.com/office/drawing/2014/main" id="{803FDCD7-EBA2-3BF0-22E4-4A36FF2D1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20XX/9/3</a:t>
            </a:r>
          </a:p>
        </p:txBody>
      </p:sp>
      <p:sp>
        <p:nvSpPr>
          <p:cNvPr id="10" name="頁尾版面配置區 9">
            <a:extLst>
              <a:ext uri="{FF2B5EF4-FFF2-40B4-BE49-F238E27FC236}">
                <a16:creationId xmlns:a16="http://schemas.microsoft.com/office/drawing/2014/main" id="{7A891E5F-5928-B111-FC9B-2DC6824D0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簡報標題</a:t>
            </a: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DE185722-A2D5-B746-000A-C1F7F1AF9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12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039AD0A1-E488-9BE5-35B3-1A34B87A5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34" y="1327707"/>
            <a:ext cx="5223224" cy="764286"/>
          </a:xfrm>
        </p:spPr>
        <p:txBody>
          <a:bodyPr/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母音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chemeClr val="accent5"/>
                </a:solidFill>
              </a:rPr>
              <a:t>50 </a:t>
            </a:r>
            <a:r>
              <a:rPr lang="zh-TW" altLang="en-US" dirty="0">
                <a:solidFill>
                  <a:schemeClr val="accent5"/>
                </a:solidFill>
              </a:rPr>
              <a:t>音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219AB86C-DEF1-D81D-66A4-C0ABE4CAED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43931"/>
              </p:ext>
            </p:extLst>
          </p:nvPr>
        </p:nvGraphicFramePr>
        <p:xfrm>
          <a:off x="356234" y="2631780"/>
          <a:ext cx="9095742" cy="12842685"/>
        </p:xfrm>
        <a:graphic>
          <a:graphicData uri="http://schemas.openxmlformats.org/drawingml/2006/table">
            <a:tbl>
              <a:tblPr/>
              <a:tblGrid>
                <a:gridCol w="921959">
                  <a:extLst>
                    <a:ext uri="{9D8B030D-6E8A-4147-A177-3AD203B41FA5}">
                      <a16:colId xmlns:a16="http://schemas.microsoft.com/office/drawing/2014/main" val="306106889"/>
                    </a:ext>
                  </a:extLst>
                </a:gridCol>
                <a:gridCol w="990762">
                  <a:extLst>
                    <a:ext uri="{9D8B030D-6E8A-4147-A177-3AD203B41FA5}">
                      <a16:colId xmlns:a16="http://schemas.microsoft.com/office/drawing/2014/main" val="4030452553"/>
                    </a:ext>
                  </a:extLst>
                </a:gridCol>
                <a:gridCol w="990762">
                  <a:extLst>
                    <a:ext uri="{9D8B030D-6E8A-4147-A177-3AD203B41FA5}">
                      <a16:colId xmlns:a16="http://schemas.microsoft.com/office/drawing/2014/main" val="1906602182"/>
                    </a:ext>
                  </a:extLst>
                </a:gridCol>
                <a:gridCol w="825634">
                  <a:extLst>
                    <a:ext uri="{9D8B030D-6E8A-4147-A177-3AD203B41FA5}">
                      <a16:colId xmlns:a16="http://schemas.microsoft.com/office/drawing/2014/main" val="3052655862"/>
                    </a:ext>
                  </a:extLst>
                </a:gridCol>
                <a:gridCol w="1073325">
                  <a:extLst>
                    <a:ext uri="{9D8B030D-6E8A-4147-A177-3AD203B41FA5}">
                      <a16:colId xmlns:a16="http://schemas.microsoft.com/office/drawing/2014/main" val="1634888890"/>
                    </a:ext>
                  </a:extLst>
                </a:gridCol>
                <a:gridCol w="1073325">
                  <a:extLst>
                    <a:ext uri="{9D8B030D-6E8A-4147-A177-3AD203B41FA5}">
                      <a16:colId xmlns:a16="http://schemas.microsoft.com/office/drawing/2014/main" val="365761422"/>
                    </a:ext>
                  </a:extLst>
                </a:gridCol>
                <a:gridCol w="1073325">
                  <a:extLst>
                    <a:ext uri="{9D8B030D-6E8A-4147-A177-3AD203B41FA5}">
                      <a16:colId xmlns:a16="http://schemas.microsoft.com/office/drawing/2014/main" val="547126446"/>
                    </a:ext>
                  </a:extLst>
                </a:gridCol>
                <a:gridCol w="1073325">
                  <a:extLst>
                    <a:ext uri="{9D8B030D-6E8A-4147-A177-3AD203B41FA5}">
                      <a16:colId xmlns:a16="http://schemas.microsoft.com/office/drawing/2014/main" val="1900013154"/>
                    </a:ext>
                  </a:extLst>
                </a:gridCol>
                <a:gridCol w="1073325">
                  <a:extLst>
                    <a:ext uri="{9D8B030D-6E8A-4147-A177-3AD203B41FA5}">
                      <a16:colId xmlns:a16="http://schemas.microsoft.com/office/drawing/2014/main" val="3769075181"/>
                    </a:ext>
                  </a:extLst>
                </a:gridCol>
              </a:tblGrid>
              <a:tr h="55130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識別號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十五音序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舒促聲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十五音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方音符號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國際音標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閩拼方案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白話字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台羅音標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7766431"/>
                  </a:ext>
                </a:extLst>
              </a:tr>
              <a:tr h="6145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61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31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更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ㆥ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ɛ̃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ne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e</a:t>
                      </a:r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ⁿ</a:t>
                      </a:r>
                      <a:endParaRPr lang="en-US" sz="2800" b="0" i="0" u="none" strike="noStrike">
                        <a:solidFill>
                          <a:srgbClr val="0061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enn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441614"/>
                  </a:ext>
                </a:extLst>
              </a:tr>
              <a:tr h="6145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62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31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更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ㆥㆷ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ɛ̃?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neh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e</a:t>
                      </a:r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ⁿ</a:t>
                      </a:r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ennh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8979056"/>
                  </a:ext>
                </a:extLst>
              </a:tr>
              <a:tr h="6145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63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32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褌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ㄨㆪ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uĩ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nui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ui</a:t>
                      </a:r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ⁿ</a:t>
                      </a:r>
                      <a:endParaRPr lang="en-US" sz="2800" b="0" i="0" u="none" strike="noStrike">
                        <a:solidFill>
                          <a:srgbClr val="0061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uinn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602998"/>
                  </a:ext>
                </a:extLst>
              </a:tr>
              <a:tr h="6145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64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32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褌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70784"/>
                  </a:ext>
                </a:extLst>
              </a:tr>
              <a:tr h="6145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65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33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茄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ㄧㄜ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io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io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io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io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45093"/>
                  </a:ext>
                </a:extLst>
              </a:tr>
              <a:tr h="6145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66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33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茄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ㄧㄜㆷ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io?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ioh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ioh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ioh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0716890"/>
                  </a:ext>
                </a:extLst>
              </a:tr>
              <a:tr h="6145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67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34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梔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ㆪ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ĩ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ni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</a:t>
                      </a:r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ⁿ</a:t>
                      </a:r>
                      <a:endParaRPr lang="en-US" sz="2800" b="0" i="0" u="none" strike="noStrike">
                        <a:solidFill>
                          <a:srgbClr val="0061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inn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901527"/>
                  </a:ext>
                </a:extLst>
              </a:tr>
              <a:tr h="6145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68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34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梔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ㆪㆷ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ĩ?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nih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</a:t>
                      </a:r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ⁿ</a:t>
                      </a:r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innh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989611"/>
                  </a:ext>
                </a:extLst>
              </a:tr>
              <a:tr h="6145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69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35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薑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ㄧㆧ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iɔ̃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nioo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io</a:t>
                      </a:r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ⁿ</a:t>
                      </a:r>
                      <a:endParaRPr lang="en-US" sz="2800" b="0" i="0" u="none" strike="noStrike">
                        <a:solidFill>
                          <a:srgbClr val="0061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ionn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74835"/>
                  </a:ext>
                </a:extLst>
              </a:tr>
              <a:tr h="6145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70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35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薑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433875"/>
                  </a:ext>
                </a:extLst>
              </a:tr>
              <a:tr h="6145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71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36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驚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ㄧㆩ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iã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nia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ia</a:t>
                      </a:r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ⁿ</a:t>
                      </a:r>
                      <a:endParaRPr lang="en-US" sz="2800" b="0" i="0" u="none" strike="noStrike">
                        <a:solidFill>
                          <a:srgbClr val="0061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iannh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6824259"/>
                  </a:ext>
                </a:extLst>
              </a:tr>
              <a:tr h="6145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72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36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驚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388474"/>
                  </a:ext>
                </a:extLst>
              </a:tr>
              <a:tr h="6145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73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37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官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ㄨㆩ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uã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nua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oa</a:t>
                      </a:r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ⁿ</a:t>
                      </a:r>
                      <a:endParaRPr lang="en-US" sz="2800" b="0" i="0" u="none" strike="noStrike">
                        <a:solidFill>
                          <a:srgbClr val="0061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uann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085725"/>
                  </a:ext>
                </a:extLst>
              </a:tr>
              <a:tr h="6145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74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37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官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333181"/>
                  </a:ext>
                </a:extLst>
              </a:tr>
              <a:tr h="6145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75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38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鋼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ㆭ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ŋ</a:t>
                      </a:r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̍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ng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ng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ng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836894"/>
                  </a:ext>
                </a:extLst>
              </a:tr>
              <a:tr h="6145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76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38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鋼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609763"/>
                  </a:ext>
                </a:extLst>
              </a:tr>
              <a:tr h="6145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77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39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伽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ㆤ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e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e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e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e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237330"/>
                  </a:ext>
                </a:extLst>
              </a:tr>
              <a:tr h="6145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78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39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伽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ㆤㆷ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e?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eh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eh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eh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4815003"/>
                  </a:ext>
                </a:extLst>
              </a:tr>
              <a:tr h="6145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79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40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閒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ㆮ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ãi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nai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ai</a:t>
                      </a:r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ⁿ</a:t>
                      </a:r>
                      <a:endParaRPr lang="en-US" sz="2800" b="0" i="0" u="none" strike="noStrike">
                        <a:solidFill>
                          <a:srgbClr val="0061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ainn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194651"/>
                  </a:ext>
                </a:extLst>
              </a:tr>
              <a:tr h="6145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80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40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閒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424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4341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0CAF61-519C-D3B4-5CBF-3552FAD778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版面配置區 8">
            <a:extLst>
              <a:ext uri="{FF2B5EF4-FFF2-40B4-BE49-F238E27FC236}">
                <a16:creationId xmlns:a16="http://schemas.microsoft.com/office/drawing/2014/main" id="{6C7FE784-874A-A7B0-7069-7D068B0C4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20XX/9/3</a:t>
            </a:r>
          </a:p>
        </p:txBody>
      </p:sp>
      <p:sp>
        <p:nvSpPr>
          <p:cNvPr id="10" name="頁尾版面配置區 9">
            <a:extLst>
              <a:ext uri="{FF2B5EF4-FFF2-40B4-BE49-F238E27FC236}">
                <a16:creationId xmlns:a16="http://schemas.microsoft.com/office/drawing/2014/main" id="{C3AEF706-F393-ECF1-770D-158D6166B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簡報標題</a:t>
            </a: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254DFB5B-ECF9-8C23-DD3E-4F0C45FD3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13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FBC6CEE4-3AF4-3E0D-50DF-F8B04108A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34" y="1327707"/>
            <a:ext cx="5223224" cy="764286"/>
          </a:xfrm>
        </p:spPr>
        <p:txBody>
          <a:bodyPr/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母音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chemeClr val="accent5"/>
                </a:solidFill>
              </a:rPr>
              <a:t>50 </a:t>
            </a:r>
            <a:r>
              <a:rPr lang="zh-TW" altLang="en-US" dirty="0">
                <a:solidFill>
                  <a:schemeClr val="accent5"/>
                </a:solidFill>
              </a:rPr>
              <a:t>音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B2C1213-EF48-72DA-A078-F427D7FBDA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354800"/>
              </p:ext>
            </p:extLst>
          </p:nvPr>
        </p:nvGraphicFramePr>
        <p:xfrm>
          <a:off x="356234" y="2631780"/>
          <a:ext cx="9095742" cy="12814537"/>
        </p:xfrm>
        <a:graphic>
          <a:graphicData uri="http://schemas.openxmlformats.org/drawingml/2006/table">
            <a:tbl>
              <a:tblPr/>
              <a:tblGrid>
                <a:gridCol w="921959">
                  <a:extLst>
                    <a:ext uri="{9D8B030D-6E8A-4147-A177-3AD203B41FA5}">
                      <a16:colId xmlns:a16="http://schemas.microsoft.com/office/drawing/2014/main" val="3540485548"/>
                    </a:ext>
                  </a:extLst>
                </a:gridCol>
                <a:gridCol w="990762">
                  <a:extLst>
                    <a:ext uri="{9D8B030D-6E8A-4147-A177-3AD203B41FA5}">
                      <a16:colId xmlns:a16="http://schemas.microsoft.com/office/drawing/2014/main" val="97517242"/>
                    </a:ext>
                  </a:extLst>
                </a:gridCol>
                <a:gridCol w="990762">
                  <a:extLst>
                    <a:ext uri="{9D8B030D-6E8A-4147-A177-3AD203B41FA5}">
                      <a16:colId xmlns:a16="http://schemas.microsoft.com/office/drawing/2014/main" val="738101210"/>
                    </a:ext>
                  </a:extLst>
                </a:gridCol>
                <a:gridCol w="825634">
                  <a:extLst>
                    <a:ext uri="{9D8B030D-6E8A-4147-A177-3AD203B41FA5}">
                      <a16:colId xmlns:a16="http://schemas.microsoft.com/office/drawing/2014/main" val="743934854"/>
                    </a:ext>
                  </a:extLst>
                </a:gridCol>
                <a:gridCol w="1073325">
                  <a:extLst>
                    <a:ext uri="{9D8B030D-6E8A-4147-A177-3AD203B41FA5}">
                      <a16:colId xmlns:a16="http://schemas.microsoft.com/office/drawing/2014/main" val="96445524"/>
                    </a:ext>
                  </a:extLst>
                </a:gridCol>
                <a:gridCol w="1073325">
                  <a:extLst>
                    <a:ext uri="{9D8B030D-6E8A-4147-A177-3AD203B41FA5}">
                      <a16:colId xmlns:a16="http://schemas.microsoft.com/office/drawing/2014/main" val="684205755"/>
                    </a:ext>
                  </a:extLst>
                </a:gridCol>
                <a:gridCol w="1073325">
                  <a:extLst>
                    <a:ext uri="{9D8B030D-6E8A-4147-A177-3AD203B41FA5}">
                      <a16:colId xmlns:a16="http://schemas.microsoft.com/office/drawing/2014/main" val="2769247616"/>
                    </a:ext>
                  </a:extLst>
                </a:gridCol>
                <a:gridCol w="1073325">
                  <a:extLst>
                    <a:ext uri="{9D8B030D-6E8A-4147-A177-3AD203B41FA5}">
                      <a16:colId xmlns:a16="http://schemas.microsoft.com/office/drawing/2014/main" val="501095343"/>
                    </a:ext>
                  </a:extLst>
                </a:gridCol>
                <a:gridCol w="1073325">
                  <a:extLst>
                    <a:ext uri="{9D8B030D-6E8A-4147-A177-3AD203B41FA5}">
                      <a16:colId xmlns:a16="http://schemas.microsoft.com/office/drawing/2014/main" val="3866036127"/>
                    </a:ext>
                  </a:extLst>
                </a:gridCol>
              </a:tblGrid>
              <a:tr h="550097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識別號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十五音序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舒促聲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十五音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方音符號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國際音標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閩拼方案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白話字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台羅音標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065763"/>
                  </a:ext>
                </a:extLst>
              </a:tr>
              <a:tr h="61322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81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41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姑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ㆧ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õu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noo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</a:t>
                      </a:r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ⁿ</a:t>
                      </a:r>
                      <a:endParaRPr lang="en-US" sz="2800" b="0" i="0" u="none" strike="noStrike">
                        <a:solidFill>
                          <a:srgbClr val="0061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onn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276632"/>
                  </a:ext>
                </a:extLst>
              </a:tr>
              <a:tr h="61322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82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41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姑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315443"/>
                  </a:ext>
                </a:extLst>
              </a:tr>
              <a:tr h="61322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83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42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姆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ㆬ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m̩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m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m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m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585753"/>
                  </a:ext>
                </a:extLst>
              </a:tr>
              <a:tr h="61322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84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42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姆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328177"/>
                  </a:ext>
                </a:extLst>
              </a:tr>
              <a:tr h="61322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85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43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光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ㄨㄤ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ua</a:t>
                      </a:r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ŋ</a:t>
                      </a:r>
                      <a:endParaRPr lang="en-US" sz="2800" b="0" i="0" u="none" strike="noStrike">
                        <a:solidFill>
                          <a:srgbClr val="0061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uang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oang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uang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260758"/>
                  </a:ext>
                </a:extLst>
              </a:tr>
              <a:tr h="61322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86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43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光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ㄨㄚㆻ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uak̚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uak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oak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uak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9109516"/>
                  </a:ext>
                </a:extLst>
              </a:tr>
              <a:tr h="61322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87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44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閂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ㄨㆮ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uãi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nuai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oai</a:t>
                      </a:r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ⁿ</a:t>
                      </a:r>
                      <a:endParaRPr lang="en-US" sz="2800" b="0" i="0" u="none" strike="noStrike">
                        <a:solidFill>
                          <a:srgbClr val="0061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uainn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983754"/>
                  </a:ext>
                </a:extLst>
              </a:tr>
              <a:tr h="61322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88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44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閂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ㄨㆮㆷ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uãi?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nuaih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oai</a:t>
                      </a:r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ⁿ</a:t>
                      </a:r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uainnh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9343534"/>
                  </a:ext>
                </a:extLst>
              </a:tr>
              <a:tr h="61322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89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45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糜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ㄨㆥ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uẽi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nue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oe</a:t>
                      </a:r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ⁿ</a:t>
                      </a:r>
                      <a:endParaRPr lang="en-US" sz="2800" b="0" i="0" u="none" strike="noStrike">
                        <a:solidFill>
                          <a:srgbClr val="0061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uenn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950000"/>
                  </a:ext>
                </a:extLst>
              </a:tr>
              <a:tr h="61322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90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45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糜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uẽi?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805009"/>
                  </a:ext>
                </a:extLst>
              </a:tr>
              <a:tr h="61322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91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46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嘄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ㄧㆯ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iãu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niao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iau</a:t>
                      </a:r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ⁿ</a:t>
                      </a:r>
                      <a:endParaRPr lang="en-US" sz="2800" b="0" i="0" u="none" strike="noStrike">
                        <a:solidFill>
                          <a:srgbClr val="0061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iaunn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803215"/>
                  </a:ext>
                </a:extLst>
              </a:tr>
              <a:tr h="61322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92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46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嘄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ㄧㆯㆷ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iãu?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niaoh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iau</a:t>
                      </a:r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ⁿ</a:t>
                      </a:r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iaunnh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371790"/>
                  </a:ext>
                </a:extLst>
              </a:tr>
              <a:tr h="61322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93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47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箴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ㆱ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ɔ</a:t>
                      </a:r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m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om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om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om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143826"/>
                  </a:ext>
                </a:extLst>
              </a:tr>
              <a:tr h="61322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94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47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箴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ㆦㆴ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ɔ</a:t>
                      </a:r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p̚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op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op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op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3246489"/>
                  </a:ext>
                </a:extLst>
              </a:tr>
              <a:tr h="61322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95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48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爻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ㆯ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ãu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nao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au</a:t>
                      </a:r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ⁿ</a:t>
                      </a:r>
                      <a:endParaRPr lang="en-US" sz="2800" b="0" i="0" u="none" strike="noStrike">
                        <a:solidFill>
                          <a:srgbClr val="0061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aunn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1191472"/>
                  </a:ext>
                </a:extLst>
              </a:tr>
              <a:tr h="61322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96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48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爻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007115"/>
                  </a:ext>
                </a:extLst>
              </a:tr>
              <a:tr h="61322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97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49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扛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ㆧ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ɔ̃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noo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</a:t>
                      </a:r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ⁿ</a:t>
                      </a:r>
                      <a:endParaRPr lang="en-US" sz="2800" b="0" i="0" u="none" strike="noStrike">
                        <a:solidFill>
                          <a:srgbClr val="0061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onn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371902"/>
                  </a:ext>
                </a:extLst>
              </a:tr>
              <a:tr h="61322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98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49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扛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ㆧㆷ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ɔ̃?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nooh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</a:t>
                      </a:r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ⁿ</a:t>
                      </a:r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onnh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1222254"/>
                  </a:ext>
                </a:extLst>
              </a:tr>
              <a:tr h="61322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99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50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牛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ㄧㆫ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ĩu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niu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iu</a:t>
                      </a:r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ⁿ</a:t>
                      </a:r>
                      <a:endParaRPr lang="en-US" sz="2800" b="0" i="0" u="none" strike="noStrike">
                        <a:solidFill>
                          <a:srgbClr val="0061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iunn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968981"/>
                  </a:ext>
                </a:extLst>
              </a:tr>
              <a:tr h="61322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100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50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牛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01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9430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4D42F5-A4C3-898D-2986-D8DE8DE025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版面配置區 8">
            <a:extLst>
              <a:ext uri="{FF2B5EF4-FFF2-40B4-BE49-F238E27FC236}">
                <a16:creationId xmlns:a16="http://schemas.microsoft.com/office/drawing/2014/main" id="{CA44BBB2-C76B-8BAE-E72B-EF10E4664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20XX/9/3</a:t>
            </a: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8E0D757B-26B2-C642-7808-9E7A92369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14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790ACF7D-F394-5583-B038-163569EAB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34" y="1327707"/>
            <a:ext cx="5223224" cy="764286"/>
          </a:xfrm>
        </p:spPr>
        <p:txBody>
          <a:bodyPr/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聲韻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chemeClr val="accent5"/>
                </a:solidFill>
              </a:rPr>
              <a:t>8 </a:t>
            </a:r>
            <a:r>
              <a:rPr lang="zh-TW" altLang="en-US" dirty="0">
                <a:solidFill>
                  <a:schemeClr val="accent5"/>
                </a:solidFill>
              </a:rPr>
              <a:t>音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4A07153-FEE3-5152-DF06-2393F2A99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33" y="5944000"/>
            <a:ext cx="10133333" cy="6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213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F948BA-75D8-AA5F-6508-32AA409D7D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1DCAF423-256F-7E54-979C-340EB8741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15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B9691ADE-383F-A959-1BAD-580E6646B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34" y="1327707"/>
            <a:ext cx="5223224" cy="764286"/>
          </a:xfrm>
        </p:spPr>
        <p:txBody>
          <a:bodyPr/>
          <a:lstStyle/>
          <a:p>
            <a:r>
              <a:rPr lang="zh-TW" altLang="en-US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四聲八調</a:t>
            </a:r>
            <a:endParaRPr lang="zh-TW" altLang="en-US" dirty="0">
              <a:solidFill>
                <a:schemeClr val="accent5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9AEA8E2-4B4E-6AC9-14AF-FF4D68489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861" y="2488939"/>
            <a:ext cx="8877113" cy="793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934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929E6D-69F0-4E2D-36EC-FCEA457CBB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0E0F1C49-8F2C-65C9-DE41-A6B29EE9F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16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C5E30FA4-B145-1EEE-1F91-9EAEEB176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34" y="1327707"/>
            <a:ext cx="5223224" cy="764286"/>
          </a:xfrm>
        </p:spPr>
        <p:txBody>
          <a:bodyPr/>
          <a:lstStyle/>
          <a:p>
            <a:r>
              <a:rPr lang="zh-TW" altLang="en-US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四聲八調</a:t>
            </a:r>
            <a:endParaRPr lang="zh-TW" altLang="en-US" dirty="0">
              <a:solidFill>
                <a:schemeClr val="accent5"/>
              </a:solidFill>
            </a:endParaRPr>
          </a:p>
        </p:txBody>
      </p:sp>
      <p:pic>
        <p:nvPicPr>
          <p:cNvPr id="13" name="圖片 12" descr="一張含有 文字, 行, 螢幕擷取畫面, 圖表 的圖片&#10;&#10;AI 產生的內容可能不正確。">
            <a:extLst>
              <a:ext uri="{FF2B5EF4-FFF2-40B4-BE49-F238E27FC236}">
                <a16:creationId xmlns:a16="http://schemas.microsoft.com/office/drawing/2014/main" id="{B592CEB3-A5A4-6D8E-F6A6-60E2829EF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31" y="12530984"/>
            <a:ext cx="9034563" cy="5081941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C400A70A-D0C2-1706-8FE4-3B1C73FE50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861" y="2488939"/>
            <a:ext cx="8877113" cy="7939845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0F880AB5-175E-C936-7E93-85051E6DEF43}"/>
              </a:ext>
            </a:extLst>
          </p:cNvPr>
          <p:cNvSpPr txBox="1"/>
          <p:nvPr/>
        </p:nvSpPr>
        <p:spPr>
          <a:xfrm>
            <a:off x="2222258" y="6385212"/>
            <a:ext cx="745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55</a:t>
            </a:r>
            <a:endParaRPr lang="zh-TW" altLang="en-US" sz="2800" b="1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2A4968D-3F91-07B9-6A4F-D3BE91A27F3A}"/>
              </a:ext>
            </a:extLst>
          </p:cNvPr>
          <p:cNvSpPr txBox="1"/>
          <p:nvPr/>
        </p:nvSpPr>
        <p:spPr>
          <a:xfrm>
            <a:off x="4324101" y="6361582"/>
            <a:ext cx="745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51</a:t>
            </a:r>
            <a:endParaRPr lang="zh-TW" altLang="en-US" sz="2800" b="1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C8BD2DB-4ACF-9259-4B6E-38C6F71EF275}"/>
              </a:ext>
            </a:extLst>
          </p:cNvPr>
          <p:cNvSpPr txBox="1"/>
          <p:nvPr/>
        </p:nvSpPr>
        <p:spPr>
          <a:xfrm>
            <a:off x="8633188" y="6361582"/>
            <a:ext cx="745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  <a:endParaRPr lang="zh-TW" altLang="en-US" sz="2800" b="1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D10428A-1E9D-242E-979B-F8C343E2FFA3}"/>
              </a:ext>
            </a:extLst>
          </p:cNvPr>
          <p:cNvSpPr txBox="1"/>
          <p:nvPr/>
        </p:nvSpPr>
        <p:spPr>
          <a:xfrm>
            <a:off x="4324101" y="10234225"/>
            <a:ext cx="745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51</a:t>
            </a:r>
            <a:endParaRPr lang="zh-TW" altLang="en-US" sz="2800" b="1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6ACFC5C-5DEC-0415-8326-2F5B59F616D5}"/>
              </a:ext>
            </a:extLst>
          </p:cNvPr>
          <p:cNvSpPr txBox="1"/>
          <p:nvPr/>
        </p:nvSpPr>
        <p:spPr>
          <a:xfrm>
            <a:off x="8633188" y="10234225"/>
            <a:ext cx="745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54</a:t>
            </a:r>
            <a:endParaRPr lang="zh-TW" altLang="en-US" sz="2800" b="1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727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15577A-D69B-A4E5-D2B8-1D86CBC77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版面配置區 8">
            <a:extLst>
              <a:ext uri="{FF2B5EF4-FFF2-40B4-BE49-F238E27FC236}">
                <a16:creationId xmlns:a16="http://schemas.microsoft.com/office/drawing/2014/main" id="{4A22BEED-3632-0DF2-924A-C7E893089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20XX/9/3</a:t>
            </a: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EAB39974-B7D1-9E82-DA7E-86BA8E372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17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6B1ADFDA-549D-D864-6E71-1C9223A1E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34" y="1327707"/>
            <a:ext cx="5223224" cy="764286"/>
          </a:xfrm>
        </p:spPr>
        <p:txBody>
          <a:bodyPr/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四聲八調</a:t>
            </a:r>
            <a:endParaRPr lang="zh-TW" altLang="en-US" dirty="0">
              <a:solidFill>
                <a:schemeClr val="accent5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9E158F4-7FDC-FDD6-32AF-D36345EC48C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174"/>
          <a:stretch/>
        </p:blipFill>
        <p:spPr>
          <a:xfrm>
            <a:off x="571500" y="4737099"/>
            <a:ext cx="9144000" cy="668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761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DC991B-28EE-17BD-12F7-86ECACF2CD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7775F355-2501-7760-2D17-968761B7C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18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2ECE0FAC-EC4C-2414-17EC-349D9765F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34" y="1327707"/>
            <a:ext cx="5223224" cy="764286"/>
          </a:xfrm>
        </p:spPr>
        <p:txBody>
          <a:bodyPr/>
          <a:lstStyle/>
          <a:p>
            <a:r>
              <a:rPr lang="zh-TW" altLang="en-US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四聲八調</a:t>
            </a:r>
            <a:endParaRPr lang="zh-TW" altLang="en-US" dirty="0">
              <a:solidFill>
                <a:schemeClr val="accent5"/>
              </a:solidFill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EA8B095B-D587-96B8-3962-B00FFA5967D5}"/>
              </a:ext>
            </a:extLst>
          </p:cNvPr>
          <p:cNvGrpSpPr/>
          <p:nvPr/>
        </p:nvGrpSpPr>
        <p:grpSpPr>
          <a:xfrm>
            <a:off x="356234" y="2831804"/>
            <a:ext cx="9159922" cy="6623092"/>
            <a:chOff x="356234" y="2831804"/>
            <a:chExt cx="5954445" cy="4305368"/>
          </a:xfrm>
        </p:grpSpPr>
        <p:graphicFrame>
          <p:nvGraphicFramePr>
            <p:cNvPr id="2" name="物件 1">
              <a:extLst>
                <a:ext uri="{FF2B5EF4-FFF2-40B4-BE49-F238E27FC236}">
                  <a16:creationId xmlns:a16="http://schemas.microsoft.com/office/drawing/2014/main" id="{1AB05349-3FF8-FDED-80F0-96A62B04B1C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6234" y="2831804"/>
            <a:ext cx="5931320" cy="18499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Worksheet" r:id="rId3" imgW="4886272" imgH="1523954" progId="Excel.Sheet.12">
                    <p:embed/>
                  </p:oleObj>
                </mc:Choice>
                <mc:Fallback>
                  <p:oleObj name="Worksheet" r:id="rId3" imgW="4886272" imgH="1523954" progId="Excel.Sheet.12">
                    <p:embed/>
                    <p:pic>
                      <p:nvPicPr>
                        <p:cNvPr id="2" name="物件 1">
                          <a:extLst>
                            <a:ext uri="{FF2B5EF4-FFF2-40B4-BE49-F238E27FC236}">
                              <a16:creationId xmlns:a16="http://schemas.microsoft.com/office/drawing/2014/main" id="{1AB05349-3FF8-FDED-80F0-96A62B04B1C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56234" y="2831804"/>
                          <a:ext cx="5931320" cy="18499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" name="物件 2">
              <a:extLst>
                <a:ext uri="{FF2B5EF4-FFF2-40B4-BE49-F238E27FC236}">
                  <a16:creationId xmlns:a16="http://schemas.microsoft.com/office/drawing/2014/main" id="{1B4621EB-42FF-5906-67A9-7FB78B688B3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6235" y="5287248"/>
            <a:ext cx="5954444" cy="18499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Worksheet" r:id="rId5" imgW="4905523" imgH="1523954" progId="Excel.Sheet.12">
                    <p:embed/>
                  </p:oleObj>
                </mc:Choice>
                <mc:Fallback>
                  <p:oleObj name="Worksheet" r:id="rId5" imgW="4905523" imgH="1523954" progId="Excel.Sheet.12">
                    <p:embed/>
                    <p:pic>
                      <p:nvPicPr>
                        <p:cNvPr id="3" name="物件 2">
                          <a:extLst>
                            <a:ext uri="{FF2B5EF4-FFF2-40B4-BE49-F238E27FC236}">
                              <a16:creationId xmlns:a16="http://schemas.microsoft.com/office/drawing/2014/main" id="{1B4621EB-42FF-5906-67A9-7FB78B688B3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56235" y="5287248"/>
                          <a:ext cx="5954444" cy="18499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84161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2EECC-5D30-F07B-962C-15215A0C3A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EDA11B64-D239-F41B-03B3-E6D4B2954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12" y="1207009"/>
            <a:ext cx="5223224" cy="902208"/>
          </a:xfrm>
        </p:spPr>
        <p:txBody>
          <a:bodyPr/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四聲八調</a:t>
            </a:r>
            <a:endParaRPr lang="zh-TW" altLang="en-US" dirty="0">
              <a:solidFill>
                <a:schemeClr val="accent5"/>
              </a:solidFill>
            </a:endParaRPr>
          </a:p>
        </p:txBody>
      </p:sp>
      <p:sp>
        <p:nvSpPr>
          <p:cNvPr id="9" name="日期版面配置區 8">
            <a:extLst>
              <a:ext uri="{FF2B5EF4-FFF2-40B4-BE49-F238E27FC236}">
                <a16:creationId xmlns:a16="http://schemas.microsoft.com/office/drawing/2014/main" id="{50203CBF-FF1C-8518-B0DF-53AEE3176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20XX/9/3</a:t>
            </a: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8F48160F-EA36-A79E-8E46-42DA4121C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19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4101" name="文字方塊 1">
            <a:extLst>
              <a:ext uri="{FF2B5EF4-FFF2-40B4-BE49-F238E27FC236}">
                <a16:creationId xmlns:a16="http://schemas.microsoft.com/office/drawing/2014/main" id="{41BADB41-8123-66D9-0AF2-F6AB196D4996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9050"/>
            <a:ext cx="428625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DE3F17D-CBF9-6E48-1A25-086FD1352B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511" y="2482123"/>
            <a:ext cx="9161463" cy="7703958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A4CD564F-C07D-6778-CCE1-F226B48D8D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182" y="11242140"/>
            <a:ext cx="9144793" cy="668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913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11E677-309A-15E1-6359-B7FD01BD1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版面配置區 8">
            <a:extLst>
              <a:ext uri="{FF2B5EF4-FFF2-40B4-BE49-F238E27FC236}">
                <a16:creationId xmlns:a16="http://schemas.microsoft.com/office/drawing/2014/main" id="{1F771FA1-F403-49BF-9DD6-DAE0F7506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20XX/9/3</a:t>
            </a: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CC4AC1F6-6AA7-D29A-D966-A09624722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390B4DA8-FDE8-201F-361E-84D9C0D08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34" y="1327707"/>
            <a:ext cx="5223224" cy="76428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漢字標音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AAAB036-A6D1-C811-22C0-BCA29211CE47}"/>
              </a:ext>
            </a:extLst>
          </p:cNvPr>
          <p:cNvSpPr txBox="1"/>
          <p:nvPr/>
        </p:nvSpPr>
        <p:spPr>
          <a:xfrm>
            <a:off x="4092320" y="3477976"/>
            <a:ext cx="204416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12800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花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8FA5F53-AB84-6D04-29CB-F3B218927BE2}"/>
              </a:ext>
            </a:extLst>
          </p:cNvPr>
          <p:cNvSpPr txBox="1"/>
          <p:nvPr/>
        </p:nvSpPr>
        <p:spPr>
          <a:xfrm>
            <a:off x="895349" y="8570672"/>
            <a:ext cx="868441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注音符號： </a:t>
            </a:r>
            <a:r>
              <a:rPr lang="en-US" altLang="zh-TW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	</a:t>
            </a:r>
            <a:r>
              <a:rPr lang="zh-CN" altLang="en-US" sz="36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ㄏ</a:t>
            </a:r>
            <a:r>
              <a:rPr lang="zh-TW" altLang="en-US" sz="36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ㄨ</a:t>
            </a:r>
            <a:r>
              <a:rPr lang="zh-CN" altLang="en-US" sz="36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ㄚ</a:t>
            </a:r>
            <a:r>
              <a:rPr lang="zh-TW" altLang="en-US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（</a:t>
            </a:r>
            <a:r>
              <a:rPr lang="en-US" altLang="zh-TW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1</a:t>
            </a:r>
            <a:r>
              <a:rPr lang="zh-TW" altLang="en-US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）</a:t>
            </a:r>
            <a:endParaRPr lang="en-US" altLang="zh-TW" sz="3600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漢語拼音：</a:t>
            </a:r>
            <a:r>
              <a:rPr lang="en-US" altLang="zh-TW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	</a:t>
            </a:r>
            <a:r>
              <a:rPr lang="en-US" altLang="zh-TW" sz="3600" b="1" i="0" dirty="0" err="1">
                <a:solidFill>
                  <a:srgbClr val="4D4E51"/>
                </a:solidFill>
                <a:effectLst/>
                <a:latin typeface="Arial" panose="020B0604020202020204" pitchFamily="34" charset="0"/>
              </a:rPr>
              <a:t>huā</a:t>
            </a:r>
            <a:r>
              <a:rPr lang="zh-TW" altLang="en-US" sz="3600" b="1" i="0" dirty="0">
                <a:solidFill>
                  <a:srgbClr val="4D4E51"/>
                </a:solidFill>
                <a:effectLst/>
                <a:latin typeface="Arial" panose="020B0604020202020204" pitchFamily="34" charset="0"/>
              </a:rPr>
              <a:t>（</a:t>
            </a:r>
            <a:r>
              <a:rPr lang="en-US" altLang="zh-TW" sz="36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 h</a:t>
            </a:r>
            <a:r>
              <a:rPr lang="en-US" altLang="zh-TW" sz="36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ua</a:t>
            </a:r>
            <a:r>
              <a:rPr lang="en-US" altLang="zh-TW" sz="36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1 </a:t>
            </a:r>
            <a:r>
              <a:rPr lang="zh-TW" altLang="en-US" sz="3600" b="1" i="0" dirty="0">
                <a:solidFill>
                  <a:srgbClr val="4D4E51"/>
                </a:solidFill>
                <a:effectLst/>
                <a:latin typeface="Arial" panose="020B0604020202020204" pitchFamily="34" charset="0"/>
              </a:rPr>
              <a:t>）</a:t>
            </a:r>
            <a:endParaRPr lang="en-US" altLang="zh-TW" sz="3600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台羅拼音：</a:t>
            </a:r>
            <a:r>
              <a:rPr lang="en-US" altLang="zh-TW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	</a:t>
            </a:r>
            <a:r>
              <a:rPr lang="en-US" altLang="zh-TW" sz="36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h</a:t>
            </a:r>
            <a:r>
              <a:rPr lang="en-US" altLang="zh-TW" sz="36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ua</a:t>
            </a:r>
            <a:r>
              <a:rPr lang="en-US" altLang="zh-TW" sz="36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1</a:t>
            </a:r>
            <a:r>
              <a:rPr lang="zh-TW" altLang="en-US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（閩南語文讀音）</a:t>
            </a:r>
            <a:endParaRPr lang="en-US" altLang="zh-TW" sz="3600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台羅拼音：</a:t>
            </a:r>
            <a:r>
              <a:rPr lang="en-US" altLang="zh-TW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	</a:t>
            </a:r>
            <a:r>
              <a:rPr lang="en-US" altLang="zh-TW" sz="36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h</a:t>
            </a:r>
            <a:r>
              <a:rPr lang="en-US" altLang="zh-TW" sz="36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ue</a:t>
            </a:r>
            <a:r>
              <a:rPr lang="en-US" altLang="zh-TW" sz="36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1</a:t>
            </a:r>
            <a:r>
              <a:rPr lang="zh-TW" altLang="en-US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（閩南語白話音）</a:t>
            </a:r>
            <a:endParaRPr lang="en-US" altLang="zh-TW" sz="3600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TW" sz="3600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DF6E5F4-2F16-2BE9-1D2B-9DD8F87A327F}"/>
              </a:ext>
            </a:extLst>
          </p:cNvPr>
          <p:cNvSpPr txBox="1"/>
          <p:nvPr/>
        </p:nvSpPr>
        <p:spPr>
          <a:xfrm>
            <a:off x="5981319" y="3506753"/>
            <a:ext cx="738664" cy="188475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ㄏ</a:t>
            </a:r>
            <a:r>
              <a:rPr lang="zh-TW" altLang="en-US" sz="36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ㄨ</a:t>
            </a:r>
            <a:r>
              <a:rPr lang="zh-CN" altLang="en-US" sz="36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ㄚ</a:t>
            </a:r>
            <a:endParaRPr lang="zh-TW" altLang="en-US" sz="3600" dirty="0">
              <a:solidFill>
                <a:schemeClr val="accent5"/>
              </a:solidFill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AE414BE-0CD8-A70D-DB23-9783ACC00679}"/>
              </a:ext>
            </a:extLst>
          </p:cNvPr>
          <p:cNvSpPr txBox="1"/>
          <p:nvPr/>
        </p:nvSpPr>
        <p:spPr>
          <a:xfrm>
            <a:off x="3926681" y="5497438"/>
            <a:ext cx="220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i="0" dirty="0" err="1">
                <a:solidFill>
                  <a:srgbClr val="4D4E51"/>
                </a:solidFill>
                <a:effectLst/>
                <a:latin typeface="Arial" panose="020B0604020202020204" pitchFamily="34" charset="0"/>
              </a:rPr>
              <a:t>huā</a:t>
            </a:r>
            <a:r>
              <a:rPr lang="en-US" altLang="zh-TW" sz="3600" b="1" i="0" dirty="0">
                <a:solidFill>
                  <a:srgbClr val="4D4E51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en-US" altLang="zh-TW" sz="36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h</a:t>
            </a:r>
            <a:r>
              <a:rPr lang="en-US" altLang="zh-TW" sz="36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ua</a:t>
            </a:r>
            <a:r>
              <a:rPr lang="en-US" altLang="zh-TW" sz="36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1</a:t>
            </a:r>
            <a:r>
              <a:rPr lang="en-US" altLang="zh-TW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)</a:t>
            </a:r>
            <a:endParaRPr lang="zh-TW" altLang="en-US" sz="3600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7B52540-4E74-18A7-8883-C81AEE98B044}"/>
              </a:ext>
            </a:extLst>
          </p:cNvPr>
          <p:cNvSpPr txBox="1"/>
          <p:nvPr/>
        </p:nvSpPr>
        <p:spPr>
          <a:xfrm>
            <a:off x="689371" y="7865228"/>
            <a:ext cx="8684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漢字標音 ＝ </a:t>
            </a:r>
            <a:r>
              <a:rPr lang="zh-TW" altLang="en-US" sz="36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聲母</a:t>
            </a:r>
            <a:r>
              <a:rPr lang="zh-TW" altLang="en-US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 ＋ </a:t>
            </a:r>
            <a:r>
              <a:rPr lang="zh-TW" altLang="en-US" sz="36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韻母</a:t>
            </a:r>
            <a:r>
              <a:rPr lang="zh-TW" altLang="en-US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 ＋ </a:t>
            </a:r>
            <a:r>
              <a:rPr lang="zh-TW" altLang="en-US" sz="36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聲調</a:t>
            </a:r>
          </a:p>
        </p:txBody>
      </p:sp>
    </p:spTree>
    <p:extLst>
      <p:ext uri="{BB962C8B-B14F-4D97-AF65-F5344CB8AC3E}">
        <p14:creationId xmlns:p14="http://schemas.microsoft.com/office/powerpoint/2010/main" val="2398846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A94130-AA02-E8F4-3F0D-817FA767D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版面配置區 8">
            <a:extLst>
              <a:ext uri="{FF2B5EF4-FFF2-40B4-BE49-F238E27FC236}">
                <a16:creationId xmlns:a16="http://schemas.microsoft.com/office/drawing/2014/main" id="{DD843E72-2248-1AC3-4600-66B7D2A17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20XX/9/3</a:t>
            </a: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81BFDA75-5657-B69D-E840-D0D703715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20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3E82A3F9-3032-26D6-0E3E-0283AB0E2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34" y="1327707"/>
            <a:ext cx="5223224" cy="764286"/>
          </a:xfrm>
        </p:spPr>
        <p:txBody>
          <a:bodyPr/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韻母八音反切</a:t>
            </a:r>
            <a:endParaRPr lang="zh-TW" altLang="en-US" dirty="0">
              <a:solidFill>
                <a:schemeClr val="accent5"/>
              </a:solidFill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41E9EF3-7944-828F-858E-256DDD5FBD5F}"/>
              </a:ext>
            </a:extLst>
          </p:cNvPr>
          <p:cNvGraphicFramePr>
            <a:graphicFrameLocks noGrp="1"/>
          </p:cNvGraphicFramePr>
          <p:nvPr/>
        </p:nvGraphicFramePr>
        <p:xfrm>
          <a:off x="484027" y="4165159"/>
          <a:ext cx="9095742" cy="11843863"/>
        </p:xfrm>
        <a:graphic>
          <a:graphicData uri="http://schemas.openxmlformats.org/drawingml/2006/table">
            <a:tbl>
              <a:tblPr/>
              <a:tblGrid>
                <a:gridCol w="1010638">
                  <a:extLst>
                    <a:ext uri="{9D8B030D-6E8A-4147-A177-3AD203B41FA5}">
                      <a16:colId xmlns:a16="http://schemas.microsoft.com/office/drawing/2014/main" val="1460493059"/>
                    </a:ext>
                  </a:extLst>
                </a:gridCol>
                <a:gridCol w="1010638">
                  <a:extLst>
                    <a:ext uri="{9D8B030D-6E8A-4147-A177-3AD203B41FA5}">
                      <a16:colId xmlns:a16="http://schemas.microsoft.com/office/drawing/2014/main" val="2636839199"/>
                    </a:ext>
                  </a:extLst>
                </a:gridCol>
                <a:gridCol w="1010638">
                  <a:extLst>
                    <a:ext uri="{9D8B030D-6E8A-4147-A177-3AD203B41FA5}">
                      <a16:colId xmlns:a16="http://schemas.microsoft.com/office/drawing/2014/main" val="4070702656"/>
                    </a:ext>
                  </a:extLst>
                </a:gridCol>
                <a:gridCol w="1010638">
                  <a:extLst>
                    <a:ext uri="{9D8B030D-6E8A-4147-A177-3AD203B41FA5}">
                      <a16:colId xmlns:a16="http://schemas.microsoft.com/office/drawing/2014/main" val="1277073485"/>
                    </a:ext>
                  </a:extLst>
                </a:gridCol>
                <a:gridCol w="1010638">
                  <a:extLst>
                    <a:ext uri="{9D8B030D-6E8A-4147-A177-3AD203B41FA5}">
                      <a16:colId xmlns:a16="http://schemas.microsoft.com/office/drawing/2014/main" val="1221575102"/>
                    </a:ext>
                  </a:extLst>
                </a:gridCol>
                <a:gridCol w="1010638">
                  <a:extLst>
                    <a:ext uri="{9D8B030D-6E8A-4147-A177-3AD203B41FA5}">
                      <a16:colId xmlns:a16="http://schemas.microsoft.com/office/drawing/2014/main" val="1672555803"/>
                    </a:ext>
                  </a:extLst>
                </a:gridCol>
                <a:gridCol w="1010638">
                  <a:extLst>
                    <a:ext uri="{9D8B030D-6E8A-4147-A177-3AD203B41FA5}">
                      <a16:colId xmlns:a16="http://schemas.microsoft.com/office/drawing/2014/main" val="3011780908"/>
                    </a:ext>
                  </a:extLst>
                </a:gridCol>
                <a:gridCol w="1010638">
                  <a:extLst>
                    <a:ext uri="{9D8B030D-6E8A-4147-A177-3AD203B41FA5}">
                      <a16:colId xmlns:a16="http://schemas.microsoft.com/office/drawing/2014/main" val="3472684257"/>
                    </a:ext>
                  </a:extLst>
                </a:gridCol>
                <a:gridCol w="1010638">
                  <a:extLst>
                    <a:ext uri="{9D8B030D-6E8A-4147-A177-3AD203B41FA5}">
                      <a16:colId xmlns:a16="http://schemas.microsoft.com/office/drawing/2014/main" val="1613812494"/>
                    </a:ext>
                  </a:extLst>
                </a:gridCol>
              </a:tblGrid>
              <a:tr h="42258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韻母序次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TW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第一調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第二調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第三調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第四調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第五調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第六調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第七調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第八調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05428"/>
                  </a:ext>
                </a:extLst>
              </a:tr>
              <a:tr h="4568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滾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滾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26133"/>
                  </a:ext>
                </a:extLst>
              </a:tr>
              <a:tr h="4568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蹇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蹇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4866335"/>
                  </a:ext>
                </a:extLst>
              </a:tr>
              <a:tr h="4568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妗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及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3367259"/>
                  </a:ext>
                </a:extLst>
              </a:tr>
              <a:tr h="4568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季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櫃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2631326"/>
                  </a:ext>
                </a:extLst>
              </a:tr>
              <a:tr h="4568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假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假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易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8277454"/>
                  </a:ext>
                </a:extLst>
              </a:tr>
              <a:tr h="4568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干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諫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葛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7998884"/>
                  </a:ext>
                </a:extLst>
              </a:tr>
              <a:tr h="4568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廣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貢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狂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廣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狂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8558769"/>
                  </a:ext>
                </a:extLst>
              </a:tr>
              <a:tr h="4568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乖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怪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71970"/>
                  </a:ext>
                </a:extLst>
              </a:tr>
              <a:tr h="4568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經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擎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6538924"/>
                  </a:ext>
                </a:extLst>
              </a:tr>
              <a:tr h="4568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貫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縣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橛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3215891"/>
                  </a:ext>
                </a:extLst>
              </a:tr>
              <a:tr h="4568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沽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糊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怙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52370"/>
                  </a:ext>
                </a:extLst>
              </a:tr>
              <a:tr h="4568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皎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勪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皎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轎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噭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0476344"/>
                  </a:ext>
                </a:extLst>
              </a:tr>
              <a:tr h="4568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乾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0590809"/>
                  </a:ext>
                </a:extLst>
              </a:tr>
              <a:tr h="4568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恭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供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菊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0705507"/>
                  </a:ext>
                </a:extLst>
              </a:tr>
              <a:tr h="4568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告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閣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翗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7514150"/>
                  </a:ext>
                </a:extLst>
              </a:tr>
              <a:tr h="4568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6621390"/>
                  </a:ext>
                </a:extLst>
              </a:tr>
              <a:tr h="4568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巾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921983"/>
                  </a:ext>
                </a:extLst>
              </a:tr>
              <a:tr h="4568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倞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2747045"/>
                  </a:ext>
                </a:extLst>
              </a:tr>
              <a:tr h="4568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敢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監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莟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敢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䍇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9127941"/>
                  </a:ext>
                </a:extLst>
              </a:tr>
              <a:tr h="4568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嘓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綶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7759738"/>
                  </a:ext>
                </a:extLst>
              </a:tr>
              <a:tr h="4568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江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角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跭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003164"/>
                  </a:ext>
                </a:extLst>
              </a:tr>
              <a:tr h="4568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減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減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3633433"/>
                  </a:ext>
                </a:extLst>
              </a:tr>
              <a:tr h="4568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教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厚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439029"/>
                  </a:ext>
                </a:extLst>
              </a:tr>
              <a:tr h="4568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莢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伽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崎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2385705"/>
                  </a:ext>
                </a:extLst>
              </a:tr>
              <a:tr h="4568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過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趶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0303188"/>
                  </a:ext>
                </a:extLst>
              </a:tr>
            </a:tbl>
          </a:graphicData>
        </a:graphic>
      </p:graphicFrame>
      <p:sp>
        <p:nvSpPr>
          <p:cNvPr id="2" name="文字方塊 1">
            <a:extLst>
              <a:ext uri="{FF2B5EF4-FFF2-40B4-BE49-F238E27FC236}">
                <a16:creationId xmlns:a16="http://schemas.microsoft.com/office/drawing/2014/main" id="{168BD4B7-158F-03CB-904E-A0A97AD55CF5}"/>
              </a:ext>
            </a:extLst>
          </p:cNvPr>
          <p:cNvSpPr txBox="1"/>
          <p:nvPr/>
        </p:nvSpPr>
        <p:spPr>
          <a:xfrm>
            <a:off x="484027" y="2512368"/>
            <a:ext cx="896794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4800" dirty="0"/>
              <a:t>【</a:t>
            </a:r>
            <a:r>
              <a:rPr lang="zh-TW" altLang="en-US" sz="4800" dirty="0"/>
              <a:t>彙集雅俗通十五音</a:t>
            </a:r>
            <a:r>
              <a:rPr lang="en-US" altLang="zh-TW" sz="4800" dirty="0"/>
              <a:t>– </a:t>
            </a:r>
            <a:r>
              <a:rPr lang="zh-TW" altLang="en-US" sz="4800" dirty="0"/>
              <a:t>韻母</a:t>
            </a:r>
            <a:r>
              <a:rPr lang="en-US" altLang="zh-TW" sz="4800" dirty="0"/>
              <a:t>50</a:t>
            </a:r>
            <a:r>
              <a:rPr lang="zh-TW" altLang="en-US" sz="4800" dirty="0"/>
              <a:t>字</a:t>
            </a:r>
            <a:r>
              <a:rPr lang="en-US" altLang="zh-TW" sz="4800" dirty="0"/>
              <a:t>】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4889152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4EB6F8-F0E6-2F34-6A21-709181CDEB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版面配置區 8">
            <a:extLst>
              <a:ext uri="{FF2B5EF4-FFF2-40B4-BE49-F238E27FC236}">
                <a16:creationId xmlns:a16="http://schemas.microsoft.com/office/drawing/2014/main" id="{3ECC0436-3702-3A00-4A18-B45DB9698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20XX/9/3</a:t>
            </a: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B78CDF8D-D5F1-2746-C0F0-3CBC9C747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21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E2B49247-5481-9F08-F1CA-BB2E1F50C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34" y="1327707"/>
            <a:ext cx="5223224" cy="764286"/>
          </a:xfrm>
        </p:spPr>
        <p:txBody>
          <a:bodyPr/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韻母八音反切</a:t>
            </a:r>
            <a:endParaRPr lang="zh-TW" altLang="en-US" dirty="0">
              <a:solidFill>
                <a:schemeClr val="accent5"/>
              </a:solidFill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0FBCD21-702D-F8E8-E362-10528B100140}"/>
              </a:ext>
            </a:extLst>
          </p:cNvPr>
          <p:cNvGraphicFramePr>
            <a:graphicFrameLocks noGrp="1"/>
          </p:cNvGraphicFramePr>
          <p:nvPr/>
        </p:nvGraphicFramePr>
        <p:xfrm>
          <a:off x="484027" y="4098922"/>
          <a:ext cx="9095742" cy="9593045"/>
        </p:xfrm>
        <a:graphic>
          <a:graphicData uri="http://schemas.openxmlformats.org/drawingml/2006/table">
            <a:tbl>
              <a:tblPr/>
              <a:tblGrid>
                <a:gridCol w="1010638">
                  <a:extLst>
                    <a:ext uri="{9D8B030D-6E8A-4147-A177-3AD203B41FA5}">
                      <a16:colId xmlns:a16="http://schemas.microsoft.com/office/drawing/2014/main" val="3727985624"/>
                    </a:ext>
                  </a:extLst>
                </a:gridCol>
                <a:gridCol w="1010638">
                  <a:extLst>
                    <a:ext uri="{9D8B030D-6E8A-4147-A177-3AD203B41FA5}">
                      <a16:colId xmlns:a16="http://schemas.microsoft.com/office/drawing/2014/main" val="3653472201"/>
                    </a:ext>
                  </a:extLst>
                </a:gridCol>
                <a:gridCol w="1010638">
                  <a:extLst>
                    <a:ext uri="{9D8B030D-6E8A-4147-A177-3AD203B41FA5}">
                      <a16:colId xmlns:a16="http://schemas.microsoft.com/office/drawing/2014/main" val="1246749948"/>
                    </a:ext>
                  </a:extLst>
                </a:gridCol>
                <a:gridCol w="1010638">
                  <a:extLst>
                    <a:ext uri="{9D8B030D-6E8A-4147-A177-3AD203B41FA5}">
                      <a16:colId xmlns:a16="http://schemas.microsoft.com/office/drawing/2014/main" val="1822845675"/>
                    </a:ext>
                  </a:extLst>
                </a:gridCol>
                <a:gridCol w="1010638">
                  <a:extLst>
                    <a:ext uri="{9D8B030D-6E8A-4147-A177-3AD203B41FA5}">
                      <a16:colId xmlns:a16="http://schemas.microsoft.com/office/drawing/2014/main" val="2456275290"/>
                    </a:ext>
                  </a:extLst>
                </a:gridCol>
                <a:gridCol w="1010638">
                  <a:extLst>
                    <a:ext uri="{9D8B030D-6E8A-4147-A177-3AD203B41FA5}">
                      <a16:colId xmlns:a16="http://schemas.microsoft.com/office/drawing/2014/main" val="4294472531"/>
                    </a:ext>
                  </a:extLst>
                </a:gridCol>
                <a:gridCol w="1010638">
                  <a:extLst>
                    <a:ext uri="{9D8B030D-6E8A-4147-A177-3AD203B41FA5}">
                      <a16:colId xmlns:a16="http://schemas.microsoft.com/office/drawing/2014/main" val="3143017246"/>
                    </a:ext>
                  </a:extLst>
                </a:gridCol>
                <a:gridCol w="1010638">
                  <a:extLst>
                    <a:ext uri="{9D8B030D-6E8A-4147-A177-3AD203B41FA5}">
                      <a16:colId xmlns:a16="http://schemas.microsoft.com/office/drawing/2014/main" val="2231283404"/>
                    </a:ext>
                  </a:extLst>
                </a:gridCol>
                <a:gridCol w="1010638">
                  <a:extLst>
                    <a:ext uri="{9D8B030D-6E8A-4147-A177-3AD203B41FA5}">
                      <a16:colId xmlns:a16="http://schemas.microsoft.com/office/drawing/2014/main" val="3427535706"/>
                    </a:ext>
                  </a:extLst>
                </a:gridCol>
              </a:tblGrid>
              <a:tr h="42406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韻母序次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TW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第一調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第二調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第三調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第四調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第五調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第六調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第七調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第八調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7178"/>
                  </a:ext>
                </a:extLst>
              </a:tr>
              <a:tr h="4584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監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敢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敢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775943"/>
                  </a:ext>
                </a:extLst>
              </a:tr>
              <a:tr h="4584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舊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6487092"/>
                  </a:ext>
                </a:extLst>
              </a:tr>
              <a:tr h="4584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絞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教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甲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絞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7782178"/>
                  </a:ext>
                </a:extLst>
              </a:tr>
              <a:tr h="4584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其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3574067"/>
                  </a:ext>
                </a:extLst>
              </a:tr>
              <a:tr h="4584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求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舊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291743"/>
                  </a:ext>
                </a:extLst>
              </a:tr>
              <a:tr h="4584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耞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耞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0841975"/>
                  </a:ext>
                </a:extLst>
              </a:tr>
              <a:tr h="4584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捲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捲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180504"/>
                  </a:ext>
                </a:extLst>
              </a:tr>
              <a:tr h="4584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叫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蕎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163672"/>
                  </a:ext>
                </a:extLst>
              </a:tr>
              <a:tr h="4584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謽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701960"/>
                  </a:ext>
                </a:extLst>
              </a:tr>
              <a:tr h="4584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寒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汗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4715871"/>
                  </a:ext>
                </a:extLst>
              </a:tr>
              <a:tr h="4584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5915399"/>
                  </a:ext>
                </a:extLst>
              </a:tr>
              <a:tr h="4584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1779684"/>
                  </a:ext>
                </a:extLst>
              </a:tr>
              <a:tr h="4584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3016397"/>
                  </a:ext>
                </a:extLst>
              </a:tr>
              <a:tr h="4584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3690758"/>
                  </a:ext>
                </a:extLst>
              </a:tr>
              <a:tr h="4584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閒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6096469"/>
                  </a:ext>
                </a:extLst>
              </a:tr>
              <a:tr h="4584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梟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噭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2702793"/>
                  </a:ext>
                </a:extLst>
              </a:tr>
              <a:tr h="4584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8260070"/>
                  </a:ext>
                </a:extLst>
              </a:tr>
              <a:tr h="4584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5833080"/>
                  </a:ext>
                </a:extLst>
              </a:tr>
              <a:tr h="4584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驚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囝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囝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件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9871447"/>
                  </a:ext>
                </a:extLst>
              </a:tr>
              <a:tr h="4584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11946"/>
                  </a:ext>
                </a:extLst>
              </a:tr>
            </a:tbl>
          </a:graphicData>
        </a:graphic>
      </p:graphicFrame>
      <p:sp>
        <p:nvSpPr>
          <p:cNvPr id="2" name="文字方塊 1">
            <a:extLst>
              <a:ext uri="{FF2B5EF4-FFF2-40B4-BE49-F238E27FC236}">
                <a16:creationId xmlns:a16="http://schemas.microsoft.com/office/drawing/2014/main" id="{081D5BD9-A538-FE28-1773-915112119E09}"/>
              </a:ext>
            </a:extLst>
          </p:cNvPr>
          <p:cNvSpPr txBox="1"/>
          <p:nvPr/>
        </p:nvSpPr>
        <p:spPr>
          <a:xfrm>
            <a:off x="484027" y="2512368"/>
            <a:ext cx="896794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4800" dirty="0"/>
              <a:t>【</a:t>
            </a:r>
            <a:r>
              <a:rPr lang="zh-TW" altLang="en-US" sz="4800" dirty="0"/>
              <a:t>彙集雅俗通十五音</a:t>
            </a:r>
            <a:r>
              <a:rPr lang="en-US" altLang="zh-TW" sz="4800" dirty="0"/>
              <a:t>– </a:t>
            </a:r>
            <a:r>
              <a:rPr lang="zh-TW" altLang="en-US" sz="4800" dirty="0"/>
              <a:t>韻母</a:t>
            </a:r>
            <a:r>
              <a:rPr lang="en-US" altLang="zh-TW" sz="4800" dirty="0"/>
              <a:t>50</a:t>
            </a:r>
            <a:r>
              <a:rPr lang="zh-TW" altLang="en-US" sz="4800" dirty="0"/>
              <a:t>字</a:t>
            </a:r>
            <a:r>
              <a:rPr lang="en-US" altLang="zh-TW" sz="4800" dirty="0"/>
              <a:t>】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2397271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1726CC-78BA-AA3F-30E8-CFC3664D46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版面配置區 8">
            <a:extLst>
              <a:ext uri="{FF2B5EF4-FFF2-40B4-BE49-F238E27FC236}">
                <a16:creationId xmlns:a16="http://schemas.microsoft.com/office/drawing/2014/main" id="{6382D99D-338E-F335-AFB2-2B479BA48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20XX/9/3</a:t>
            </a:r>
          </a:p>
        </p:txBody>
      </p:sp>
      <p:sp>
        <p:nvSpPr>
          <p:cNvPr id="10" name="頁尾版面配置區 9">
            <a:extLst>
              <a:ext uri="{FF2B5EF4-FFF2-40B4-BE49-F238E27FC236}">
                <a16:creationId xmlns:a16="http://schemas.microsoft.com/office/drawing/2014/main" id="{407AAA4D-B696-D907-F5FF-756EE4BE5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簡報標題</a:t>
            </a: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6B902117-F18D-2849-BA14-DEF3CE0F1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22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2CB8F36C-9191-59C0-AC34-EB53572CE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34" y="1327707"/>
            <a:ext cx="5223224" cy="764286"/>
          </a:xfrm>
        </p:spPr>
        <p:txBody>
          <a:bodyPr/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韻母八音反切</a:t>
            </a:r>
            <a:endParaRPr lang="zh-TW" altLang="en-US" dirty="0">
              <a:solidFill>
                <a:schemeClr val="accent5"/>
              </a:solidFill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B1E2A18-486F-74C2-7841-EB18D3BEC178}"/>
              </a:ext>
            </a:extLst>
          </p:cNvPr>
          <p:cNvGraphicFramePr>
            <a:graphicFrameLocks noGrp="1"/>
          </p:cNvGraphicFramePr>
          <p:nvPr/>
        </p:nvGraphicFramePr>
        <p:xfrm>
          <a:off x="356234" y="3970503"/>
          <a:ext cx="9095741" cy="10591845"/>
        </p:xfrm>
        <a:graphic>
          <a:graphicData uri="http://schemas.openxmlformats.org/drawingml/2006/table">
            <a:tbl>
              <a:tblPr/>
              <a:tblGrid>
                <a:gridCol w="448909">
                  <a:extLst>
                    <a:ext uri="{9D8B030D-6E8A-4147-A177-3AD203B41FA5}">
                      <a16:colId xmlns:a16="http://schemas.microsoft.com/office/drawing/2014/main" val="1984754444"/>
                    </a:ext>
                  </a:extLst>
                </a:gridCol>
                <a:gridCol w="684051">
                  <a:extLst>
                    <a:ext uri="{9D8B030D-6E8A-4147-A177-3AD203B41FA5}">
                      <a16:colId xmlns:a16="http://schemas.microsoft.com/office/drawing/2014/main" val="1158358919"/>
                    </a:ext>
                  </a:extLst>
                </a:gridCol>
                <a:gridCol w="793606">
                  <a:extLst>
                    <a:ext uri="{9D8B030D-6E8A-4147-A177-3AD203B41FA5}">
                      <a16:colId xmlns:a16="http://schemas.microsoft.com/office/drawing/2014/main" val="751327430"/>
                    </a:ext>
                  </a:extLst>
                </a:gridCol>
                <a:gridCol w="684051">
                  <a:extLst>
                    <a:ext uri="{9D8B030D-6E8A-4147-A177-3AD203B41FA5}">
                      <a16:colId xmlns:a16="http://schemas.microsoft.com/office/drawing/2014/main" val="1156423908"/>
                    </a:ext>
                  </a:extLst>
                </a:gridCol>
                <a:gridCol w="684051">
                  <a:extLst>
                    <a:ext uri="{9D8B030D-6E8A-4147-A177-3AD203B41FA5}">
                      <a16:colId xmlns:a16="http://schemas.microsoft.com/office/drawing/2014/main" val="3533569055"/>
                    </a:ext>
                  </a:extLst>
                </a:gridCol>
                <a:gridCol w="793606">
                  <a:extLst>
                    <a:ext uri="{9D8B030D-6E8A-4147-A177-3AD203B41FA5}">
                      <a16:colId xmlns:a16="http://schemas.microsoft.com/office/drawing/2014/main" val="2004921951"/>
                    </a:ext>
                  </a:extLst>
                </a:gridCol>
                <a:gridCol w="684051">
                  <a:extLst>
                    <a:ext uri="{9D8B030D-6E8A-4147-A177-3AD203B41FA5}">
                      <a16:colId xmlns:a16="http://schemas.microsoft.com/office/drawing/2014/main" val="3841973775"/>
                    </a:ext>
                  </a:extLst>
                </a:gridCol>
                <a:gridCol w="684051">
                  <a:extLst>
                    <a:ext uri="{9D8B030D-6E8A-4147-A177-3AD203B41FA5}">
                      <a16:colId xmlns:a16="http://schemas.microsoft.com/office/drawing/2014/main" val="2306174130"/>
                    </a:ext>
                  </a:extLst>
                </a:gridCol>
                <a:gridCol w="793606">
                  <a:extLst>
                    <a:ext uri="{9D8B030D-6E8A-4147-A177-3AD203B41FA5}">
                      <a16:colId xmlns:a16="http://schemas.microsoft.com/office/drawing/2014/main" val="1861290831"/>
                    </a:ext>
                  </a:extLst>
                </a:gridCol>
                <a:gridCol w="684051">
                  <a:extLst>
                    <a:ext uri="{9D8B030D-6E8A-4147-A177-3AD203B41FA5}">
                      <a16:colId xmlns:a16="http://schemas.microsoft.com/office/drawing/2014/main" val="1961314293"/>
                    </a:ext>
                  </a:extLst>
                </a:gridCol>
                <a:gridCol w="684051">
                  <a:extLst>
                    <a:ext uri="{9D8B030D-6E8A-4147-A177-3AD203B41FA5}">
                      <a16:colId xmlns:a16="http://schemas.microsoft.com/office/drawing/2014/main" val="439648462"/>
                    </a:ext>
                  </a:extLst>
                </a:gridCol>
                <a:gridCol w="793606">
                  <a:extLst>
                    <a:ext uri="{9D8B030D-6E8A-4147-A177-3AD203B41FA5}">
                      <a16:colId xmlns:a16="http://schemas.microsoft.com/office/drawing/2014/main" val="3728538574"/>
                    </a:ext>
                  </a:extLst>
                </a:gridCol>
                <a:gridCol w="684051">
                  <a:extLst>
                    <a:ext uri="{9D8B030D-6E8A-4147-A177-3AD203B41FA5}">
                      <a16:colId xmlns:a16="http://schemas.microsoft.com/office/drawing/2014/main" val="1517072762"/>
                    </a:ext>
                  </a:extLst>
                </a:gridCol>
              </a:tblGrid>
              <a:tr h="32096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序次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十五音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簡羅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台羅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十五音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簡羅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台羅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十五音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簡羅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台羅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十五音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簡羅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台羅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5086256"/>
                  </a:ext>
                </a:extLst>
              </a:tr>
              <a:tr h="3209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君一柳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lun1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lun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君二柳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lun2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lún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君三柳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lun3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lùn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君四柳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lut4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lut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3223643"/>
                  </a:ext>
                </a:extLst>
              </a:tr>
              <a:tr h="3209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君一邊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pun1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pun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君二邊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pun2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pún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君三邊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pun3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pùn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君四邊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put4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put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1091447"/>
                  </a:ext>
                </a:extLst>
              </a:tr>
              <a:tr h="3209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君一求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kun1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kun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君二求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kun2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kún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君三求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kun3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kùn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君四求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kut4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kut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50509"/>
                  </a:ext>
                </a:extLst>
              </a:tr>
              <a:tr h="3209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君一去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khun1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khun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君二去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khun2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khún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君三去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khun3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khùn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君四去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khut4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khut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139355"/>
                  </a:ext>
                </a:extLst>
              </a:tr>
              <a:tr h="3209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君一地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tun1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tun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君二地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tun2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tún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君三地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tun3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tùn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君四地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tut4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tut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8877624"/>
                  </a:ext>
                </a:extLst>
              </a:tr>
              <a:tr h="3209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君一頗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phun1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phun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君二頗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phun2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phún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君三頗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phun3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phùn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君四頗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phut4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phut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3935497"/>
                  </a:ext>
                </a:extLst>
              </a:tr>
              <a:tr h="3209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君一他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thun1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thun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君二他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thun2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thún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君三他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thun3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thùn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君四他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thut4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thut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399858"/>
                  </a:ext>
                </a:extLst>
              </a:tr>
              <a:tr h="3209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君一曾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tsun1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tsun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君二曾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tsun2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tsún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君三曾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tsun3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tsùn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君四曾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tsut4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tsut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8939655"/>
                  </a:ext>
                </a:extLst>
              </a:tr>
              <a:tr h="3209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君一入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jun1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jun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君二入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jun2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jún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君三入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jun3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jùn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君四入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jut4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jut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7278228"/>
                  </a:ext>
                </a:extLst>
              </a:tr>
              <a:tr h="3209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10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君一時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sun1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sun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君二時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sun2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sún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君三時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sun3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sùn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君四時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sut4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sut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0504290"/>
                  </a:ext>
                </a:extLst>
              </a:tr>
              <a:tr h="3209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11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君一英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un1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un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君二英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un2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ún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君三英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un3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ùn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君四英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ut4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ut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8075655"/>
                  </a:ext>
                </a:extLst>
              </a:tr>
              <a:tr h="3209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12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君一門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bun1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bun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君二門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bun2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bún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君三門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bun3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bùn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君四門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but4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but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394913"/>
                  </a:ext>
                </a:extLst>
              </a:tr>
              <a:tr h="3209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13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君一語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gun1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gun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君二語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gun2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gún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君三語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gun3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gùn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君四語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gut4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gut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4804464"/>
                  </a:ext>
                </a:extLst>
              </a:tr>
              <a:tr h="3209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14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君一出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tshun1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tshun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君二出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tshun2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tshún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君三出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tshun3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tshùn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君四出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tshut4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tshut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8258867"/>
                  </a:ext>
                </a:extLst>
              </a:tr>
              <a:tr h="3209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15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君一喜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hun1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hun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君二喜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hun2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hún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君三喜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hun3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hùn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君四喜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hut4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hut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4564855"/>
                  </a:ext>
                </a:extLst>
              </a:tr>
              <a:tr h="320965"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830" marR="7830" marT="78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830" marR="7830" marT="78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830" marR="7830" marT="78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830" marR="7830" marT="78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830" marR="7830" marT="78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830" marR="7830" marT="78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830" marR="7830" marT="78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830" marR="7830" marT="78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830" marR="7830" marT="78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830" marR="7830" marT="78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830" marR="7830" marT="78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830" marR="7830" marT="78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830" marR="7830" marT="78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0443598"/>
                  </a:ext>
                </a:extLst>
              </a:tr>
              <a:tr h="32096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序次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十五音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簡羅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台羅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十五音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簡羅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台羅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十五音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簡羅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台羅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十五音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簡羅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台羅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586487"/>
                  </a:ext>
                </a:extLst>
              </a:tr>
              <a:tr h="3209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君五柳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lun5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lûn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君六柳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lun6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lǔn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君七柳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lun7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lūn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君八柳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lut8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lu̍t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972596"/>
                  </a:ext>
                </a:extLst>
              </a:tr>
              <a:tr h="3209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君五邊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pun5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pûn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君六邊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pun6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pǔn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君七邊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pun7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pūn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君八邊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put8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pu̍t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8554435"/>
                  </a:ext>
                </a:extLst>
              </a:tr>
              <a:tr h="3209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君五求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kun5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kûn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君六求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kun6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kǔn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君七求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kun7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kūn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君八求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kut8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ku̍t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0635335"/>
                  </a:ext>
                </a:extLst>
              </a:tr>
              <a:tr h="3209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君五去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khun5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khûn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君六去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khun6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khǔn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君七去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khun7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khūn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君八去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khut8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khu̍t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3419733"/>
                  </a:ext>
                </a:extLst>
              </a:tr>
              <a:tr h="3209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君五地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tun5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tûn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君六地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tun6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tǔn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君七地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tun7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tūn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君八地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tut8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tu̍t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0740579"/>
                  </a:ext>
                </a:extLst>
              </a:tr>
              <a:tr h="3209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君五頗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phun5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phûn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君六頗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phun6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phǔn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君七頗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phun7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phūn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君八頗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phut8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phu̍t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2720243"/>
                  </a:ext>
                </a:extLst>
              </a:tr>
              <a:tr h="3209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君五他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thun5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thûn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君六他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thun6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thǔn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君七他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thun7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thūn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君八他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thut8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thu̍t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06036"/>
                  </a:ext>
                </a:extLst>
              </a:tr>
              <a:tr h="3209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君五曾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tsun5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tsûn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君六曾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tsun6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tsǔn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君七曾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tsun7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tsūn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君八曾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tsut8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tsu̍t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1690436"/>
                  </a:ext>
                </a:extLst>
              </a:tr>
              <a:tr h="3209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君五入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jun5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jûn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君六入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jun6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jǔn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君七入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jun7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jūn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君八入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jut8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ju̍t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6265882"/>
                  </a:ext>
                </a:extLst>
              </a:tr>
              <a:tr h="3209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10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君五時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sun5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sûn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君六時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sun6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sǔn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君七時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sun7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sūn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君八時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sut8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su̍t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4840219"/>
                  </a:ext>
                </a:extLst>
              </a:tr>
              <a:tr h="3209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11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君五英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un5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ûn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君六英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un6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ǔn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君七英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un7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ūn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君八英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ut8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u̍t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2875298"/>
                  </a:ext>
                </a:extLst>
              </a:tr>
              <a:tr h="3209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12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君五門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bun5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bûn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君六門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bun6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bǔn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君七門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bun7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būn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君八門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but8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bu̍t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2103332"/>
                  </a:ext>
                </a:extLst>
              </a:tr>
              <a:tr h="3209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13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君五語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gun5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gûn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君六語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gun6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gǔn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君七語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gun7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gūn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君八語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gut8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gu̍t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0006950"/>
                  </a:ext>
                </a:extLst>
              </a:tr>
              <a:tr h="3209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14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君五出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tshun5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tshûn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君六出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tshun6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tshǔn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君七出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tshun7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tshūn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君八出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tshut8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tshu̍t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9107838"/>
                  </a:ext>
                </a:extLst>
              </a:tr>
              <a:tr h="3209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15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君五喜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hun5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hûn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君六喜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hun6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hǔn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君七喜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hun7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hūn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君八喜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hut8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hu̍t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1057352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D5E111B1-D423-30E8-7623-D0A6FB5C9DF1}"/>
              </a:ext>
            </a:extLst>
          </p:cNvPr>
          <p:cNvSpPr txBox="1"/>
          <p:nvPr/>
        </p:nvSpPr>
        <p:spPr>
          <a:xfrm>
            <a:off x="1864518" y="2885643"/>
            <a:ext cx="5400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dirty="0">
                <a:solidFill>
                  <a:srgbClr val="0070C0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【</a:t>
            </a:r>
            <a:r>
              <a:rPr lang="zh-TW" altLang="en-US" sz="4800" dirty="0">
                <a:solidFill>
                  <a:srgbClr val="0070C0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君</a:t>
            </a:r>
            <a:r>
              <a:rPr lang="en-US" altLang="zh-TW" sz="4800" dirty="0">
                <a:solidFill>
                  <a:srgbClr val="0070C0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】</a:t>
            </a:r>
            <a:r>
              <a:rPr lang="zh-TW" altLang="en-US" sz="4800">
                <a:solidFill>
                  <a:srgbClr val="0070C0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字韻</a:t>
            </a:r>
            <a:endParaRPr lang="zh-TW" altLang="en-US" sz="4800" dirty="0">
              <a:solidFill>
                <a:srgbClr val="0070C0"/>
              </a:solidFill>
              <a:latin typeface="Noto Serif TC Black" panose="02020200000000000000" pitchFamily="18" charset="-128"/>
              <a:ea typeface="Noto Serif TC Black" panose="020202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28191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C1BBF5-9F9F-7352-D60A-FA963C6AF6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版面配置區 8">
            <a:extLst>
              <a:ext uri="{FF2B5EF4-FFF2-40B4-BE49-F238E27FC236}">
                <a16:creationId xmlns:a16="http://schemas.microsoft.com/office/drawing/2014/main" id="{3ABE316E-3FE3-9C5E-A3CB-C31AA231B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20XX/9/3</a:t>
            </a:r>
          </a:p>
        </p:txBody>
      </p:sp>
      <p:sp>
        <p:nvSpPr>
          <p:cNvPr id="10" name="頁尾版面配置區 9">
            <a:extLst>
              <a:ext uri="{FF2B5EF4-FFF2-40B4-BE49-F238E27FC236}">
                <a16:creationId xmlns:a16="http://schemas.microsoft.com/office/drawing/2014/main" id="{6041800F-409A-5A19-DA0E-C650D5DC5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簡報標題</a:t>
            </a: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8BC3BDD5-0F5E-AD92-DC23-581493C8B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23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CCF11C9C-6771-6E02-9305-124673653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34" y="1327707"/>
            <a:ext cx="5223224" cy="764286"/>
          </a:xfrm>
        </p:spPr>
        <p:txBody>
          <a:bodyPr/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呼音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chemeClr val="accent5"/>
                </a:solidFill>
              </a:rPr>
              <a:t>15 </a:t>
            </a:r>
            <a:r>
              <a:rPr lang="zh-TW" altLang="en-US" dirty="0">
                <a:solidFill>
                  <a:schemeClr val="accent5"/>
                </a:solidFill>
              </a:rPr>
              <a:t>音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92C21AC-35EE-C392-47DC-AE33019C5DB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9368"/>
          <a:stretch/>
        </p:blipFill>
        <p:spPr>
          <a:xfrm>
            <a:off x="62547" y="6597748"/>
            <a:ext cx="10161905" cy="567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0038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CEEB4B-AECC-F4C6-AFF2-06C2923E9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版面配置區 8">
            <a:extLst>
              <a:ext uri="{FF2B5EF4-FFF2-40B4-BE49-F238E27FC236}">
                <a16:creationId xmlns:a16="http://schemas.microsoft.com/office/drawing/2014/main" id="{B572F2A2-42FF-DD3F-0B1B-C3025CD9A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20XX/9/3</a:t>
            </a: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35A6B37B-8F34-95C6-C395-2B32082FE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24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13D26B34-8F13-7FC1-47F3-7F1CA73E5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34" y="1327707"/>
            <a:ext cx="5223224" cy="764286"/>
          </a:xfrm>
        </p:spPr>
        <p:txBody>
          <a:bodyPr/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呼音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chemeClr val="accent5"/>
                </a:solidFill>
              </a:rPr>
              <a:t>15 </a:t>
            </a:r>
            <a:r>
              <a:rPr lang="zh-TW" altLang="en-US" dirty="0">
                <a:solidFill>
                  <a:schemeClr val="accent5"/>
                </a:solidFill>
              </a:rPr>
              <a:t>音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34D9C45-6661-E367-51DF-8762BF3E0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95" y="2630660"/>
            <a:ext cx="8686780" cy="810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1819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DB431B-8A54-F040-DDC0-22957762C9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版面配置區 8">
            <a:extLst>
              <a:ext uri="{FF2B5EF4-FFF2-40B4-BE49-F238E27FC236}">
                <a16:creationId xmlns:a16="http://schemas.microsoft.com/office/drawing/2014/main" id="{C0045DC3-6FF4-231C-E770-BEC0B031D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20XX/9/3</a:t>
            </a: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98DACEED-C816-E017-16B8-63AA0E4CC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25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94D10230-CB79-169D-D61A-44A0291EC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34" y="1327707"/>
            <a:ext cx="5223224" cy="764286"/>
          </a:xfrm>
        </p:spPr>
        <p:txBody>
          <a:bodyPr/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呼音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chemeClr val="accent5"/>
                </a:solidFill>
              </a:rPr>
              <a:t>15 </a:t>
            </a:r>
            <a:r>
              <a:rPr lang="zh-TW" altLang="en-US" dirty="0">
                <a:solidFill>
                  <a:schemeClr val="accent5"/>
                </a:solidFill>
              </a:rPr>
              <a:t>音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CB5CC779-E962-B15D-5518-AF1A0ADAF6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070558"/>
              </p:ext>
            </p:extLst>
          </p:nvPr>
        </p:nvGraphicFramePr>
        <p:xfrm>
          <a:off x="356234" y="2631780"/>
          <a:ext cx="9095741" cy="8411364"/>
        </p:xfrm>
        <a:graphic>
          <a:graphicData uri="http://schemas.openxmlformats.org/drawingml/2006/table">
            <a:tbl>
              <a:tblPr/>
              <a:tblGrid>
                <a:gridCol w="722242">
                  <a:extLst>
                    <a:ext uri="{9D8B030D-6E8A-4147-A177-3AD203B41FA5}">
                      <a16:colId xmlns:a16="http://schemas.microsoft.com/office/drawing/2014/main" val="4077453984"/>
                    </a:ext>
                  </a:extLst>
                </a:gridCol>
                <a:gridCol w="1105934">
                  <a:extLst>
                    <a:ext uri="{9D8B030D-6E8A-4147-A177-3AD203B41FA5}">
                      <a16:colId xmlns:a16="http://schemas.microsoft.com/office/drawing/2014/main" val="1770092651"/>
                    </a:ext>
                  </a:extLst>
                </a:gridCol>
                <a:gridCol w="1105934">
                  <a:extLst>
                    <a:ext uri="{9D8B030D-6E8A-4147-A177-3AD203B41FA5}">
                      <a16:colId xmlns:a16="http://schemas.microsoft.com/office/drawing/2014/main" val="1332580925"/>
                    </a:ext>
                  </a:extLst>
                </a:gridCol>
                <a:gridCol w="1105934">
                  <a:extLst>
                    <a:ext uri="{9D8B030D-6E8A-4147-A177-3AD203B41FA5}">
                      <a16:colId xmlns:a16="http://schemas.microsoft.com/office/drawing/2014/main" val="3114166051"/>
                    </a:ext>
                  </a:extLst>
                </a:gridCol>
                <a:gridCol w="1105934">
                  <a:extLst>
                    <a:ext uri="{9D8B030D-6E8A-4147-A177-3AD203B41FA5}">
                      <a16:colId xmlns:a16="http://schemas.microsoft.com/office/drawing/2014/main" val="1715105822"/>
                    </a:ext>
                  </a:extLst>
                </a:gridCol>
                <a:gridCol w="1105934">
                  <a:extLst>
                    <a:ext uri="{9D8B030D-6E8A-4147-A177-3AD203B41FA5}">
                      <a16:colId xmlns:a16="http://schemas.microsoft.com/office/drawing/2014/main" val="3328415005"/>
                    </a:ext>
                  </a:extLst>
                </a:gridCol>
                <a:gridCol w="1105934">
                  <a:extLst>
                    <a:ext uri="{9D8B030D-6E8A-4147-A177-3AD203B41FA5}">
                      <a16:colId xmlns:a16="http://schemas.microsoft.com/office/drawing/2014/main" val="3447534037"/>
                    </a:ext>
                  </a:extLst>
                </a:gridCol>
                <a:gridCol w="1737895">
                  <a:extLst>
                    <a:ext uri="{9D8B030D-6E8A-4147-A177-3AD203B41FA5}">
                      <a16:colId xmlns:a16="http://schemas.microsoft.com/office/drawing/2014/main" val="1637650184"/>
                    </a:ext>
                  </a:extLst>
                </a:gridCol>
              </a:tblGrid>
              <a:tr h="385074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識別號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十五音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方音符號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國際音標</a:t>
                      </a:r>
                      <a:endParaRPr lang="zh-TW" altLang="en-US" sz="1600" b="1" i="0" u="none" strike="noStrike">
                        <a:solidFill>
                          <a:srgbClr val="FF0000"/>
                        </a:solidFill>
                        <a:effectLst/>
                        <a:latin typeface="Noto Serif TC Black" panose="02020200000000000000" pitchFamily="18" charset="-128"/>
                        <a:ea typeface="Noto Serif TC Black" panose="02020200000000000000" pitchFamily="18" charset="-128"/>
                      </a:endParaRP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閩拼方案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白話字</a:t>
                      </a:r>
                      <a:endParaRPr lang="zh-TW" altLang="en-US" sz="1600" b="1" i="0" u="none" strike="noStrike">
                        <a:solidFill>
                          <a:srgbClr val="000000"/>
                        </a:solidFill>
                        <a:effectLst/>
                        <a:latin typeface="Noto Serif TC Black" panose="02020200000000000000" pitchFamily="18" charset="-128"/>
                        <a:ea typeface="Noto Serif TC Black" panose="02020200000000000000" pitchFamily="18" charset="-128"/>
                      </a:endParaRP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台羅音標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備註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541611"/>
                  </a:ext>
                </a:extLst>
              </a:tr>
              <a:tr h="4459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1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柳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字咍源雲明體 台羅方音 L" panose="02020300000000000000" pitchFamily="18" charset="-120"/>
                          <a:ea typeface="字咍源雲明體 台羅方音 L" panose="02020300000000000000" pitchFamily="18" charset="-120"/>
                        </a:rPr>
                        <a:t>ㄌ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FF0000"/>
                          </a:solidFill>
                          <a:effectLst/>
                          <a:latin typeface="字咍源雲明體 方音 L" panose="02020300000000000000" pitchFamily="18" charset="-120"/>
                          <a:ea typeface="字咍源雲明體 方音 L" panose="02020300000000000000" pitchFamily="18" charset="-120"/>
                        </a:rPr>
                        <a:t>l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l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l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l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D86DCD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438731"/>
                  </a:ext>
                </a:extLst>
              </a:tr>
              <a:tr h="4459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2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邊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字咍源雲明體 台羅方音 L" panose="02020300000000000000" pitchFamily="18" charset="-120"/>
                          <a:ea typeface="字咍源雲明體 台羅方音 L" panose="02020300000000000000" pitchFamily="18" charset="-120"/>
                        </a:rPr>
                        <a:t>ㄅ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FF0000"/>
                          </a:solidFill>
                          <a:effectLst/>
                          <a:latin typeface="字咍源雲明體 方音 L" panose="02020300000000000000" pitchFamily="18" charset="-120"/>
                          <a:ea typeface="字咍源雲明體 方音 L" panose="02020300000000000000" pitchFamily="18" charset="-120"/>
                        </a:rPr>
                        <a:t>p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b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p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p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D86DCD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5452929"/>
                  </a:ext>
                </a:extLst>
              </a:tr>
              <a:tr h="4459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3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求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字咍源雲明體 台羅方音 L" panose="02020300000000000000" pitchFamily="18" charset="-120"/>
                          <a:ea typeface="字咍源雲明體 台羅方音 L" panose="02020300000000000000" pitchFamily="18" charset="-120"/>
                        </a:rPr>
                        <a:t>ㄍ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FF0000"/>
                          </a:solidFill>
                          <a:effectLst/>
                          <a:latin typeface="字咍源雲明體 方音 L" panose="02020300000000000000" pitchFamily="18" charset="-120"/>
                          <a:ea typeface="字咍源雲明體 方音 L" panose="02020300000000000000" pitchFamily="18" charset="-120"/>
                        </a:rPr>
                        <a:t>k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g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k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k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D86DCD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22774"/>
                  </a:ext>
                </a:extLst>
              </a:tr>
              <a:tr h="4459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4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去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字咍源雲明體 台羅方音 L" panose="02020300000000000000" pitchFamily="18" charset="-120"/>
                          <a:ea typeface="字咍源雲明體 台羅方音 L" panose="02020300000000000000" pitchFamily="18" charset="-120"/>
                        </a:rPr>
                        <a:t>ㄎ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FF0000"/>
                          </a:solidFill>
                          <a:effectLst/>
                          <a:latin typeface="字咍源雲明體 方音 L" panose="02020300000000000000" pitchFamily="18" charset="-120"/>
                          <a:ea typeface="字咍源雲明體 方音 L" panose="02020300000000000000" pitchFamily="18" charset="-120"/>
                        </a:rPr>
                        <a:t>kʰ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k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kh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kh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D86DCD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4594820"/>
                  </a:ext>
                </a:extLst>
              </a:tr>
              <a:tr h="4459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5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地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字咍源雲明體 台羅方音 L" panose="02020300000000000000" pitchFamily="18" charset="-120"/>
                          <a:ea typeface="字咍源雲明體 台羅方音 L" panose="02020300000000000000" pitchFamily="18" charset="-120"/>
                        </a:rPr>
                        <a:t>ㄉ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FF0000"/>
                          </a:solidFill>
                          <a:effectLst/>
                          <a:latin typeface="字咍源雲明體 方音 L" panose="02020300000000000000" pitchFamily="18" charset="-120"/>
                          <a:ea typeface="字咍源雲明體 方音 L" panose="02020300000000000000" pitchFamily="18" charset="-120"/>
                        </a:rPr>
                        <a:t>t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d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t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t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D86DCD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823696"/>
                  </a:ext>
                </a:extLst>
              </a:tr>
              <a:tr h="4459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6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頗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字咍源雲明體 台羅方音 L" panose="02020300000000000000" pitchFamily="18" charset="-120"/>
                          <a:ea typeface="字咍源雲明體 台羅方音 L" panose="02020300000000000000" pitchFamily="18" charset="-120"/>
                        </a:rPr>
                        <a:t>ㄆ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FF0000"/>
                          </a:solidFill>
                          <a:effectLst/>
                          <a:latin typeface="字咍源雲明體 方音 L" panose="02020300000000000000" pitchFamily="18" charset="-120"/>
                          <a:ea typeface="字咍源雲明體 方音 L" panose="02020300000000000000" pitchFamily="18" charset="-120"/>
                        </a:rPr>
                        <a:t>pʰ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p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ph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ph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D86DCD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5274494"/>
                  </a:ext>
                </a:extLst>
              </a:tr>
              <a:tr h="4459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7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他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字咍源雲明體 台羅方音 L" panose="02020300000000000000" pitchFamily="18" charset="-120"/>
                          <a:ea typeface="字咍源雲明體 台羅方音 L" panose="02020300000000000000" pitchFamily="18" charset="-120"/>
                        </a:rPr>
                        <a:t>ㄊ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FF0000"/>
                          </a:solidFill>
                          <a:effectLst/>
                          <a:latin typeface="字咍源雲明體 方音 L" panose="02020300000000000000" pitchFamily="18" charset="-120"/>
                          <a:ea typeface="字咍源雲明體 方音 L" panose="02020300000000000000" pitchFamily="18" charset="-120"/>
                        </a:rPr>
                        <a:t>tʰ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t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th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th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D86DCD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347184"/>
                  </a:ext>
                </a:extLst>
              </a:tr>
              <a:tr h="4459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8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曾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字咍源雲明體 台羅方音 L" panose="02020300000000000000" pitchFamily="18" charset="-120"/>
                          <a:ea typeface="字咍源雲明體 台羅方音 L" panose="02020300000000000000" pitchFamily="18" charset="-120"/>
                        </a:rPr>
                        <a:t>ㄗ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FF0000"/>
                          </a:solidFill>
                          <a:effectLst/>
                          <a:latin typeface="字咍源雲明體 方音 L" panose="02020300000000000000" pitchFamily="18" charset="-120"/>
                          <a:ea typeface="字咍源雲明體 方音 L" panose="02020300000000000000" pitchFamily="18" charset="-120"/>
                        </a:rPr>
                        <a:t>ʦ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z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ch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ts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D86DCD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03666"/>
                  </a:ext>
                </a:extLst>
              </a:tr>
              <a:tr h="4459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9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入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字咍源雲明體 台羅方音 L" panose="02020300000000000000" pitchFamily="18" charset="-120"/>
                          <a:ea typeface="字咍源雲明體 台羅方音 L" panose="02020300000000000000" pitchFamily="18" charset="-120"/>
                        </a:rPr>
                        <a:t>ㆡ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FF0000"/>
                          </a:solidFill>
                          <a:effectLst/>
                          <a:latin typeface="字咍源雲明體 方音 L" panose="02020300000000000000" pitchFamily="18" charset="-120"/>
                          <a:ea typeface="字咍源雲明體 方音 L" panose="02020300000000000000" pitchFamily="18" charset="-120"/>
                        </a:rPr>
                        <a:t>ʣ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zz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j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j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D86DCD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309434"/>
                  </a:ext>
                </a:extLst>
              </a:tr>
              <a:tr h="4459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10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時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字咍源雲明體 台羅方音 L" panose="02020300000000000000" pitchFamily="18" charset="-120"/>
                          <a:ea typeface="字咍源雲明體 台羅方音 L" panose="02020300000000000000" pitchFamily="18" charset="-120"/>
                        </a:rPr>
                        <a:t>ㄙ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FF0000"/>
                          </a:solidFill>
                          <a:effectLst/>
                          <a:latin typeface="字咍源雲明體 方音 L" panose="02020300000000000000" pitchFamily="18" charset="-120"/>
                          <a:ea typeface="字咍源雲明體 方音 L" panose="02020300000000000000" pitchFamily="18" charset="-120"/>
                        </a:rPr>
                        <a:t>s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s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s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s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D86DCD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5323211"/>
                  </a:ext>
                </a:extLst>
              </a:tr>
              <a:tr h="4459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11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英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字咍源雲明體 台羅方音 L" panose="02020300000000000000" pitchFamily="18" charset="-120"/>
                          <a:ea typeface="字咍源雲明體 台羅方音 L" panose="02020300000000000000" pitchFamily="18" charset="-120"/>
                        </a:rPr>
                        <a:t>　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100" b="1" i="0" u="none" strike="noStrike">
                        <a:solidFill>
                          <a:srgbClr val="FF0000"/>
                        </a:solidFill>
                        <a:effectLst/>
                        <a:latin typeface="字咍源雲明體 方音 L" panose="02020300000000000000" pitchFamily="18" charset="-120"/>
                        <a:ea typeface="字咍源雲明體 方音 L" panose="02020300000000000000" pitchFamily="18" charset="-120"/>
                      </a:endParaRP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D86DCD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104528"/>
                  </a:ext>
                </a:extLst>
              </a:tr>
              <a:tr h="4459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12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門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字咍源雲明體 台羅方音 L" panose="02020300000000000000" pitchFamily="18" charset="-120"/>
                          <a:ea typeface="字咍源雲明體 台羅方音 L" panose="02020300000000000000" pitchFamily="18" charset="-120"/>
                        </a:rPr>
                        <a:t>ㆠ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FF0000"/>
                          </a:solidFill>
                          <a:effectLst/>
                          <a:latin typeface="字咍源雲明體 方音 L" panose="02020300000000000000" pitchFamily="18" charset="-120"/>
                          <a:ea typeface="字咍源雲明體 方音 L" panose="02020300000000000000" pitchFamily="18" charset="-120"/>
                        </a:rPr>
                        <a:t>b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bb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b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b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D86DCD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9026083"/>
                  </a:ext>
                </a:extLst>
              </a:tr>
              <a:tr h="4459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13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語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字咍源雲明體 台羅方音 L" panose="02020300000000000000" pitchFamily="18" charset="-120"/>
                          <a:ea typeface="字咍源雲明體 台羅方音 L" panose="02020300000000000000" pitchFamily="18" charset="-120"/>
                        </a:rPr>
                        <a:t>ㆣ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FF0000"/>
                          </a:solidFill>
                          <a:effectLst/>
                          <a:latin typeface="字咍源雲明體 方音 L" panose="02020300000000000000" pitchFamily="18" charset="-120"/>
                          <a:ea typeface="字咍源雲明體 方音 L" panose="02020300000000000000" pitchFamily="18" charset="-120"/>
                        </a:rPr>
                        <a:t>ɡ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gg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g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g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D86DCD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3896315"/>
                  </a:ext>
                </a:extLst>
              </a:tr>
              <a:tr h="4459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14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出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字咍源雲明體 台羅方音 L" panose="02020300000000000000" pitchFamily="18" charset="-120"/>
                          <a:ea typeface="字咍源雲明體 台羅方音 L" panose="02020300000000000000" pitchFamily="18" charset="-120"/>
                        </a:rPr>
                        <a:t>ㄘ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FF0000"/>
                          </a:solidFill>
                          <a:effectLst/>
                          <a:latin typeface="字咍源雲明體 方音 L" panose="02020300000000000000" pitchFamily="18" charset="-120"/>
                          <a:ea typeface="字咍源雲明體 方音 L" panose="02020300000000000000" pitchFamily="18" charset="-120"/>
                        </a:rPr>
                        <a:t>ʦʰ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c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chh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tsh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D86DCD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8394350"/>
                  </a:ext>
                </a:extLst>
              </a:tr>
              <a:tr h="4459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15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喜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字咍源雲明體 台羅方音 L" panose="02020300000000000000" pitchFamily="18" charset="-120"/>
                          <a:ea typeface="字咍源雲明體 台羅方音 L" panose="02020300000000000000" pitchFamily="18" charset="-120"/>
                        </a:rPr>
                        <a:t>ㄏ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FF0000"/>
                          </a:solidFill>
                          <a:effectLst/>
                          <a:latin typeface="字咍源雲明體 方音 L" panose="02020300000000000000" pitchFamily="18" charset="-120"/>
                          <a:ea typeface="字咍源雲明體 方音 L" panose="02020300000000000000" pitchFamily="18" charset="-120"/>
                        </a:rPr>
                        <a:t>h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h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h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h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D86DCD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2206455"/>
                  </a:ext>
                </a:extLst>
              </a:tr>
              <a:tr h="4459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16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b="0" i="0" u="none" strike="noStrike">
                          <a:solidFill>
                            <a:srgbClr val="D86DCD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毛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D86DCD"/>
                          </a:solidFill>
                          <a:effectLst/>
                          <a:latin typeface="字咍源雲明體 台羅方音 L" panose="02020300000000000000" pitchFamily="18" charset="-120"/>
                          <a:ea typeface="字咍源雲明體 台羅方音 L" panose="02020300000000000000" pitchFamily="18" charset="-120"/>
                        </a:rPr>
                        <a:t>ㄇ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FF0000"/>
                          </a:solidFill>
                          <a:effectLst/>
                          <a:latin typeface="字咍源雲明體 方音 L" panose="02020300000000000000" pitchFamily="18" charset="-120"/>
                          <a:ea typeface="字咍源雲明體 方音 L" panose="02020300000000000000" pitchFamily="18" charset="-120"/>
                        </a:rPr>
                        <a:t>m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D86DCD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bbn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D86DCD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m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D86DCD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m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b/m </a:t>
                      </a:r>
                      <a:r>
                        <a:rPr lang="zh-TW" alt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本不分，此處分門</a:t>
                      </a:r>
                      <a:r>
                        <a:rPr lang="en-US" altLang="zh-TW" sz="10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/</a:t>
                      </a:r>
                      <a:r>
                        <a:rPr lang="zh-TW" alt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毛</a:t>
                      </a:r>
                      <a:r>
                        <a:rPr lang="zh-TW" alt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Noto Sans TC" panose="020B0200000000000000" pitchFamily="34" charset="-128"/>
                          <a:ea typeface="Noto Sans TC" panose="020B0200000000000000" pitchFamily="34" charset="-128"/>
                        </a:rPr>
                        <a:t> </a:t>
                      </a:r>
                      <a:endParaRPr lang="zh-TW" altLang="en-US" sz="1000" b="0" i="0" u="none" strike="noStrike">
                        <a:solidFill>
                          <a:srgbClr val="FF0000"/>
                        </a:solidFill>
                        <a:effectLst/>
                        <a:latin typeface="Noto Serif TC Black" panose="02020200000000000000" pitchFamily="18" charset="-128"/>
                        <a:ea typeface="Noto Serif TC Black" panose="02020200000000000000" pitchFamily="18" charset="-128"/>
                      </a:endParaRP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4857720"/>
                  </a:ext>
                </a:extLst>
              </a:tr>
              <a:tr h="4459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17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b="0" i="0" u="none" strike="noStrike">
                          <a:solidFill>
                            <a:srgbClr val="D86DCD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耐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D86DCD"/>
                          </a:solidFill>
                          <a:effectLst/>
                          <a:latin typeface="字咍源雲明體 台羅方音 L" panose="02020300000000000000" pitchFamily="18" charset="-120"/>
                          <a:ea typeface="字咍源雲明體 台羅方音 L" panose="02020300000000000000" pitchFamily="18" charset="-120"/>
                        </a:rPr>
                        <a:t>ㄋ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FF0000"/>
                          </a:solidFill>
                          <a:effectLst/>
                          <a:latin typeface="字咍源雲明體 方音 L" panose="02020300000000000000" pitchFamily="18" charset="-120"/>
                          <a:ea typeface="字咍源雲明體 方音 L" panose="02020300000000000000" pitchFamily="18" charset="-120"/>
                        </a:rPr>
                        <a:t>n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D86DCD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ln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D86DCD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n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D86DCD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n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l/n </a:t>
                      </a:r>
                      <a:r>
                        <a:rPr lang="zh-TW" alt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本不分，此處分柳</a:t>
                      </a:r>
                      <a:r>
                        <a:rPr lang="en-US" altLang="zh-TW" sz="10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/</a:t>
                      </a:r>
                      <a:r>
                        <a:rPr lang="zh-TW" alt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耐</a:t>
                      </a:r>
                      <a:r>
                        <a:rPr lang="zh-TW" alt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Noto Sans TC" panose="020B0200000000000000" pitchFamily="34" charset="-128"/>
                          <a:ea typeface="Noto Sans TC" panose="020B0200000000000000" pitchFamily="34" charset="-128"/>
                        </a:rPr>
                        <a:t> </a:t>
                      </a:r>
                      <a:endParaRPr lang="zh-TW" altLang="en-US" sz="1000" b="0" i="0" u="none" strike="noStrike">
                        <a:solidFill>
                          <a:srgbClr val="FF0000"/>
                        </a:solidFill>
                        <a:effectLst/>
                        <a:latin typeface="Noto Serif TC Black" panose="02020200000000000000" pitchFamily="18" charset="-128"/>
                        <a:ea typeface="Noto Serif TC Black" panose="02020200000000000000" pitchFamily="18" charset="-128"/>
                      </a:endParaRP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112952"/>
                  </a:ext>
                </a:extLst>
              </a:tr>
              <a:tr h="4459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18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b="0" i="0" u="none" strike="noStrike">
                          <a:solidFill>
                            <a:srgbClr val="D86DCD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雅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D86DCD"/>
                          </a:solidFill>
                          <a:effectLst/>
                          <a:latin typeface="字咍源雲明體 台羅方音 L" panose="02020300000000000000" pitchFamily="18" charset="-120"/>
                          <a:ea typeface="字咍源雲明體 台羅方音 L" panose="02020300000000000000" pitchFamily="18" charset="-120"/>
                        </a:rPr>
                        <a:t>ㄫ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FF0000"/>
                          </a:solidFill>
                          <a:effectLst/>
                          <a:latin typeface="字咍源雲明體 方音 L" panose="02020300000000000000" pitchFamily="18" charset="-120"/>
                          <a:ea typeface="字咍源雲明體 方音 L" panose="02020300000000000000" pitchFamily="18" charset="-120"/>
                        </a:rPr>
                        <a:t>ŋ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D86DCD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ggn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D86DCD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ng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D86DCD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ng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g/ng </a:t>
                      </a:r>
                      <a:r>
                        <a:rPr lang="zh-TW" alt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本不分，此處分語</a:t>
                      </a:r>
                      <a:r>
                        <a:rPr lang="en-US" altLang="zh-TW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/</a:t>
                      </a:r>
                      <a:r>
                        <a:rPr lang="zh-TW" alt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雅</a:t>
                      </a:r>
                      <a:r>
                        <a:rPr lang="zh-TW" alt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Noto Sans TC" panose="020B0200000000000000" pitchFamily="34" charset="-128"/>
                          <a:ea typeface="Noto Sans TC" panose="020B0200000000000000" pitchFamily="34" charset="-128"/>
                        </a:rPr>
                        <a:t> </a:t>
                      </a:r>
                      <a:endParaRPr lang="zh-TW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Noto Serif TC Black" panose="02020200000000000000" pitchFamily="18" charset="-128"/>
                        <a:ea typeface="Noto Serif TC Black" panose="02020200000000000000" pitchFamily="18" charset="-128"/>
                      </a:endParaRP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1688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93085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FBAC87-02D0-E024-4BEE-A889BB826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版面配置區 8">
            <a:extLst>
              <a:ext uri="{FF2B5EF4-FFF2-40B4-BE49-F238E27FC236}">
                <a16:creationId xmlns:a16="http://schemas.microsoft.com/office/drawing/2014/main" id="{2826713A-BBE5-BB56-4933-BA98540CB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20XX/9/3</a:t>
            </a: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154D028C-4CFA-FE25-3770-7322E5F60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26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2885A49F-AE10-2688-0701-EF300D8DF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34" y="1327707"/>
            <a:ext cx="5223224" cy="764286"/>
          </a:xfrm>
        </p:spPr>
        <p:txBody>
          <a:bodyPr/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呼音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chemeClr val="accent5"/>
                </a:solidFill>
              </a:rPr>
              <a:t>15 </a:t>
            </a:r>
            <a:r>
              <a:rPr lang="zh-TW" altLang="en-US" dirty="0">
                <a:solidFill>
                  <a:schemeClr val="accent5"/>
                </a:solidFill>
              </a:rPr>
              <a:t>音</a:t>
            </a:r>
          </a:p>
        </p:txBody>
      </p:sp>
      <p:pic>
        <p:nvPicPr>
          <p:cNvPr id="5" name="圖片 4" descr="一張含有 文字, 數字, 填字遊戲, 字型 的圖片">
            <a:extLst>
              <a:ext uri="{FF2B5EF4-FFF2-40B4-BE49-F238E27FC236}">
                <a16:creationId xmlns:a16="http://schemas.microsoft.com/office/drawing/2014/main" id="{A718D8DC-3B43-30C5-980E-89E76DC90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81" y="4526476"/>
            <a:ext cx="9363638" cy="923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041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ACB17A-1AC8-E2C2-1092-70F74BB52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版面配置區 8">
            <a:extLst>
              <a:ext uri="{FF2B5EF4-FFF2-40B4-BE49-F238E27FC236}">
                <a16:creationId xmlns:a16="http://schemas.microsoft.com/office/drawing/2014/main" id="{C73E21B0-4A50-C441-D46C-E7592594F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20XX/9/3</a:t>
            </a: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4C1F9380-8206-8CD1-1FC3-D38865095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27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C2FB42B1-67E1-77B1-311F-4FA53DBA6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33" y="1327707"/>
            <a:ext cx="7113711" cy="764286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呼十五音法（反切併音）</a:t>
            </a:r>
            <a:endParaRPr lang="zh-TW" altLang="en-US" dirty="0">
              <a:solidFill>
                <a:schemeClr val="accent5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6CD3DC5-97BC-661B-1F43-42D71367401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0266"/>
          <a:stretch/>
        </p:blipFill>
        <p:spPr>
          <a:xfrm>
            <a:off x="62547" y="6654018"/>
            <a:ext cx="10161905" cy="562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650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254F5B-C833-EBDF-7D08-BAA15722A4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版面配置區 8">
            <a:extLst>
              <a:ext uri="{FF2B5EF4-FFF2-40B4-BE49-F238E27FC236}">
                <a16:creationId xmlns:a16="http://schemas.microsoft.com/office/drawing/2014/main" id="{30D25643-AD66-48DB-B360-81B757501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20XX/9/3</a:t>
            </a: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33ADA488-69AB-A101-EEFB-187628C4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28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D7068CA7-65A8-C809-9F85-BB24FCAE2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33" y="1327707"/>
            <a:ext cx="7113711" cy="764286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呼十五音法（反切併音）</a:t>
            </a:r>
            <a:endParaRPr lang="zh-TW" altLang="en-US" dirty="0">
              <a:solidFill>
                <a:schemeClr val="accent5"/>
              </a:solidFill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9E24743D-267A-0C20-0174-E4E0D6362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32" y="3763628"/>
            <a:ext cx="8872536" cy="1076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1604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388A2-359B-300F-EE1B-BC916043C0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版面配置區 8">
            <a:extLst>
              <a:ext uri="{FF2B5EF4-FFF2-40B4-BE49-F238E27FC236}">
                <a16:creationId xmlns:a16="http://schemas.microsoft.com/office/drawing/2014/main" id="{6B90BA96-C007-99BE-AC3F-3BF96A129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20XX/9/3</a:t>
            </a:r>
          </a:p>
        </p:txBody>
      </p:sp>
      <p:sp>
        <p:nvSpPr>
          <p:cNvPr id="10" name="頁尾版面配置區 9">
            <a:extLst>
              <a:ext uri="{FF2B5EF4-FFF2-40B4-BE49-F238E27FC236}">
                <a16:creationId xmlns:a16="http://schemas.microsoft.com/office/drawing/2014/main" id="{0B80741C-616D-94FF-BC97-BC5DABB9E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簡報標題</a:t>
            </a: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2FCB17F9-0D5E-DA2E-3A4B-568034E66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29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B9619852-C225-D268-F2A9-D38FF57EF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34" y="1327707"/>
            <a:ext cx="5223224" cy="764286"/>
          </a:xfrm>
        </p:spPr>
        <p:txBody>
          <a:bodyPr/>
          <a:lstStyle/>
          <a:p>
            <a:r>
              <a:rPr lang="en-US" altLang="zh-TW" dirty="0">
                <a:solidFill>
                  <a:schemeClr val="accent5"/>
                </a:solidFill>
              </a:rPr>
              <a:t>《</a:t>
            </a:r>
            <a:r>
              <a:rPr lang="zh-TW" altLang="en-US" dirty="0">
                <a:solidFill>
                  <a:schemeClr val="accent5"/>
                </a:solidFill>
              </a:rPr>
              <a:t>彙音寶鑑</a:t>
            </a:r>
            <a:r>
              <a:rPr lang="en-US" altLang="zh-TW" dirty="0">
                <a:solidFill>
                  <a:schemeClr val="accent5"/>
                </a:solidFill>
              </a:rPr>
              <a:t>》</a:t>
            </a:r>
            <a:endParaRPr lang="zh-TW" altLang="en-US" dirty="0">
              <a:solidFill>
                <a:schemeClr val="accent5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B344CDE-B7D6-A6A5-6FCF-AF30AF43DD5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0266"/>
          <a:stretch/>
        </p:blipFill>
        <p:spPr>
          <a:xfrm>
            <a:off x="62547" y="6654018"/>
            <a:ext cx="10161905" cy="562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897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D2F297-6EC4-5C88-19E1-1F2C9B5EB5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版面配置區 8">
            <a:extLst>
              <a:ext uri="{FF2B5EF4-FFF2-40B4-BE49-F238E27FC236}">
                <a16:creationId xmlns:a16="http://schemas.microsoft.com/office/drawing/2014/main" id="{5458B972-BEA1-84BE-94EE-CECE64676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20XX/9/3</a:t>
            </a: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3C759C33-8950-691E-F53B-DBF5A29C9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31C224A1-C5EB-8C8C-B228-6CDCF7D4B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34" y="1327707"/>
            <a:ext cx="5223224" cy="76428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漢字標音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CCB4732-92F3-457A-52D5-E65F2D43D673}"/>
              </a:ext>
            </a:extLst>
          </p:cNvPr>
          <p:cNvSpPr txBox="1"/>
          <p:nvPr/>
        </p:nvSpPr>
        <p:spPr>
          <a:xfrm>
            <a:off x="4092320" y="3477976"/>
            <a:ext cx="204416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12800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倫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F62FA97-0C8B-04D1-FD9C-99ABDD926E28}"/>
              </a:ext>
            </a:extLst>
          </p:cNvPr>
          <p:cNvSpPr txBox="1"/>
          <p:nvPr/>
        </p:nvSpPr>
        <p:spPr>
          <a:xfrm>
            <a:off x="895349" y="8570672"/>
            <a:ext cx="8684419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方音符號： </a:t>
            </a:r>
            <a:r>
              <a:rPr lang="en-US" altLang="zh-TW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	</a:t>
            </a:r>
            <a:r>
              <a:rPr lang="zh-TW" altLang="en-US" sz="36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ㄌ</a:t>
            </a:r>
            <a:r>
              <a:rPr lang="zh-TW" altLang="en-US" sz="36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ㄨㄣ</a:t>
            </a:r>
            <a:r>
              <a:rPr lang="zh-TW" altLang="en-US" sz="36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ˊ</a:t>
            </a:r>
            <a:endParaRPr lang="en-US" altLang="zh-TW" sz="3600" dirty="0">
              <a:solidFill>
                <a:srgbClr val="00B050"/>
              </a:solidFill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台羅拼音：</a:t>
            </a:r>
            <a:r>
              <a:rPr lang="en-US" altLang="zh-TW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	</a:t>
            </a:r>
            <a:r>
              <a:rPr lang="en-US" altLang="zh-TW" sz="36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l</a:t>
            </a:r>
            <a:r>
              <a:rPr lang="en-US" altLang="zh-TW" sz="36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un</a:t>
            </a:r>
            <a:r>
              <a:rPr lang="en-US" altLang="zh-TW" sz="36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5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155D504-0253-080D-AB8D-BE66988D4751}"/>
              </a:ext>
            </a:extLst>
          </p:cNvPr>
          <p:cNvSpPr txBox="1"/>
          <p:nvPr/>
        </p:nvSpPr>
        <p:spPr>
          <a:xfrm>
            <a:off x="5981319" y="3506753"/>
            <a:ext cx="738664" cy="188475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TW" altLang="en-US" sz="36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ㄌ</a:t>
            </a:r>
            <a:r>
              <a:rPr lang="zh-TW" altLang="en-US" sz="36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ㄨㄣ</a:t>
            </a:r>
            <a:endParaRPr lang="zh-TW" altLang="en-US" sz="3600" dirty="0">
              <a:solidFill>
                <a:schemeClr val="accent5"/>
              </a:solidFill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F21284D-D0C1-BC61-91E0-DC683E354E4B}"/>
              </a:ext>
            </a:extLst>
          </p:cNvPr>
          <p:cNvSpPr txBox="1"/>
          <p:nvPr/>
        </p:nvSpPr>
        <p:spPr>
          <a:xfrm>
            <a:off x="3926681" y="5497438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l</a:t>
            </a:r>
            <a:r>
              <a:rPr lang="en-US" altLang="zh-TW" sz="36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un</a:t>
            </a:r>
            <a:r>
              <a:rPr lang="en-US" altLang="zh-TW" sz="36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5</a:t>
            </a:r>
            <a:endParaRPr lang="zh-TW" altLang="en-US" sz="3600" dirty="0">
              <a:solidFill>
                <a:schemeClr val="accent5"/>
              </a:solidFill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89D4683-23C0-B1F9-E3F3-7EDB4B817B4A}"/>
              </a:ext>
            </a:extLst>
          </p:cNvPr>
          <p:cNvSpPr txBox="1"/>
          <p:nvPr/>
        </p:nvSpPr>
        <p:spPr>
          <a:xfrm>
            <a:off x="6494764" y="4232893"/>
            <a:ext cx="450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ˊ </a:t>
            </a:r>
            <a:endParaRPr lang="zh-TW" altLang="en-US" sz="3600" dirty="0">
              <a:solidFill>
                <a:schemeClr val="accent5"/>
              </a:solidFill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FFAE4A6-27EE-8EEA-6DE4-7278B333165C}"/>
              </a:ext>
            </a:extLst>
          </p:cNvPr>
          <p:cNvSpPr txBox="1"/>
          <p:nvPr/>
        </p:nvSpPr>
        <p:spPr>
          <a:xfrm>
            <a:off x="689371" y="7865228"/>
            <a:ext cx="8684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漢字標音 ＝ </a:t>
            </a:r>
            <a:r>
              <a:rPr lang="zh-TW" altLang="en-US" sz="36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聲母</a:t>
            </a:r>
            <a:r>
              <a:rPr lang="zh-TW" altLang="en-US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 ＋ </a:t>
            </a:r>
            <a:r>
              <a:rPr lang="zh-TW" altLang="en-US" sz="36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韻母</a:t>
            </a:r>
            <a:r>
              <a:rPr lang="zh-TW" altLang="en-US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 ＋ </a:t>
            </a:r>
            <a:r>
              <a:rPr lang="zh-TW" altLang="en-US" sz="36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聲調</a:t>
            </a:r>
          </a:p>
        </p:txBody>
      </p:sp>
    </p:spTree>
    <p:extLst>
      <p:ext uri="{BB962C8B-B14F-4D97-AF65-F5344CB8AC3E}">
        <p14:creationId xmlns:p14="http://schemas.microsoft.com/office/powerpoint/2010/main" val="17778518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2C952-6D61-1456-35E6-EB581472C1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版面配置區 8">
            <a:extLst>
              <a:ext uri="{FF2B5EF4-FFF2-40B4-BE49-F238E27FC236}">
                <a16:creationId xmlns:a16="http://schemas.microsoft.com/office/drawing/2014/main" id="{AE8CAE01-1425-9170-C896-7966931BF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20XX/9/3</a:t>
            </a: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D555041C-5427-7CB7-31B9-6D9AEBEB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30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E198BEC4-D585-D8CB-5C63-3BD32853B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34" y="1327707"/>
            <a:ext cx="5223224" cy="764286"/>
          </a:xfrm>
        </p:spPr>
        <p:txBody>
          <a:bodyPr/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韻母八音反切</a:t>
            </a:r>
            <a:endParaRPr lang="zh-TW" altLang="en-US" dirty="0">
              <a:solidFill>
                <a:schemeClr val="accent5"/>
              </a:solidFill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1346CC2-9DF4-0231-EF71-94776C34B127}"/>
              </a:ext>
            </a:extLst>
          </p:cNvPr>
          <p:cNvGraphicFramePr>
            <a:graphicFrameLocks noGrp="1"/>
          </p:cNvGraphicFramePr>
          <p:nvPr/>
        </p:nvGraphicFramePr>
        <p:xfrm>
          <a:off x="484027" y="4165159"/>
          <a:ext cx="9095742" cy="11843863"/>
        </p:xfrm>
        <a:graphic>
          <a:graphicData uri="http://schemas.openxmlformats.org/drawingml/2006/table">
            <a:tbl>
              <a:tblPr/>
              <a:tblGrid>
                <a:gridCol w="1010638">
                  <a:extLst>
                    <a:ext uri="{9D8B030D-6E8A-4147-A177-3AD203B41FA5}">
                      <a16:colId xmlns:a16="http://schemas.microsoft.com/office/drawing/2014/main" val="1460493059"/>
                    </a:ext>
                  </a:extLst>
                </a:gridCol>
                <a:gridCol w="1010638">
                  <a:extLst>
                    <a:ext uri="{9D8B030D-6E8A-4147-A177-3AD203B41FA5}">
                      <a16:colId xmlns:a16="http://schemas.microsoft.com/office/drawing/2014/main" val="2636839199"/>
                    </a:ext>
                  </a:extLst>
                </a:gridCol>
                <a:gridCol w="1010638">
                  <a:extLst>
                    <a:ext uri="{9D8B030D-6E8A-4147-A177-3AD203B41FA5}">
                      <a16:colId xmlns:a16="http://schemas.microsoft.com/office/drawing/2014/main" val="4070702656"/>
                    </a:ext>
                  </a:extLst>
                </a:gridCol>
                <a:gridCol w="1010638">
                  <a:extLst>
                    <a:ext uri="{9D8B030D-6E8A-4147-A177-3AD203B41FA5}">
                      <a16:colId xmlns:a16="http://schemas.microsoft.com/office/drawing/2014/main" val="1277073485"/>
                    </a:ext>
                  </a:extLst>
                </a:gridCol>
                <a:gridCol w="1010638">
                  <a:extLst>
                    <a:ext uri="{9D8B030D-6E8A-4147-A177-3AD203B41FA5}">
                      <a16:colId xmlns:a16="http://schemas.microsoft.com/office/drawing/2014/main" val="1221575102"/>
                    </a:ext>
                  </a:extLst>
                </a:gridCol>
                <a:gridCol w="1010638">
                  <a:extLst>
                    <a:ext uri="{9D8B030D-6E8A-4147-A177-3AD203B41FA5}">
                      <a16:colId xmlns:a16="http://schemas.microsoft.com/office/drawing/2014/main" val="1672555803"/>
                    </a:ext>
                  </a:extLst>
                </a:gridCol>
                <a:gridCol w="1010638">
                  <a:extLst>
                    <a:ext uri="{9D8B030D-6E8A-4147-A177-3AD203B41FA5}">
                      <a16:colId xmlns:a16="http://schemas.microsoft.com/office/drawing/2014/main" val="3011780908"/>
                    </a:ext>
                  </a:extLst>
                </a:gridCol>
                <a:gridCol w="1010638">
                  <a:extLst>
                    <a:ext uri="{9D8B030D-6E8A-4147-A177-3AD203B41FA5}">
                      <a16:colId xmlns:a16="http://schemas.microsoft.com/office/drawing/2014/main" val="3472684257"/>
                    </a:ext>
                  </a:extLst>
                </a:gridCol>
                <a:gridCol w="1010638">
                  <a:extLst>
                    <a:ext uri="{9D8B030D-6E8A-4147-A177-3AD203B41FA5}">
                      <a16:colId xmlns:a16="http://schemas.microsoft.com/office/drawing/2014/main" val="1613812494"/>
                    </a:ext>
                  </a:extLst>
                </a:gridCol>
              </a:tblGrid>
              <a:tr h="42258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韻母序次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TW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第一調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第二調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第三調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第四調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第五調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第六調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第七調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第八調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05428"/>
                  </a:ext>
                </a:extLst>
              </a:tr>
              <a:tr h="4568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滾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滾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26133"/>
                  </a:ext>
                </a:extLst>
              </a:tr>
              <a:tr h="4568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蹇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蹇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4866335"/>
                  </a:ext>
                </a:extLst>
              </a:tr>
              <a:tr h="4568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妗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及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3367259"/>
                  </a:ext>
                </a:extLst>
              </a:tr>
              <a:tr h="4568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季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櫃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2631326"/>
                  </a:ext>
                </a:extLst>
              </a:tr>
              <a:tr h="4568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假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假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易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8277454"/>
                  </a:ext>
                </a:extLst>
              </a:tr>
              <a:tr h="4568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干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諫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葛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7998884"/>
                  </a:ext>
                </a:extLst>
              </a:tr>
              <a:tr h="4568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廣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貢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狂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廣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狂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8558769"/>
                  </a:ext>
                </a:extLst>
              </a:tr>
              <a:tr h="4568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乖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怪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71970"/>
                  </a:ext>
                </a:extLst>
              </a:tr>
              <a:tr h="4568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經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擎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6538924"/>
                  </a:ext>
                </a:extLst>
              </a:tr>
              <a:tr h="4568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貫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縣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橛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3215891"/>
                  </a:ext>
                </a:extLst>
              </a:tr>
              <a:tr h="4568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沽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糊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怙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52370"/>
                  </a:ext>
                </a:extLst>
              </a:tr>
              <a:tr h="4568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皎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勪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皎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轎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噭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0476344"/>
                  </a:ext>
                </a:extLst>
              </a:tr>
              <a:tr h="4568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乾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0590809"/>
                  </a:ext>
                </a:extLst>
              </a:tr>
              <a:tr h="4568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恭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供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菊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0705507"/>
                  </a:ext>
                </a:extLst>
              </a:tr>
              <a:tr h="4568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告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閣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翗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7514150"/>
                  </a:ext>
                </a:extLst>
              </a:tr>
              <a:tr h="4568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6621390"/>
                  </a:ext>
                </a:extLst>
              </a:tr>
              <a:tr h="4568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巾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921983"/>
                  </a:ext>
                </a:extLst>
              </a:tr>
              <a:tr h="4568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倞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2747045"/>
                  </a:ext>
                </a:extLst>
              </a:tr>
              <a:tr h="4568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敢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監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莟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敢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䍇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9127941"/>
                  </a:ext>
                </a:extLst>
              </a:tr>
              <a:tr h="4568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嘓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綶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7759738"/>
                  </a:ext>
                </a:extLst>
              </a:tr>
              <a:tr h="4568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江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角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跭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003164"/>
                  </a:ext>
                </a:extLst>
              </a:tr>
              <a:tr h="4568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減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減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3633433"/>
                  </a:ext>
                </a:extLst>
              </a:tr>
              <a:tr h="4568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教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厚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439029"/>
                  </a:ext>
                </a:extLst>
              </a:tr>
              <a:tr h="4568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莢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伽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崎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2385705"/>
                  </a:ext>
                </a:extLst>
              </a:tr>
              <a:tr h="4568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過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趶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0303188"/>
                  </a:ext>
                </a:extLst>
              </a:tr>
            </a:tbl>
          </a:graphicData>
        </a:graphic>
      </p:graphicFrame>
      <p:sp>
        <p:nvSpPr>
          <p:cNvPr id="2" name="文字方塊 1">
            <a:extLst>
              <a:ext uri="{FF2B5EF4-FFF2-40B4-BE49-F238E27FC236}">
                <a16:creationId xmlns:a16="http://schemas.microsoft.com/office/drawing/2014/main" id="{78C40483-C8FB-A4A6-88AC-38AA5E8C1F44}"/>
              </a:ext>
            </a:extLst>
          </p:cNvPr>
          <p:cNvSpPr txBox="1"/>
          <p:nvPr/>
        </p:nvSpPr>
        <p:spPr>
          <a:xfrm>
            <a:off x="484027" y="2512368"/>
            <a:ext cx="896794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4800" dirty="0"/>
              <a:t>【</a:t>
            </a:r>
            <a:r>
              <a:rPr lang="zh-TW" altLang="en-US" sz="4800" dirty="0"/>
              <a:t>彙音寶鑑 </a:t>
            </a:r>
            <a:r>
              <a:rPr lang="en-US" altLang="zh-TW" sz="4800" dirty="0"/>
              <a:t>– </a:t>
            </a:r>
            <a:r>
              <a:rPr lang="zh-TW" altLang="en-US" sz="4800" dirty="0"/>
              <a:t>韻母</a:t>
            </a:r>
            <a:r>
              <a:rPr lang="en-US" altLang="zh-TW" sz="4800" dirty="0"/>
              <a:t>45</a:t>
            </a:r>
            <a:r>
              <a:rPr lang="zh-TW" altLang="en-US" sz="4800" dirty="0"/>
              <a:t>字</a:t>
            </a:r>
            <a:r>
              <a:rPr lang="en-US" altLang="zh-TW" sz="4800" dirty="0"/>
              <a:t>】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4419299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7EDF2F-3FEE-BF65-3B07-F750E392D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版面配置區 8">
            <a:extLst>
              <a:ext uri="{FF2B5EF4-FFF2-40B4-BE49-F238E27FC236}">
                <a16:creationId xmlns:a16="http://schemas.microsoft.com/office/drawing/2014/main" id="{2FFB924E-23A4-ED7B-7FC1-6F0285A4E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20XX/9/3</a:t>
            </a: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1CCC9B87-DAB0-2E3B-224D-ABE6E5FA3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31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45271369-7786-6C24-9CF2-439FF0B86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34" y="1327707"/>
            <a:ext cx="5223224" cy="764286"/>
          </a:xfrm>
        </p:spPr>
        <p:txBody>
          <a:bodyPr/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韻母八音反切</a:t>
            </a:r>
            <a:endParaRPr lang="zh-TW" altLang="en-US" dirty="0">
              <a:solidFill>
                <a:schemeClr val="accent5"/>
              </a:solidFill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41B0B24-0DB9-DF07-849C-595C822994A9}"/>
              </a:ext>
            </a:extLst>
          </p:cNvPr>
          <p:cNvGraphicFramePr>
            <a:graphicFrameLocks noGrp="1"/>
          </p:cNvGraphicFramePr>
          <p:nvPr/>
        </p:nvGraphicFramePr>
        <p:xfrm>
          <a:off x="484027" y="4098922"/>
          <a:ext cx="9095742" cy="9593045"/>
        </p:xfrm>
        <a:graphic>
          <a:graphicData uri="http://schemas.openxmlformats.org/drawingml/2006/table">
            <a:tbl>
              <a:tblPr/>
              <a:tblGrid>
                <a:gridCol w="1010638">
                  <a:extLst>
                    <a:ext uri="{9D8B030D-6E8A-4147-A177-3AD203B41FA5}">
                      <a16:colId xmlns:a16="http://schemas.microsoft.com/office/drawing/2014/main" val="3727985624"/>
                    </a:ext>
                  </a:extLst>
                </a:gridCol>
                <a:gridCol w="1010638">
                  <a:extLst>
                    <a:ext uri="{9D8B030D-6E8A-4147-A177-3AD203B41FA5}">
                      <a16:colId xmlns:a16="http://schemas.microsoft.com/office/drawing/2014/main" val="3653472201"/>
                    </a:ext>
                  </a:extLst>
                </a:gridCol>
                <a:gridCol w="1010638">
                  <a:extLst>
                    <a:ext uri="{9D8B030D-6E8A-4147-A177-3AD203B41FA5}">
                      <a16:colId xmlns:a16="http://schemas.microsoft.com/office/drawing/2014/main" val="1246749948"/>
                    </a:ext>
                  </a:extLst>
                </a:gridCol>
                <a:gridCol w="1010638">
                  <a:extLst>
                    <a:ext uri="{9D8B030D-6E8A-4147-A177-3AD203B41FA5}">
                      <a16:colId xmlns:a16="http://schemas.microsoft.com/office/drawing/2014/main" val="1822845675"/>
                    </a:ext>
                  </a:extLst>
                </a:gridCol>
                <a:gridCol w="1010638">
                  <a:extLst>
                    <a:ext uri="{9D8B030D-6E8A-4147-A177-3AD203B41FA5}">
                      <a16:colId xmlns:a16="http://schemas.microsoft.com/office/drawing/2014/main" val="2456275290"/>
                    </a:ext>
                  </a:extLst>
                </a:gridCol>
                <a:gridCol w="1010638">
                  <a:extLst>
                    <a:ext uri="{9D8B030D-6E8A-4147-A177-3AD203B41FA5}">
                      <a16:colId xmlns:a16="http://schemas.microsoft.com/office/drawing/2014/main" val="4294472531"/>
                    </a:ext>
                  </a:extLst>
                </a:gridCol>
                <a:gridCol w="1010638">
                  <a:extLst>
                    <a:ext uri="{9D8B030D-6E8A-4147-A177-3AD203B41FA5}">
                      <a16:colId xmlns:a16="http://schemas.microsoft.com/office/drawing/2014/main" val="3143017246"/>
                    </a:ext>
                  </a:extLst>
                </a:gridCol>
                <a:gridCol w="1010638">
                  <a:extLst>
                    <a:ext uri="{9D8B030D-6E8A-4147-A177-3AD203B41FA5}">
                      <a16:colId xmlns:a16="http://schemas.microsoft.com/office/drawing/2014/main" val="2231283404"/>
                    </a:ext>
                  </a:extLst>
                </a:gridCol>
                <a:gridCol w="1010638">
                  <a:extLst>
                    <a:ext uri="{9D8B030D-6E8A-4147-A177-3AD203B41FA5}">
                      <a16:colId xmlns:a16="http://schemas.microsoft.com/office/drawing/2014/main" val="3427535706"/>
                    </a:ext>
                  </a:extLst>
                </a:gridCol>
              </a:tblGrid>
              <a:tr h="42406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韻母序次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TW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第一調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第二調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第三調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第四調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第五調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第六調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第七調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第八調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7178"/>
                  </a:ext>
                </a:extLst>
              </a:tr>
              <a:tr h="4584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監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敢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敢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775943"/>
                  </a:ext>
                </a:extLst>
              </a:tr>
              <a:tr h="4584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舊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6487092"/>
                  </a:ext>
                </a:extLst>
              </a:tr>
              <a:tr h="4584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絞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教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甲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絞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7782178"/>
                  </a:ext>
                </a:extLst>
              </a:tr>
              <a:tr h="4584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其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3574067"/>
                  </a:ext>
                </a:extLst>
              </a:tr>
              <a:tr h="4584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求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舊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291743"/>
                  </a:ext>
                </a:extLst>
              </a:tr>
              <a:tr h="4584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耞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耞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0841975"/>
                  </a:ext>
                </a:extLst>
              </a:tr>
              <a:tr h="4584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捲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捲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180504"/>
                  </a:ext>
                </a:extLst>
              </a:tr>
              <a:tr h="4584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叫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蕎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163672"/>
                  </a:ext>
                </a:extLst>
              </a:tr>
              <a:tr h="4584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謽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701960"/>
                  </a:ext>
                </a:extLst>
              </a:tr>
              <a:tr h="4584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寒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汗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4715871"/>
                  </a:ext>
                </a:extLst>
              </a:tr>
              <a:tr h="4584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5915399"/>
                  </a:ext>
                </a:extLst>
              </a:tr>
              <a:tr h="4584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1779684"/>
                  </a:ext>
                </a:extLst>
              </a:tr>
              <a:tr h="4584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3016397"/>
                  </a:ext>
                </a:extLst>
              </a:tr>
              <a:tr h="4584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3690758"/>
                  </a:ext>
                </a:extLst>
              </a:tr>
              <a:tr h="4584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閒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6096469"/>
                  </a:ext>
                </a:extLst>
              </a:tr>
              <a:tr h="4584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梟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噭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2702793"/>
                  </a:ext>
                </a:extLst>
              </a:tr>
              <a:tr h="4584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8260070"/>
                  </a:ext>
                </a:extLst>
              </a:tr>
              <a:tr h="4584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5833080"/>
                  </a:ext>
                </a:extLst>
              </a:tr>
              <a:tr h="4584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驚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囝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囝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件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9871447"/>
                  </a:ext>
                </a:extLst>
              </a:tr>
              <a:tr h="4584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11946"/>
                  </a:ext>
                </a:extLst>
              </a:tr>
            </a:tbl>
          </a:graphicData>
        </a:graphic>
      </p:graphicFrame>
      <p:sp>
        <p:nvSpPr>
          <p:cNvPr id="2" name="文字方塊 1">
            <a:extLst>
              <a:ext uri="{FF2B5EF4-FFF2-40B4-BE49-F238E27FC236}">
                <a16:creationId xmlns:a16="http://schemas.microsoft.com/office/drawing/2014/main" id="{263EB676-4992-DDE6-CEAF-19B4F9D6EEF3}"/>
              </a:ext>
            </a:extLst>
          </p:cNvPr>
          <p:cNvSpPr txBox="1"/>
          <p:nvPr/>
        </p:nvSpPr>
        <p:spPr>
          <a:xfrm>
            <a:off x="484027" y="2512368"/>
            <a:ext cx="896794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4800" dirty="0"/>
              <a:t>【</a:t>
            </a:r>
            <a:r>
              <a:rPr lang="zh-TW" altLang="en-US" sz="4800" dirty="0"/>
              <a:t>彙音寶鑑 </a:t>
            </a:r>
            <a:r>
              <a:rPr lang="en-US" altLang="zh-TW" sz="4800" dirty="0"/>
              <a:t>– </a:t>
            </a:r>
            <a:r>
              <a:rPr lang="zh-TW" altLang="en-US" sz="4800" dirty="0"/>
              <a:t>韻母</a:t>
            </a:r>
            <a:r>
              <a:rPr lang="en-US" altLang="zh-TW" sz="4800" dirty="0"/>
              <a:t>45</a:t>
            </a:r>
            <a:r>
              <a:rPr lang="zh-TW" altLang="en-US" sz="4800" dirty="0"/>
              <a:t>字</a:t>
            </a:r>
            <a:r>
              <a:rPr lang="en-US" altLang="zh-TW" sz="4800" dirty="0"/>
              <a:t>】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920368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18993B-4DE8-CE46-17B7-39073F293D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版面配置區 8">
            <a:extLst>
              <a:ext uri="{FF2B5EF4-FFF2-40B4-BE49-F238E27FC236}">
                <a16:creationId xmlns:a16="http://schemas.microsoft.com/office/drawing/2014/main" id="{39FF3D59-67FC-DBBC-3DB6-192CC26FD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20XX/9/3</a:t>
            </a: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0E4EA3E2-FD83-C6F2-B30E-29EFDE121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4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FC38EB78-E7F3-A9F9-BEAE-40DF95D82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34" y="1327707"/>
            <a:ext cx="5223224" cy="76428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十五音漢字標音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505C6E7-1738-074C-F529-87D459A3481B}"/>
              </a:ext>
            </a:extLst>
          </p:cNvPr>
          <p:cNvSpPr txBox="1"/>
          <p:nvPr/>
        </p:nvSpPr>
        <p:spPr>
          <a:xfrm>
            <a:off x="4092320" y="3477976"/>
            <a:ext cx="204416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12800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倫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5592B9F-D5C5-7049-5970-7152CF9D1717}"/>
              </a:ext>
            </a:extLst>
          </p:cNvPr>
          <p:cNvSpPr txBox="1"/>
          <p:nvPr/>
        </p:nvSpPr>
        <p:spPr>
          <a:xfrm>
            <a:off x="3926681" y="2677876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君</a:t>
            </a:r>
            <a:r>
              <a:rPr lang="zh-TW" altLang="en-US" sz="36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五</a:t>
            </a:r>
            <a:r>
              <a:rPr lang="zh-TW" altLang="en-US" sz="36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柳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D81C192-CFFA-38F1-F35C-D90886C57F18}"/>
              </a:ext>
            </a:extLst>
          </p:cNvPr>
          <p:cNvSpPr txBox="1"/>
          <p:nvPr/>
        </p:nvSpPr>
        <p:spPr>
          <a:xfrm>
            <a:off x="689370" y="12671602"/>
            <a:ext cx="8684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十五音標音 ＝ </a:t>
            </a:r>
            <a:r>
              <a:rPr lang="zh-TW" altLang="en-US" sz="36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母音</a:t>
            </a:r>
            <a:r>
              <a:rPr lang="zh-TW" altLang="en-US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 ＋ </a:t>
            </a:r>
            <a:r>
              <a:rPr lang="zh-TW" altLang="en-US" sz="36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聲韻</a:t>
            </a:r>
            <a:r>
              <a:rPr lang="zh-TW" altLang="en-US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 ＋ </a:t>
            </a:r>
            <a:r>
              <a:rPr lang="zh-TW" altLang="en-US" sz="36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呼音</a:t>
            </a:r>
            <a:endParaRPr lang="en-US" altLang="zh-TW" sz="3600" dirty="0">
              <a:solidFill>
                <a:schemeClr val="accent2"/>
              </a:solidFill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2A70910-74C4-883C-9805-6868A32B0CDD}"/>
              </a:ext>
            </a:extLst>
          </p:cNvPr>
          <p:cNvSpPr txBox="1"/>
          <p:nvPr/>
        </p:nvSpPr>
        <p:spPr>
          <a:xfrm>
            <a:off x="895349" y="8570672"/>
            <a:ext cx="8684419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方音符號： </a:t>
            </a:r>
            <a:r>
              <a:rPr lang="en-US" altLang="zh-TW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	</a:t>
            </a:r>
            <a:r>
              <a:rPr lang="zh-TW" altLang="en-US" sz="36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ㄌ</a:t>
            </a:r>
            <a:r>
              <a:rPr lang="zh-TW" altLang="en-US" sz="36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ㄨㄣ</a:t>
            </a:r>
            <a:r>
              <a:rPr lang="zh-TW" altLang="en-US" sz="36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ˊ</a:t>
            </a:r>
            <a:endParaRPr lang="en-US" altLang="zh-TW" sz="3600" dirty="0">
              <a:solidFill>
                <a:srgbClr val="00B050"/>
              </a:solidFill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台羅拼音：</a:t>
            </a:r>
            <a:r>
              <a:rPr lang="en-US" altLang="zh-TW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	</a:t>
            </a:r>
            <a:r>
              <a:rPr lang="en-US" altLang="zh-TW" sz="36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l</a:t>
            </a:r>
            <a:r>
              <a:rPr lang="en-US" altLang="zh-TW" sz="36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un</a:t>
            </a:r>
            <a:r>
              <a:rPr lang="en-US" altLang="zh-TW" sz="36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5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B3D1762-63DF-685B-4DBF-5F5B5D18074C}"/>
              </a:ext>
            </a:extLst>
          </p:cNvPr>
          <p:cNvSpPr txBox="1"/>
          <p:nvPr/>
        </p:nvSpPr>
        <p:spPr>
          <a:xfrm>
            <a:off x="5981319" y="3506753"/>
            <a:ext cx="738664" cy="188475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TW" altLang="en-US" sz="36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ㄌ</a:t>
            </a:r>
            <a:r>
              <a:rPr lang="zh-TW" altLang="en-US" sz="36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ㄨㄣ</a:t>
            </a:r>
            <a:endParaRPr lang="zh-TW" altLang="en-US" sz="3600" dirty="0">
              <a:solidFill>
                <a:schemeClr val="accent5"/>
              </a:solidFill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91040CA-2F27-CDC9-98BF-484B0C079E6D}"/>
              </a:ext>
            </a:extLst>
          </p:cNvPr>
          <p:cNvSpPr txBox="1"/>
          <p:nvPr/>
        </p:nvSpPr>
        <p:spPr>
          <a:xfrm>
            <a:off x="3926681" y="5497438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l</a:t>
            </a:r>
            <a:r>
              <a:rPr lang="en-US" altLang="zh-TW" sz="36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un</a:t>
            </a:r>
            <a:r>
              <a:rPr lang="en-US" altLang="zh-TW" sz="36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5</a:t>
            </a:r>
            <a:endParaRPr lang="zh-TW" altLang="en-US" sz="3600" dirty="0">
              <a:solidFill>
                <a:schemeClr val="accent5"/>
              </a:solidFill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662A52E-CB0C-07A0-2957-80B263B2F58B}"/>
              </a:ext>
            </a:extLst>
          </p:cNvPr>
          <p:cNvSpPr txBox="1"/>
          <p:nvPr/>
        </p:nvSpPr>
        <p:spPr>
          <a:xfrm>
            <a:off x="6494764" y="4232893"/>
            <a:ext cx="450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ˊ </a:t>
            </a:r>
            <a:endParaRPr lang="zh-TW" altLang="en-US" sz="3600" dirty="0">
              <a:solidFill>
                <a:schemeClr val="accent5"/>
              </a:solidFill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28BBDBF-B28F-8610-9415-3BE5EF91BA3A}"/>
              </a:ext>
            </a:extLst>
          </p:cNvPr>
          <p:cNvSpPr txBox="1"/>
          <p:nvPr/>
        </p:nvSpPr>
        <p:spPr>
          <a:xfrm>
            <a:off x="689371" y="7865228"/>
            <a:ext cx="8684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漢字標音 ＝ </a:t>
            </a:r>
            <a:r>
              <a:rPr lang="zh-TW" altLang="en-US" sz="36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聲母</a:t>
            </a:r>
            <a:r>
              <a:rPr lang="zh-TW" altLang="en-US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 ＋ </a:t>
            </a:r>
            <a:r>
              <a:rPr lang="zh-TW" altLang="en-US" sz="36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韻母</a:t>
            </a:r>
            <a:r>
              <a:rPr lang="zh-TW" altLang="en-US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 ＋ </a:t>
            </a:r>
            <a:r>
              <a:rPr lang="zh-TW" altLang="en-US" sz="36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聲調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4D5E112-E69B-6D76-D648-32BB68E086E1}"/>
              </a:ext>
            </a:extLst>
          </p:cNvPr>
          <p:cNvSpPr txBox="1"/>
          <p:nvPr/>
        </p:nvSpPr>
        <p:spPr>
          <a:xfrm>
            <a:off x="895349" y="13368221"/>
            <a:ext cx="8684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十五音標音：</a:t>
            </a:r>
            <a:r>
              <a:rPr lang="en-US" altLang="zh-TW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	</a:t>
            </a:r>
            <a:r>
              <a:rPr lang="zh-TW" altLang="en-US" sz="36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君</a:t>
            </a:r>
            <a:r>
              <a:rPr lang="zh-TW" altLang="en-US" sz="36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五</a:t>
            </a:r>
            <a:r>
              <a:rPr lang="zh-TW" altLang="en-US" sz="36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柳</a:t>
            </a:r>
            <a:endParaRPr lang="en-US" altLang="zh-TW" sz="3600" dirty="0">
              <a:solidFill>
                <a:schemeClr val="accent2"/>
              </a:solidFill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03542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FEC336-2101-1707-2761-FA6E4089B1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版面配置區 8">
            <a:extLst>
              <a:ext uri="{FF2B5EF4-FFF2-40B4-BE49-F238E27FC236}">
                <a16:creationId xmlns:a16="http://schemas.microsoft.com/office/drawing/2014/main" id="{8734D2E8-F95B-8445-3BBC-11AEEBE86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20XX/9/3</a:t>
            </a: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A4A8EF61-EF83-B2AE-805B-6716A92BB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5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4545BCEC-546B-072B-87DB-652E6E902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34" y="1327707"/>
            <a:ext cx="5223224" cy="76428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十五音漢字標音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AEE6F91-79AC-7897-89C5-1BED9A7BC697}"/>
              </a:ext>
            </a:extLst>
          </p:cNvPr>
          <p:cNvSpPr txBox="1"/>
          <p:nvPr/>
        </p:nvSpPr>
        <p:spPr>
          <a:xfrm>
            <a:off x="4092320" y="3477976"/>
            <a:ext cx="204416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12800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倫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ADFBDD3-4DB5-72AA-4F01-1CB2EFEEB358}"/>
              </a:ext>
            </a:extLst>
          </p:cNvPr>
          <p:cNvSpPr txBox="1"/>
          <p:nvPr/>
        </p:nvSpPr>
        <p:spPr>
          <a:xfrm>
            <a:off x="3926681" y="2677876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君</a:t>
            </a:r>
            <a:r>
              <a:rPr lang="zh-TW" altLang="en-US" sz="36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五</a:t>
            </a:r>
            <a:r>
              <a:rPr lang="zh-TW" altLang="en-US" sz="36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柳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43B3CE0-5A5B-CF5B-E33A-FF035627C47B}"/>
              </a:ext>
            </a:extLst>
          </p:cNvPr>
          <p:cNvSpPr txBox="1"/>
          <p:nvPr/>
        </p:nvSpPr>
        <p:spPr>
          <a:xfrm>
            <a:off x="707231" y="6278326"/>
            <a:ext cx="86844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十五音標音 ＝ </a:t>
            </a:r>
            <a:r>
              <a:rPr lang="zh-TW" altLang="en-US" sz="36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母音</a:t>
            </a:r>
            <a:r>
              <a:rPr lang="zh-TW" altLang="en-US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 ＋ </a:t>
            </a:r>
            <a:r>
              <a:rPr lang="zh-TW" altLang="en-US" sz="36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聲韻</a:t>
            </a:r>
            <a:r>
              <a:rPr lang="zh-TW" altLang="en-US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 ＋ </a:t>
            </a:r>
            <a:r>
              <a:rPr lang="zh-TW" altLang="en-US" sz="36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呼音</a:t>
            </a:r>
            <a:endParaRPr lang="en-US" altLang="zh-TW" sz="3600" dirty="0">
              <a:solidFill>
                <a:schemeClr val="accent2"/>
              </a:solidFill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zh-TW" altLang="en-US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漢字標音 ＝ </a:t>
            </a:r>
            <a:r>
              <a:rPr lang="zh-TW" altLang="en-US" sz="36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聲母</a:t>
            </a:r>
            <a:r>
              <a:rPr lang="zh-TW" altLang="en-US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 ＋ </a:t>
            </a:r>
            <a:r>
              <a:rPr lang="zh-TW" altLang="en-US" sz="36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韻母</a:t>
            </a:r>
            <a:r>
              <a:rPr lang="zh-TW" altLang="en-US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 ＋ </a:t>
            </a:r>
            <a:r>
              <a:rPr lang="zh-TW" altLang="en-US" sz="36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聲調</a:t>
            </a:r>
          </a:p>
        </p:txBody>
      </p:sp>
      <p:sp>
        <p:nvSpPr>
          <p:cNvPr id="17" name="箭號: 向下 16">
            <a:extLst>
              <a:ext uri="{FF2B5EF4-FFF2-40B4-BE49-F238E27FC236}">
                <a16:creationId xmlns:a16="http://schemas.microsoft.com/office/drawing/2014/main" id="{5B14D185-E06E-8FD8-A68C-F9407CDEEB75}"/>
              </a:ext>
            </a:extLst>
          </p:cNvPr>
          <p:cNvSpPr/>
          <p:nvPr/>
        </p:nvSpPr>
        <p:spPr>
          <a:xfrm>
            <a:off x="4509373" y="7924782"/>
            <a:ext cx="892016" cy="1009650"/>
          </a:xfrm>
          <a:prstGeom prst="down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A690200-CD8C-535E-491A-B3675FD3AA1D}"/>
              </a:ext>
            </a:extLst>
          </p:cNvPr>
          <p:cNvSpPr txBox="1"/>
          <p:nvPr/>
        </p:nvSpPr>
        <p:spPr>
          <a:xfrm>
            <a:off x="801290" y="13657501"/>
            <a:ext cx="8684419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母音（韻母）：</a:t>
            </a:r>
            <a:r>
              <a:rPr lang="zh-TW" altLang="en-US" sz="36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君</a:t>
            </a:r>
            <a:r>
              <a:rPr lang="zh-TW" altLang="en-US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 </a:t>
            </a:r>
            <a:r>
              <a:rPr lang="en-US" altLang="zh-TW" sz="36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sz="36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ㄨㄣ</a:t>
            </a:r>
            <a:r>
              <a:rPr lang="en-US" altLang="zh-TW" sz="36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】[un]</a:t>
            </a:r>
          </a:p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聲韻（聲調）：</a:t>
            </a:r>
            <a:r>
              <a:rPr lang="zh-TW" altLang="en-US" sz="36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五 </a:t>
            </a:r>
            <a:r>
              <a:rPr lang="en-US" altLang="zh-TW" sz="36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sz="36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ˊ</a:t>
            </a:r>
            <a:r>
              <a:rPr lang="en-US" altLang="zh-TW" sz="36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】〔5〕</a:t>
            </a:r>
          </a:p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呼音（聲母）：</a:t>
            </a:r>
            <a:r>
              <a:rPr lang="zh-TW" altLang="en-US" sz="36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柳 </a:t>
            </a:r>
            <a:r>
              <a:rPr lang="en-US" altLang="zh-TW" sz="36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sz="36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ㄌ</a:t>
            </a:r>
            <a:r>
              <a:rPr lang="en-US" altLang="zh-TW" sz="36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】[l]</a:t>
            </a:r>
          </a:p>
        </p:txBody>
      </p:sp>
      <p:sp>
        <p:nvSpPr>
          <p:cNvPr id="19" name="箭號: 向下 18">
            <a:extLst>
              <a:ext uri="{FF2B5EF4-FFF2-40B4-BE49-F238E27FC236}">
                <a16:creationId xmlns:a16="http://schemas.microsoft.com/office/drawing/2014/main" id="{0E16AC72-F7F9-D99A-82CD-10DA73A7A791}"/>
              </a:ext>
            </a:extLst>
          </p:cNvPr>
          <p:cNvSpPr/>
          <p:nvPr/>
        </p:nvSpPr>
        <p:spPr>
          <a:xfrm>
            <a:off x="4509373" y="11864083"/>
            <a:ext cx="892016" cy="1009650"/>
          </a:xfrm>
          <a:prstGeom prst="down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D838F3B-94F6-FD7F-5B14-35237CE517B9}"/>
              </a:ext>
            </a:extLst>
          </p:cNvPr>
          <p:cNvSpPr txBox="1"/>
          <p:nvPr/>
        </p:nvSpPr>
        <p:spPr>
          <a:xfrm>
            <a:off x="746521" y="9172100"/>
            <a:ext cx="8684419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十五音標音：</a:t>
            </a:r>
            <a:r>
              <a:rPr lang="en-US" altLang="zh-TW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	</a:t>
            </a:r>
            <a:r>
              <a:rPr lang="zh-TW" altLang="en-US" sz="36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君</a:t>
            </a:r>
            <a:r>
              <a:rPr lang="zh-TW" altLang="en-US" sz="36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五</a:t>
            </a:r>
            <a:r>
              <a:rPr lang="zh-TW" altLang="en-US" sz="36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柳</a:t>
            </a:r>
            <a:endParaRPr lang="en-US" altLang="zh-TW" sz="3600" dirty="0">
              <a:solidFill>
                <a:schemeClr val="accent2"/>
              </a:solidFill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方音符號： </a:t>
            </a:r>
            <a:r>
              <a:rPr lang="en-US" altLang="zh-TW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	</a:t>
            </a:r>
            <a:r>
              <a:rPr lang="zh-TW" altLang="en-US" sz="36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ㄌ</a:t>
            </a:r>
            <a:r>
              <a:rPr lang="zh-TW" altLang="en-US" sz="36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ㄨㄣ</a:t>
            </a:r>
            <a:r>
              <a:rPr lang="zh-TW" altLang="en-US" sz="36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ˊ</a:t>
            </a:r>
            <a:endParaRPr lang="en-US" altLang="zh-TW" sz="3600" dirty="0">
              <a:solidFill>
                <a:srgbClr val="00B050"/>
              </a:solidFill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台羅拼音：</a:t>
            </a:r>
            <a:r>
              <a:rPr lang="en-US" altLang="zh-TW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	</a:t>
            </a:r>
            <a:r>
              <a:rPr lang="en-US" altLang="zh-TW" sz="36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l</a:t>
            </a:r>
            <a:r>
              <a:rPr lang="en-US" altLang="zh-TW" sz="36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un</a:t>
            </a:r>
            <a:r>
              <a:rPr lang="en-US" altLang="zh-TW" sz="36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5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E57DF58-0919-B37F-C7BC-1F86F0C2F291}"/>
              </a:ext>
            </a:extLst>
          </p:cNvPr>
          <p:cNvSpPr txBox="1"/>
          <p:nvPr/>
        </p:nvSpPr>
        <p:spPr>
          <a:xfrm>
            <a:off x="5981319" y="3506753"/>
            <a:ext cx="738664" cy="188475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TW" altLang="en-US" sz="36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ㄌ</a:t>
            </a:r>
            <a:r>
              <a:rPr lang="zh-TW" altLang="en-US" sz="36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ㄨㄣ</a:t>
            </a:r>
            <a:endParaRPr lang="zh-TW" altLang="en-US" sz="3600" dirty="0">
              <a:solidFill>
                <a:schemeClr val="accent5"/>
              </a:solidFill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44C3579-255D-C21E-2640-2C31910C2860}"/>
              </a:ext>
            </a:extLst>
          </p:cNvPr>
          <p:cNvSpPr txBox="1"/>
          <p:nvPr/>
        </p:nvSpPr>
        <p:spPr>
          <a:xfrm>
            <a:off x="3926681" y="5497438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l</a:t>
            </a:r>
            <a:r>
              <a:rPr lang="en-US" altLang="zh-TW" sz="36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un</a:t>
            </a:r>
            <a:r>
              <a:rPr lang="en-US" altLang="zh-TW" sz="36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5</a:t>
            </a:r>
            <a:endParaRPr lang="zh-TW" altLang="en-US" sz="3600" dirty="0">
              <a:solidFill>
                <a:schemeClr val="accent5"/>
              </a:solidFill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946DB28-625D-FC2D-554D-3EF7C4B462AB}"/>
              </a:ext>
            </a:extLst>
          </p:cNvPr>
          <p:cNvSpPr txBox="1"/>
          <p:nvPr/>
        </p:nvSpPr>
        <p:spPr>
          <a:xfrm>
            <a:off x="6494764" y="4232893"/>
            <a:ext cx="450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ˊ </a:t>
            </a:r>
            <a:endParaRPr lang="zh-TW" altLang="en-US" sz="3600" dirty="0">
              <a:solidFill>
                <a:schemeClr val="accent5"/>
              </a:solidFill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29285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4F322F-8B0C-EE07-5AE4-6E1F2E778B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版面配置區 8">
            <a:extLst>
              <a:ext uri="{FF2B5EF4-FFF2-40B4-BE49-F238E27FC236}">
                <a16:creationId xmlns:a16="http://schemas.microsoft.com/office/drawing/2014/main" id="{26DABD97-E199-0CDC-D044-129A3C4F3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20XX/9/3</a:t>
            </a: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42FB64CB-2064-506F-53F4-66C071B44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6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D8168735-1CDE-045C-A1DE-AFC84A52F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34" y="1327707"/>
            <a:ext cx="5223224" cy="76428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十五音漢字標音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B676420-8A62-6740-BC55-D3DD6F86E8F3}"/>
              </a:ext>
            </a:extLst>
          </p:cNvPr>
          <p:cNvSpPr txBox="1"/>
          <p:nvPr/>
        </p:nvSpPr>
        <p:spPr>
          <a:xfrm>
            <a:off x="4092320" y="3477976"/>
            <a:ext cx="204416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12800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論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D4C7B94-1ADC-981C-626A-70A592515770}"/>
              </a:ext>
            </a:extLst>
          </p:cNvPr>
          <p:cNvSpPr txBox="1"/>
          <p:nvPr/>
        </p:nvSpPr>
        <p:spPr>
          <a:xfrm>
            <a:off x="3926681" y="2677876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君</a:t>
            </a:r>
            <a:r>
              <a:rPr lang="zh-TW" altLang="en-US" sz="36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七</a:t>
            </a:r>
            <a:r>
              <a:rPr lang="zh-TW" altLang="en-US" sz="36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柳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F878A86-6DDC-979A-FC42-98D15BBD6591}"/>
              </a:ext>
            </a:extLst>
          </p:cNvPr>
          <p:cNvSpPr txBox="1"/>
          <p:nvPr/>
        </p:nvSpPr>
        <p:spPr>
          <a:xfrm>
            <a:off x="707231" y="6278326"/>
            <a:ext cx="86844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十五音標音 ＝ </a:t>
            </a:r>
            <a:r>
              <a:rPr lang="zh-TW" altLang="en-US" sz="36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母音</a:t>
            </a:r>
            <a:r>
              <a:rPr lang="zh-TW" altLang="en-US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 ＋ </a:t>
            </a:r>
            <a:r>
              <a:rPr lang="zh-TW" altLang="en-US" sz="36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聲韻</a:t>
            </a:r>
            <a:r>
              <a:rPr lang="zh-TW" altLang="en-US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 ＋ </a:t>
            </a:r>
            <a:r>
              <a:rPr lang="zh-TW" altLang="en-US" sz="36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呼音</a:t>
            </a:r>
            <a:endParaRPr lang="en-US" altLang="zh-TW" sz="3600" dirty="0">
              <a:solidFill>
                <a:schemeClr val="accent2"/>
              </a:solidFill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zh-TW" altLang="en-US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漢字標音 ＝ </a:t>
            </a:r>
            <a:r>
              <a:rPr lang="zh-TW" altLang="en-US" sz="36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聲母</a:t>
            </a:r>
            <a:r>
              <a:rPr lang="zh-TW" altLang="en-US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 ＋ </a:t>
            </a:r>
            <a:r>
              <a:rPr lang="zh-TW" altLang="en-US" sz="36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韻母</a:t>
            </a:r>
            <a:r>
              <a:rPr lang="zh-TW" altLang="en-US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 ＋ </a:t>
            </a:r>
            <a:r>
              <a:rPr lang="zh-TW" altLang="en-US" sz="36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聲調</a:t>
            </a:r>
          </a:p>
        </p:txBody>
      </p:sp>
      <p:sp>
        <p:nvSpPr>
          <p:cNvPr id="17" name="箭號: 向下 16">
            <a:extLst>
              <a:ext uri="{FF2B5EF4-FFF2-40B4-BE49-F238E27FC236}">
                <a16:creationId xmlns:a16="http://schemas.microsoft.com/office/drawing/2014/main" id="{1E44FAA7-5282-8B84-DB14-4ACD64FDC9B0}"/>
              </a:ext>
            </a:extLst>
          </p:cNvPr>
          <p:cNvSpPr/>
          <p:nvPr/>
        </p:nvSpPr>
        <p:spPr>
          <a:xfrm>
            <a:off x="4509373" y="7924782"/>
            <a:ext cx="892016" cy="1009650"/>
          </a:xfrm>
          <a:prstGeom prst="down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484E707-A6D5-C5C8-D76C-D43010DBECB0}"/>
              </a:ext>
            </a:extLst>
          </p:cNvPr>
          <p:cNvSpPr txBox="1"/>
          <p:nvPr/>
        </p:nvSpPr>
        <p:spPr>
          <a:xfrm>
            <a:off x="801290" y="13657501"/>
            <a:ext cx="8684419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母音（韻母）：</a:t>
            </a:r>
            <a:r>
              <a:rPr lang="zh-TW" altLang="en-US" sz="36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君</a:t>
            </a:r>
            <a:r>
              <a:rPr lang="zh-TW" altLang="en-US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 </a:t>
            </a:r>
            <a:r>
              <a:rPr lang="en-US" altLang="zh-TW" sz="36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sz="36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ㄨㄣ</a:t>
            </a:r>
            <a:r>
              <a:rPr lang="en-US" altLang="zh-TW" sz="36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】[un]</a:t>
            </a:r>
          </a:p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聲韻（聲調）：</a:t>
            </a:r>
            <a:r>
              <a:rPr lang="zh-TW" altLang="en-US" sz="36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七 </a:t>
            </a:r>
            <a:r>
              <a:rPr lang="en-US" altLang="zh-TW" sz="36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sz="36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˫</a:t>
            </a:r>
            <a:r>
              <a:rPr lang="en-US" altLang="zh-TW" sz="36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 〔7〕</a:t>
            </a:r>
          </a:p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呼音（聲母）：</a:t>
            </a:r>
            <a:r>
              <a:rPr lang="zh-TW" altLang="en-US" sz="36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柳 </a:t>
            </a:r>
            <a:r>
              <a:rPr lang="en-US" altLang="zh-TW" sz="36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sz="36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ㄌ</a:t>
            </a:r>
            <a:r>
              <a:rPr lang="en-US" altLang="zh-TW" sz="36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】[l]</a:t>
            </a:r>
          </a:p>
        </p:txBody>
      </p:sp>
      <p:sp>
        <p:nvSpPr>
          <p:cNvPr id="19" name="箭號: 向下 18">
            <a:extLst>
              <a:ext uri="{FF2B5EF4-FFF2-40B4-BE49-F238E27FC236}">
                <a16:creationId xmlns:a16="http://schemas.microsoft.com/office/drawing/2014/main" id="{272C726D-B046-0808-C143-0B57ABF3910B}"/>
              </a:ext>
            </a:extLst>
          </p:cNvPr>
          <p:cNvSpPr/>
          <p:nvPr/>
        </p:nvSpPr>
        <p:spPr>
          <a:xfrm>
            <a:off x="4509373" y="11864083"/>
            <a:ext cx="892016" cy="1009650"/>
          </a:xfrm>
          <a:prstGeom prst="down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9D9C3AD4-3774-A045-546F-10F3BDA0BE67}"/>
              </a:ext>
            </a:extLst>
          </p:cNvPr>
          <p:cNvSpPr txBox="1"/>
          <p:nvPr/>
        </p:nvSpPr>
        <p:spPr>
          <a:xfrm>
            <a:off x="746521" y="9172100"/>
            <a:ext cx="8684419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十五音標音：</a:t>
            </a:r>
            <a:r>
              <a:rPr lang="en-US" altLang="zh-TW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	</a:t>
            </a:r>
            <a:r>
              <a:rPr lang="zh-TW" altLang="en-US" sz="36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君</a:t>
            </a:r>
            <a:r>
              <a:rPr lang="zh-TW" altLang="en-US" sz="36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七</a:t>
            </a:r>
            <a:r>
              <a:rPr lang="zh-TW" altLang="en-US" sz="36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柳</a:t>
            </a:r>
            <a:endParaRPr lang="en-US" altLang="zh-TW" sz="3600" dirty="0">
              <a:solidFill>
                <a:schemeClr val="accent2"/>
              </a:solidFill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方音符號： </a:t>
            </a:r>
            <a:r>
              <a:rPr lang="en-US" altLang="zh-TW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	</a:t>
            </a:r>
            <a:r>
              <a:rPr lang="zh-TW" altLang="en-US" sz="36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ㄌ</a:t>
            </a:r>
            <a:r>
              <a:rPr lang="zh-TW" altLang="en-US" sz="36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ㄨㄣ</a:t>
            </a:r>
            <a:r>
              <a:rPr lang="zh-TW" altLang="en-US" sz="36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˫</a:t>
            </a:r>
            <a:endParaRPr lang="en-US" altLang="zh-TW" sz="3600" dirty="0">
              <a:solidFill>
                <a:srgbClr val="00B050"/>
              </a:solidFill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台羅拼音：</a:t>
            </a:r>
            <a:r>
              <a:rPr lang="en-US" altLang="zh-TW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	</a:t>
            </a:r>
            <a:r>
              <a:rPr lang="en-US" altLang="zh-TW" sz="36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l</a:t>
            </a:r>
            <a:r>
              <a:rPr lang="en-US" altLang="zh-TW" sz="36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un</a:t>
            </a:r>
            <a:r>
              <a:rPr lang="en-US" altLang="zh-TW" sz="36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7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89841960-CE27-A727-0925-59C2032A3DAE}"/>
              </a:ext>
            </a:extLst>
          </p:cNvPr>
          <p:cNvSpPr txBox="1"/>
          <p:nvPr/>
        </p:nvSpPr>
        <p:spPr>
          <a:xfrm>
            <a:off x="5981319" y="3506753"/>
            <a:ext cx="738664" cy="188475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TW" altLang="en-US" sz="36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ㄌ</a:t>
            </a:r>
            <a:r>
              <a:rPr lang="zh-TW" altLang="en-US" sz="36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ㄨㄣ</a:t>
            </a:r>
            <a:endParaRPr lang="zh-TW" altLang="en-US" sz="3600" dirty="0">
              <a:solidFill>
                <a:schemeClr val="accent5"/>
              </a:solidFill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7F01414-82B4-7B1F-5111-2BB045F4A2CC}"/>
              </a:ext>
            </a:extLst>
          </p:cNvPr>
          <p:cNvSpPr txBox="1"/>
          <p:nvPr/>
        </p:nvSpPr>
        <p:spPr>
          <a:xfrm>
            <a:off x="3926681" y="5497438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l</a:t>
            </a:r>
            <a:r>
              <a:rPr lang="en-US" altLang="zh-TW" sz="36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un</a:t>
            </a:r>
            <a:r>
              <a:rPr lang="en-US" altLang="zh-TW" sz="36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7</a:t>
            </a:r>
            <a:endParaRPr lang="zh-TW" altLang="en-US" sz="3600" dirty="0">
              <a:solidFill>
                <a:schemeClr val="accent5"/>
              </a:solidFill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777FB8D-D1EF-3EE3-7C03-2A2A07287AE9}"/>
              </a:ext>
            </a:extLst>
          </p:cNvPr>
          <p:cNvSpPr txBox="1"/>
          <p:nvPr/>
        </p:nvSpPr>
        <p:spPr>
          <a:xfrm>
            <a:off x="6494764" y="4232893"/>
            <a:ext cx="450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˫</a:t>
            </a:r>
            <a:endParaRPr lang="zh-TW" altLang="en-US" sz="3600" dirty="0">
              <a:solidFill>
                <a:schemeClr val="accent5"/>
              </a:solidFill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1477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4F1BF-84F4-B437-C892-B4B31C12F4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版面配置區 8">
            <a:extLst>
              <a:ext uri="{FF2B5EF4-FFF2-40B4-BE49-F238E27FC236}">
                <a16:creationId xmlns:a16="http://schemas.microsoft.com/office/drawing/2014/main" id="{42EDDF82-D294-9786-D068-B69025CEC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20XX/9/3</a:t>
            </a: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710CF94A-F83B-7785-66CD-512D5C125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7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0C872BB7-494C-1210-E55B-B30184728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34" y="1327707"/>
            <a:ext cx="5223224" cy="764286"/>
          </a:xfrm>
        </p:spPr>
        <p:txBody>
          <a:bodyPr/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母音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chemeClr val="accent5"/>
                </a:solidFill>
              </a:rPr>
              <a:t>50 </a:t>
            </a:r>
            <a:r>
              <a:rPr lang="zh-TW" altLang="en-US" dirty="0">
                <a:solidFill>
                  <a:schemeClr val="accent5"/>
                </a:solidFill>
              </a:rPr>
              <a:t>音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0E20F76-C039-91D9-CE92-09BC2A744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991" y="5613083"/>
            <a:ext cx="8872778" cy="548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994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873471-A215-9D77-1F5D-4D66EF2C8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F6F4E95D-D102-6E97-FAD8-C89631B27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34" y="1327707"/>
            <a:ext cx="5223224" cy="764286"/>
          </a:xfrm>
        </p:spPr>
        <p:txBody>
          <a:bodyPr/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母音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chemeClr val="accent5"/>
                </a:solidFill>
              </a:rPr>
              <a:t>50 </a:t>
            </a:r>
            <a:r>
              <a:rPr lang="zh-TW" altLang="en-US" dirty="0">
                <a:solidFill>
                  <a:schemeClr val="accent5"/>
                </a:solidFill>
              </a:rPr>
              <a:t>音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296CFCB-1B25-3427-D981-2800310B6650}"/>
              </a:ext>
            </a:extLst>
          </p:cNvPr>
          <p:cNvSpPr txBox="1"/>
          <p:nvPr/>
        </p:nvSpPr>
        <p:spPr>
          <a:xfrm>
            <a:off x="484027" y="2470164"/>
            <a:ext cx="896794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4800" dirty="0"/>
              <a:t>【</a:t>
            </a:r>
            <a:r>
              <a:rPr lang="zh-TW" altLang="en-US" sz="4800" dirty="0"/>
              <a:t>彙集雅俗通十五音</a:t>
            </a:r>
            <a:r>
              <a:rPr lang="en-US" altLang="zh-TW" sz="4800" dirty="0"/>
              <a:t>– </a:t>
            </a:r>
            <a:r>
              <a:rPr lang="zh-TW" altLang="en-US" sz="4800" dirty="0"/>
              <a:t>韻母</a:t>
            </a:r>
            <a:r>
              <a:rPr lang="en-US" altLang="zh-TW" sz="4800" dirty="0"/>
              <a:t>50</a:t>
            </a:r>
            <a:r>
              <a:rPr lang="zh-TW" altLang="en-US" sz="4800" dirty="0"/>
              <a:t>字</a:t>
            </a:r>
            <a:r>
              <a:rPr lang="en-US" altLang="zh-TW" sz="4800" dirty="0"/>
              <a:t>】</a:t>
            </a:r>
            <a:endParaRPr lang="zh-TW" altLang="en-US" sz="48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3BDDBB8-952D-D824-C904-C5357FAD5D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084487"/>
              </p:ext>
            </p:extLst>
          </p:nvPr>
        </p:nvGraphicFramePr>
        <p:xfrm>
          <a:off x="707230" y="3427773"/>
          <a:ext cx="8744745" cy="13945310"/>
        </p:xfrm>
        <a:graphic>
          <a:graphicData uri="http://schemas.openxmlformats.org/drawingml/2006/table">
            <a:tbl>
              <a:tblPr/>
              <a:tblGrid>
                <a:gridCol w="1748949">
                  <a:extLst>
                    <a:ext uri="{9D8B030D-6E8A-4147-A177-3AD203B41FA5}">
                      <a16:colId xmlns:a16="http://schemas.microsoft.com/office/drawing/2014/main" val="3267365704"/>
                    </a:ext>
                  </a:extLst>
                </a:gridCol>
                <a:gridCol w="1748949">
                  <a:extLst>
                    <a:ext uri="{9D8B030D-6E8A-4147-A177-3AD203B41FA5}">
                      <a16:colId xmlns:a16="http://schemas.microsoft.com/office/drawing/2014/main" val="1795312343"/>
                    </a:ext>
                  </a:extLst>
                </a:gridCol>
                <a:gridCol w="1748949">
                  <a:extLst>
                    <a:ext uri="{9D8B030D-6E8A-4147-A177-3AD203B41FA5}">
                      <a16:colId xmlns:a16="http://schemas.microsoft.com/office/drawing/2014/main" val="2855888024"/>
                    </a:ext>
                  </a:extLst>
                </a:gridCol>
                <a:gridCol w="1748949">
                  <a:extLst>
                    <a:ext uri="{9D8B030D-6E8A-4147-A177-3AD203B41FA5}">
                      <a16:colId xmlns:a16="http://schemas.microsoft.com/office/drawing/2014/main" val="2958756050"/>
                    </a:ext>
                  </a:extLst>
                </a:gridCol>
                <a:gridCol w="1748949">
                  <a:extLst>
                    <a:ext uri="{9D8B030D-6E8A-4147-A177-3AD203B41FA5}">
                      <a16:colId xmlns:a16="http://schemas.microsoft.com/office/drawing/2014/main" val="1182112491"/>
                    </a:ext>
                  </a:extLst>
                </a:gridCol>
              </a:tblGrid>
              <a:tr h="3945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200" b="0" i="0" u="none" strike="noStrike">
                          <a:solidFill>
                            <a:srgbClr val="C0E6F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200" b="0" i="0" u="none" strike="noStrike">
                          <a:solidFill>
                            <a:srgbClr val="C0E6F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200" b="0" i="0" u="none" strike="noStrike">
                          <a:solidFill>
                            <a:srgbClr val="C0E6F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200" b="0" i="0" u="none" strike="noStrike">
                          <a:solidFill>
                            <a:srgbClr val="C0E6F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200" b="0" i="0" u="none" strike="noStrike">
                          <a:solidFill>
                            <a:srgbClr val="C0E6F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0481313"/>
                  </a:ext>
                </a:extLst>
              </a:tr>
              <a:tr h="70779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4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4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堅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4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金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4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規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4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嘉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9575707"/>
                  </a:ext>
                </a:extLst>
              </a:tr>
              <a:tr h="70779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200" b="0" i="0" u="none" strike="noStrike">
                          <a:solidFill>
                            <a:srgbClr val="C0E6F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200" b="0" i="0" u="none" strike="noStrike">
                          <a:solidFill>
                            <a:srgbClr val="C0E6F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200" b="0" i="0" u="none" strike="noStrike">
                          <a:solidFill>
                            <a:srgbClr val="C0E6F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200" b="0" i="0" u="none" strike="noStrike">
                          <a:solidFill>
                            <a:srgbClr val="C0E6F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200" b="0" i="0" u="none" strike="noStrike">
                          <a:solidFill>
                            <a:srgbClr val="C0E6F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1593848"/>
                  </a:ext>
                </a:extLst>
              </a:tr>
              <a:tr h="70779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4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干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4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公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4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乖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4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經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4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9271627"/>
                  </a:ext>
                </a:extLst>
              </a:tr>
              <a:tr h="70779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200" b="0" i="0" u="none" strike="noStrike">
                          <a:solidFill>
                            <a:srgbClr val="C0E6F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200" b="0" i="0" u="none" strike="noStrike">
                          <a:solidFill>
                            <a:srgbClr val="C0E6F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200" b="0" i="0" u="none" strike="noStrike" dirty="0">
                          <a:solidFill>
                            <a:srgbClr val="C0E6F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200" b="0" i="0" u="none" strike="noStrike">
                          <a:solidFill>
                            <a:srgbClr val="C0E6F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200" b="0" i="0" u="none" strike="noStrike">
                          <a:solidFill>
                            <a:srgbClr val="C0E6F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7045988"/>
                  </a:ext>
                </a:extLst>
              </a:tr>
              <a:tr h="70779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4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沽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4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嬌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4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稽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4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4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高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6526301"/>
                  </a:ext>
                </a:extLst>
              </a:tr>
              <a:tr h="70779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200" b="0" i="0" u="none" strike="noStrike">
                          <a:solidFill>
                            <a:srgbClr val="C0E6F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200" b="0" i="0" u="none" strike="noStrike">
                          <a:solidFill>
                            <a:srgbClr val="C0E6F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200" b="0" i="0" u="none" strike="noStrike">
                          <a:solidFill>
                            <a:srgbClr val="C0E6F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200" b="0" i="0" u="none" strike="noStrike">
                          <a:solidFill>
                            <a:srgbClr val="C0E6F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200" b="0" i="0" u="none" strike="noStrike">
                          <a:solidFill>
                            <a:srgbClr val="C0E6F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330039"/>
                  </a:ext>
                </a:extLst>
              </a:tr>
              <a:tr h="70779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4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皆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4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巾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4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姜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4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甘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4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瓜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2125226"/>
                  </a:ext>
                </a:extLst>
              </a:tr>
              <a:tr h="70779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200" b="0" i="0" u="none" strike="noStrike">
                          <a:solidFill>
                            <a:srgbClr val="C0E6F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200" b="0" i="0" u="none" strike="noStrike">
                          <a:solidFill>
                            <a:srgbClr val="C0E6F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200" b="0" i="0" u="none" strike="noStrike">
                          <a:solidFill>
                            <a:srgbClr val="C0E6F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200" b="0" i="0" u="none" strike="noStrike">
                          <a:solidFill>
                            <a:srgbClr val="C0E6F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200" b="0" i="0" u="none" strike="noStrike">
                          <a:solidFill>
                            <a:srgbClr val="C0E6F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5016993"/>
                  </a:ext>
                </a:extLst>
              </a:tr>
              <a:tr h="70779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4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江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4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兼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4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交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4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迦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4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檜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3268151"/>
                  </a:ext>
                </a:extLst>
              </a:tr>
              <a:tr h="70779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200" b="0" i="0" u="none" strike="noStrike">
                          <a:solidFill>
                            <a:srgbClr val="C0E6F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200" b="0" i="0" u="none" strike="noStrike">
                          <a:solidFill>
                            <a:srgbClr val="C0E6F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200" b="0" i="0" u="none" strike="noStrike">
                          <a:solidFill>
                            <a:srgbClr val="C0E6F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200" b="0" i="0" u="none" strike="noStrike">
                          <a:solidFill>
                            <a:srgbClr val="C0E6F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200" b="0" i="0" u="none" strike="noStrike">
                          <a:solidFill>
                            <a:srgbClr val="C0E6F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7838497"/>
                  </a:ext>
                </a:extLst>
              </a:tr>
              <a:tr h="70779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4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監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4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艍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4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4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居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4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丩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8719896"/>
                  </a:ext>
                </a:extLst>
              </a:tr>
              <a:tr h="70779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200" b="0" i="0" u="none" strike="noStrike">
                          <a:solidFill>
                            <a:srgbClr val="C0E6F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200" b="0" i="0" u="none" strike="noStrike">
                          <a:solidFill>
                            <a:srgbClr val="C0E6F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200" b="0" i="0" u="none" strike="noStrike">
                          <a:solidFill>
                            <a:srgbClr val="C0E6F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200" b="0" i="0" u="none" strike="noStrike">
                          <a:solidFill>
                            <a:srgbClr val="C0E6F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200" b="0" i="0" u="none" strike="noStrike">
                          <a:solidFill>
                            <a:srgbClr val="C0E6F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6080254"/>
                  </a:ext>
                </a:extLst>
              </a:tr>
              <a:tr h="70779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4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更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4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褌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4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茄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4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梔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4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薑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4319831"/>
                  </a:ext>
                </a:extLst>
              </a:tr>
              <a:tr h="70779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200" b="0" i="0" u="none" strike="noStrike">
                          <a:solidFill>
                            <a:srgbClr val="C0E6F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200" b="0" i="0" u="none" strike="noStrike">
                          <a:solidFill>
                            <a:srgbClr val="C0E6F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200" b="0" i="0" u="none" strike="noStrike">
                          <a:solidFill>
                            <a:srgbClr val="C0E6F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200" b="0" i="0" u="none" strike="noStrike">
                          <a:solidFill>
                            <a:srgbClr val="C0E6F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200" b="0" i="0" u="none" strike="noStrike">
                          <a:solidFill>
                            <a:srgbClr val="C0E6F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8925864"/>
                  </a:ext>
                </a:extLst>
              </a:tr>
              <a:tr h="70779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4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驚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4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官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4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鋼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4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伽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4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6474301"/>
                  </a:ext>
                </a:extLst>
              </a:tr>
              <a:tr h="70779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200" b="0" i="0" u="none" strike="noStrike">
                          <a:solidFill>
                            <a:srgbClr val="C0E6F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200" b="0" i="0" u="none" strike="noStrike">
                          <a:solidFill>
                            <a:srgbClr val="C0E6F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200" b="0" i="0" u="none" strike="noStrike">
                          <a:solidFill>
                            <a:srgbClr val="C0E6F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200" b="0" i="0" u="none" strike="noStrike">
                          <a:solidFill>
                            <a:srgbClr val="C0E6F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200" b="0" i="0" u="none" strike="noStrike">
                          <a:solidFill>
                            <a:srgbClr val="C0E6F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9810491"/>
                  </a:ext>
                </a:extLst>
              </a:tr>
              <a:tr h="70779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4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姑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4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姆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4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光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4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閂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4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糜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3548922"/>
                  </a:ext>
                </a:extLst>
              </a:tr>
              <a:tr h="70779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200" b="0" i="0" u="none" strike="noStrike">
                          <a:solidFill>
                            <a:srgbClr val="C0E6F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200" b="0" i="0" u="none" strike="noStrike">
                          <a:solidFill>
                            <a:srgbClr val="C0E6F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200" b="0" i="0" u="none" strike="noStrike">
                          <a:solidFill>
                            <a:srgbClr val="C0E6F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200" b="0" i="0" u="none" strike="noStrike">
                          <a:solidFill>
                            <a:srgbClr val="C0E6F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200" b="0" i="0" u="none" strike="noStrike">
                          <a:solidFill>
                            <a:srgbClr val="C0E6F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4090027"/>
                  </a:ext>
                </a:extLst>
              </a:tr>
              <a:tr h="70779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4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嘄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4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箴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4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爻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4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扛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4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牛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3594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3690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4F1BF-84F4-B437-C892-B4B31C12F4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版面配置區 8">
            <a:extLst>
              <a:ext uri="{FF2B5EF4-FFF2-40B4-BE49-F238E27FC236}">
                <a16:creationId xmlns:a16="http://schemas.microsoft.com/office/drawing/2014/main" id="{42EDDF82-D294-9786-D068-B69025CEC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20XX/9/3</a:t>
            </a:r>
          </a:p>
        </p:txBody>
      </p:sp>
      <p:sp>
        <p:nvSpPr>
          <p:cNvPr id="10" name="頁尾版面配置區 9">
            <a:extLst>
              <a:ext uri="{FF2B5EF4-FFF2-40B4-BE49-F238E27FC236}">
                <a16:creationId xmlns:a16="http://schemas.microsoft.com/office/drawing/2014/main" id="{5FCC1C1F-74CB-4DA8-54F7-0301263D3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簡報標題</a:t>
            </a: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710CF94A-F83B-7785-66CD-512D5C125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9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0C872BB7-494C-1210-E55B-B30184728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34" y="1327707"/>
            <a:ext cx="5223224" cy="764286"/>
          </a:xfrm>
        </p:spPr>
        <p:txBody>
          <a:bodyPr/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母音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chemeClr val="accent5"/>
                </a:solidFill>
              </a:rPr>
              <a:t>50 </a:t>
            </a:r>
            <a:r>
              <a:rPr lang="zh-TW" altLang="en-US" dirty="0">
                <a:solidFill>
                  <a:schemeClr val="accent5"/>
                </a:solidFill>
              </a:rPr>
              <a:t>音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36B3CF8-8E50-1FB0-9FF0-146832177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912340"/>
              </p:ext>
            </p:extLst>
          </p:nvPr>
        </p:nvGraphicFramePr>
        <p:xfrm>
          <a:off x="356234" y="2631780"/>
          <a:ext cx="9095742" cy="13363189"/>
        </p:xfrm>
        <a:graphic>
          <a:graphicData uri="http://schemas.openxmlformats.org/drawingml/2006/table">
            <a:tbl>
              <a:tblPr/>
              <a:tblGrid>
                <a:gridCol w="921959">
                  <a:extLst>
                    <a:ext uri="{9D8B030D-6E8A-4147-A177-3AD203B41FA5}">
                      <a16:colId xmlns:a16="http://schemas.microsoft.com/office/drawing/2014/main" val="3533503906"/>
                    </a:ext>
                  </a:extLst>
                </a:gridCol>
                <a:gridCol w="990762">
                  <a:extLst>
                    <a:ext uri="{9D8B030D-6E8A-4147-A177-3AD203B41FA5}">
                      <a16:colId xmlns:a16="http://schemas.microsoft.com/office/drawing/2014/main" val="1788349962"/>
                    </a:ext>
                  </a:extLst>
                </a:gridCol>
                <a:gridCol w="990762">
                  <a:extLst>
                    <a:ext uri="{9D8B030D-6E8A-4147-A177-3AD203B41FA5}">
                      <a16:colId xmlns:a16="http://schemas.microsoft.com/office/drawing/2014/main" val="1066156880"/>
                    </a:ext>
                  </a:extLst>
                </a:gridCol>
                <a:gridCol w="825634">
                  <a:extLst>
                    <a:ext uri="{9D8B030D-6E8A-4147-A177-3AD203B41FA5}">
                      <a16:colId xmlns:a16="http://schemas.microsoft.com/office/drawing/2014/main" val="150921304"/>
                    </a:ext>
                  </a:extLst>
                </a:gridCol>
                <a:gridCol w="1073325">
                  <a:extLst>
                    <a:ext uri="{9D8B030D-6E8A-4147-A177-3AD203B41FA5}">
                      <a16:colId xmlns:a16="http://schemas.microsoft.com/office/drawing/2014/main" val="3071788820"/>
                    </a:ext>
                  </a:extLst>
                </a:gridCol>
                <a:gridCol w="1073325">
                  <a:extLst>
                    <a:ext uri="{9D8B030D-6E8A-4147-A177-3AD203B41FA5}">
                      <a16:colId xmlns:a16="http://schemas.microsoft.com/office/drawing/2014/main" val="743123540"/>
                    </a:ext>
                  </a:extLst>
                </a:gridCol>
                <a:gridCol w="1073325">
                  <a:extLst>
                    <a:ext uri="{9D8B030D-6E8A-4147-A177-3AD203B41FA5}">
                      <a16:colId xmlns:a16="http://schemas.microsoft.com/office/drawing/2014/main" val="3668057863"/>
                    </a:ext>
                  </a:extLst>
                </a:gridCol>
                <a:gridCol w="1073325">
                  <a:extLst>
                    <a:ext uri="{9D8B030D-6E8A-4147-A177-3AD203B41FA5}">
                      <a16:colId xmlns:a16="http://schemas.microsoft.com/office/drawing/2014/main" val="1298453114"/>
                    </a:ext>
                  </a:extLst>
                </a:gridCol>
                <a:gridCol w="1073325">
                  <a:extLst>
                    <a:ext uri="{9D8B030D-6E8A-4147-A177-3AD203B41FA5}">
                      <a16:colId xmlns:a16="http://schemas.microsoft.com/office/drawing/2014/main" val="340041749"/>
                    </a:ext>
                  </a:extLst>
                </a:gridCol>
              </a:tblGrid>
              <a:tr h="573649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識別號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十五音序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舒促聲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十五音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方音符號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國際音標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閩拼方案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白話字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台羅音標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891334"/>
                  </a:ext>
                </a:extLst>
              </a:tr>
              <a:tr h="63947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1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1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ㄨㄣ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un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un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un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un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2048"/>
                  </a:ext>
                </a:extLst>
              </a:tr>
              <a:tr h="63947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2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1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ㄨㆵ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ut̚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ut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ut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ut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2867851"/>
                  </a:ext>
                </a:extLst>
              </a:tr>
              <a:tr h="63947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3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2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堅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ㄧㄢ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ian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ian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ian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ian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417974"/>
                  </a:ext>
                </a:extLst>
              </a:tr>
              <a:tr h="63947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4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2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堅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ㄧㄚㆵ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iat̚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iat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iat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iat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5933673"/>
                  </a:ext>
                </a:extLst>
              </a:tr>
              <a:tr h="63947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5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3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金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ㄧㆬ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im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im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im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im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157862"/>
                  </a:ext>
                </a:extLst>
              </a:tr>
              <a:tr h="63947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6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3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金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一</a:t>
                      </a:r>
                      <a:r>
                        <a:rPr lang="zh-CN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ㆴ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ip̚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ip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ip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ip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9142664"/>
                  </a:ext>
                </a:extLst>
              </a:tr>
              <a:tr h="63947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7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4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規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ㄨㄧ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ui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ui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ui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ui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508453"/>
                  </a:ext>
                </a:extLst>
              </a:tr>
              <a:tr h="63947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8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4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規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338752"/>
                  </a:ext>
                </a:extLst>
              </a:tr>
              <a:tr h="63947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9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5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嘉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ㄝ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ɛ</a:t>
                      </a:r>
                      <a:endParaRPr lang="en-US" sz="2800" b="0" i="0" u="none" strike="noStrike">
                        <a:solidFill>
                          <a:srgbClr val="0061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e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e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ee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393009"/>
                  </a:ext>
                </a:extLst>
              </a:tr>
              <a:tr h="63947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10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5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嘉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ㄝㆷ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ɛ</a:t>
                      </a:r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?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eeh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eeh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9990704"/>
                  </a:ext>
                </a:extLst>
              </a:tr>
              <a:tr h="63947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11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6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干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ㄢ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an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an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an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an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7620469"/>
                  </a:ext>
                </a:extLst>
              </a:tr>
              <a:tr h="63947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12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6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干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ㄚㆵ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at̚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at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at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at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1497900"/>
                  </a:ext>
                </a:extLst>
              </a:tr>
              <a:tr h="63947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13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7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公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ㆲ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ɔŋ</a:t>
                      </a:r>
                      <a:endParaRPr lang="en-US" sz="2800" b="0" i="0" u="none" strike="noStrike">
                        <a:solidFill>
                          <a:srgbClr val="0061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ong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ong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ong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4527078"/>
                  </a:ext>
                </a:extLst>
              </a:tr>
              <a:tr h="63947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14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7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公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ㆦㆻ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ɔ</a:t>
                      </a:r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k̚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ok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ok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ok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7972837"/>
                  </a:ext>
                </a:extLst>
              </a:tr>
              <a:tr h="63947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15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8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乖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ㄨㄞ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uai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uai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oai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uai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9934464"/>
                  </a:ext>
                </a:extLst>
              </a:tr>
              <a:tr h="63947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16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8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乖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ㄨㄞㆷ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uai?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uaih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oaih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uaih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2697233"/>
                  </a:ext>
                </a:extLst>
              </a:tr>
              <a:tr h="63947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17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9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經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ㄧㄥ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</a:t>
                      </a:r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ŋ</a:t>
                      </a:r>
                      <a:endParaRPr lang="en-US" sz="2800" b="0" i="0" u="none" strike="noStrike">
                        <a:solidFill>
                          <a:srgbClr val="0061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ing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eng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ing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8206308"/>
                  </a:ext>
                </a:extLst>
              </a:tr>
              <a:tr h="63947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18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9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經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ㄧㆻ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ik̚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ik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ek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ik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1611483"/>
                  </a:ext>
                </a:extLst>
              </a:tr>
              <a:tr h="63947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19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10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觀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ㄨㄢ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uan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uan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oan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uan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930025"/>
                  </a:ext>
                </a:extLst>
              </a:tr>
              <a:tr h="63947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20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10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觀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ㄨㄚㆵ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uat̚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uat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oat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 dirty="0" err="1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uat</a:t>
                      </a:r>
                      <a:endParaRPr lang="en-US" sz="2800" b="0" i="0" u="none" strike="noStrike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3058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248705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021_TF89338750_Win32" id="{5E9B3395-FFAC-414A-B6B7-CD36791E5293}" vid="{68A61A5A-8CF9-4042-8E4C-8CB5B3ADE9C7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4339</Words>
  <Application>Microsoft Office PowerPoint</Application>
  <PresentationFormat>自訂</PresentationFormat>
  <Paragraphs>2645</Paragraphs>
  <Slides>31</Slides>
  <Notes>31</Notes>
  <HiddenSlides>0</HiddenSlides>
  <MMClips>0</MMClips>
  <ScaleCrop>false</ScaleCrop>
  <HeadingPairs>
    <vt:vector size="8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45" baseType="lpstr">
      <vt:lpstr>Microsoft JhengHei UI</vt:lpstr>
      <vt:lpstr>MS Gothic</vt:lpstr>
      <vt:lpstr>Noto Sans TC</vt:lpstr>
      <vt:lpstr>Noto Sans TC Black</vt:lpstr>
      <vt:lpstr>Noto Sans TC Medium</vt:lpstr>
      <vt:lpstr>Noto Serif TC Black</vt:lpstr>
      <vt:lpstr>字咍源雲明體 方音 L</vt:lpstr>
      <vt:lpstr>字咍源雲明體 台羅方音 L</vt:lpstr>
      <vt:lpstr>新細明體</vt:lpstr>
      <vt:lpstr>Arial</vt:lpstr>
      <vt:lpstr>Tahoma</vt:lpstr>
      <vt:lpstr>Times New Roman</vt:lpstr>
      <vt:lpstr>GradientUnivers</vt:lpstr>
      <vt:lpstr>Worksheet</vt:lpstr>
      <vt:lpstr>十五音漢字標音法 v1</vt:lpstr>
      <vt:lpstr>漢字標音</vt:lpstr>
      <vt:lpstr>漢字標音</vt:lpstr>
      <vt:lpstr>十五音漢字標音</vt:lpstr>
      <vt:lpstr>十五音漢字標音</vt:lpstr>
      <vt:lpstr>十五音漢字標音</vt:lpstr>
      <vt:lpstr>母音 50 音</vt:lpstr>
      <vt:lpstr>母音 50 音</vt:lpstr>
      <vt:lpstr>母音 50 音</vt:lpstr>
      <vt:lpstr>母音 50 音</vt:lpstr>
      <vt:lpstr>母音 50 音</vt:lpstr>
      <vt:lpstr>母音 50 音</vt:lpstr>
      <vt:lpstr>母音 50 音</vt:lpstr>
      <vt:lpstr>聲韻 8 音</vt:lpstr>
      <vt:lpstr>四聲八調</vt:lpstr>
      <vt:lpstr>四聲八調</vt:lpstr>
      <vt:lpstr>四聲八調</vt:lpstr>
      <vt:lpstr>四聲八調</vt:lpstr>
      <vt:lpstr>四聲八調</vt:lpstr>
      <vt:lpstr>韻母八音反切</vt:lpstr>
      <vt:lpstr>韻母八音反切</vt:lpstr>
      <vt:lpstr>韻母八音反切</vt:lpstr>
      <vt:lpstr>呼音 15 音</vt:lpstr>
      <vt:lpstr>呼音 15 音</vt:lpstr>
      <vt:lpstr>呼音 15 音</vt:lpstr>
      <vt:lpstr>呼音 15 音</vt:lpstr>
      <vt:lpstr>呼十五音法（反切併音）</vt:lpstr>
      <vt:lpstr>呼十五音法（反切併音）</vt:lpstr>
      <vt:lpstr>《彙音寶鑑》</vt:lpstr>
      <vt:lpstr>韻母八音反切</vt:lpstr>
      <vt:lpstr>韻母八音反切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正中 居</dc:creator>
  <cp:lastModifiedBy>正中 居</cp:lastModifiedBy>
  <cp:revision>36</cp:revision>
  <dcterms:created xsi:type="dcterms:W3CDTF">2025-04-24T04:27:30Z</dcterms:created>
  <dcterms:modified xsi:type="dcterms:W3CDTF">2025-04-27T07:11:01Z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