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6" r:id="rId2"/>
    <p:sldId id="367" r:id="rId3"/>
    <p:sldId id="344" r:id="rId4"/>
    <p:sldId id="382" r:id="rId5"/>
    <p:sldId id="383" r:id="rId6"/>
    <p:sldId id="376" r:id="rId7"/>
    <p:sldId id="379" r:id="rId8"/>
    <p:sldId id="380" r:id="rId9"/>
    <p:sldId id="381" r:id="rId10"/>
    <p:sldId id="373" r:id="rId11"/>
    <p:sldId id="375" r:id="rId12"/>
    <p:sldId id="369" r:id="rId13"/>
    <p:sldId id="358" r:id="rId14"/>
    <p:sldId id="357" r:id="rId15"/>
    <p:sldId id="359" r:id="rId16"/>
    <p:sldId id="365" r:id="rId17"/>
    <p:sldId id="322" r:id="rId18"/>
    <p:sldId id="321" r:id="rId19"/>
    <p:sldId id="320" r:id="rId20"/>
    <p:sldId id="360" r:id="rId21"/>
    <p:sldId id="366" r:id="rId22"/>
    <p:sldId id="362" r:id="rId23"/>
    <p:sldId id="363" r:id="rId24"/>
    <p:sldId id="374" r:id="rId25"/>
    <p:sldId id="364" r:id="rId26"/>
    <p:sldId id="384" r:id="rId27"/>
    <p:sldId id="372" r:id="rId2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4" userDrawn="1">
          <p15:clr>
            <a:srgbClr val="A4A3A4"/>
          </p15:clr>
        </p15:guide>
        <p15:guide id="2" pos="300" userDrawn="1">
          <p15:clr>
            <a:srgbClr val="A4A3A4"/>
          </p15:clr>
        </p15:guide>
        <p15:guide id="3" orient="horz" pos="1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04" y="318"/>
      </p:cViewPr>
      <p:guideLst>
        <p:guide orient="horz" pos="4294"/>
        <p:guide pos="300"/>
        <p:guide orient="horz" pos="11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D5D4-E052-DFEE-3FC0-1170B411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3B0799-5F98-D874-C09B-0017FC067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08CEB6-ADDF-3D69-856E-319C46198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DCFA6-60BA-3CE9-453C-105DD0D8D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62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1C17A-143A-04BB-4863-87BEDB6B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217864-EB27-F9D7-AAAB-0853C9742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C3A777-FC51-5C11-CBA5-95C09FA4C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462D9-85B2-E96B-4579-0BE14FA5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75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8C48-4CA2-91DE-83AD-4F216A7C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03DD15-3280-A5C2-C1DD-83513572F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EA4F72-FC1A-359F-3CAC-00AD5BCCE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D9E11-CB63-697F-B760-E471235C9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8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C9D2-8D44-579A-9763-288B8562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83139A-C3D1-F8CB-C7B0-91C3D1177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AEFDC0-4A38-10F7-0618-ADC3BE96D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624DE-2E3B-7D20-2BE6-39385C839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87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v0.3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8E76-8D5E-6B5A-F8D6-214963EC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907A350-B701-8BCA-A227-CB0488C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台羅拼音：聲調（一）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D7C54-F1C9-5A57-2902-71690EEF7428}"/>
              </a:ext>
            </a:extLst>
          </p:cNvPr>
          <p:cNvSpPr txBox="1"/>
          <p:nvPr/>
        </p:nvSpPr>
        <p:spPr>
          <a:xfrm>
            <a:off x="0" y="172272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E56190-6696-BCF2-1598-17202FBEDA88}"/>
              </a:ext>
            </a:extLst>
          </p:cNvPr>
          <p:cNvSpPr txBox="1"/>
          <p:nvPr/>
        </p:nvSpPr>
        <p:spPr>
          <a:xfrm>
            <a:off x="395287" y="2245943"/>
            <a:ext cx="60716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四聲八調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，實際僅有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【7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個聲調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閩南語的八聲調，其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分別為：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陰平、陰上、陰去、陰入；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陽平、陽上、陽去、陽入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漳州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廈門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台灣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之地方腔，己無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調，故有些人將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，統稱為：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上聲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台羅拼音標示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，標準用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調符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（聲調符號）（與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白話字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同）；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顧及電腦輸入之便利性，亦可使用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（數值）代替；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【1】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【4】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，允許省略不標示。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37D72A-40E3-8A58-1EAE-86E84FE6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9" y="5385264"/>
            <a:ext cx="5429601" cy="48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84CCD-9727-E372-4B91-642BACC6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9009C66-B08D-25B4-391A-73C51F98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台羅拼音：聲調（二）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86E8D9-78A2-98D7-44DA-3D941E04D062}"/>
              </a:ext>
            </a:extLst>
          </p:cNvPr>
          <p:cNvSpPr txBox="1"/>
          <p:nvPr/>
        </p:nvSpPr>
        <p:spPr>
          <a:xfrm>
            <a:off x="10812" y="1761028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226EBA-5A0C-B020-3C48-274A04D40D96}"/>
              </a:ext>
            </a:extLst>
          </p:cNvPr>
          <p:cNvGrpSpPr/>
          <p:nvPr/>
        </p:nvGrpSpPr>
        <p:grpSpPr>
          <a:xfrm>
            <a:off x="330846" y="5054976"/>
            <a:ext cx="6071634" cy="2725805"/>
            <a:chOff x="356907" y="5899747"/>
            <a:chExt cx="6071634" cy="272580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5DDB74-C32F-7EB9-98EA-9BBF6CA733E7}"/>
                </a:ext>
              </a:extLst>
            </p:cNvPr>
            <p:cNvSpPr txBox="1"/>
            <p:nvPr/>
          </p:nvSpPr>
          <p:spPr>
            <a:xfrm>
              <a:off x="356907" y="5899747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defRPr>
              </a:lvl1pPr>
            </a:lstStyle>
            <a:p>
              <a:r>
                <a:rPr lang="en-US" altLang="zh-TW" dirty="0"/>
                <a:t>【</a:t>
              </a:r>
              <a:r>
                <a:rPr lang="zh-TW" altLang="en-US" dirty="0"/>
                <a:t>乙式</a:t>
              </a:r>
              <a:r>
                <a:rPr lang="en-US" altLang="zh-TW" dirty="0"/>
                <a:t>】</a:t>
              </a:r>
              <a:r>
                <a:rPr lang="zh-TW" altLang="en-US" dirty="0"/>
                <a:t>：</a:t>
              </a:r>
            </a:p>
          </p:txBody>
        </p:sp>
        <p:sp>
          <p:nvSpPr>
            <p:cNvPr id="13" name="圖說文字: 折線 12">
              <a:extLst>
                <a:ext uri="{FF2B5EF4-FFF2-40B4-BE49-F238E27FC236}">
                  <a16:creationId xmlns:a16="http://schemas.microsoft.com/office/drawing/2014/main" id="{B8C830CA-B1E1-2DBC-38E4-440899874DF2}"/>
                </a:ext>
              </a:extLst>
            </p:cNvPr>
            <p:cNvSpPr/>
            <p:nvPr/>
          </p:nvSpPr>
          <p:spPr>
            <a:xfrm>
              <a:off x="2066299" y="6352650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4" name="圖說文字: 折線 13">
              <a:extLst>
                <a:ext uri="{FF2B5EF4-FFF2-40B4-BE49-F238E27FC236}">
                  <a16:creationId xmlns:a16="http://schemas.microsoft.com/office/drawing/2014/main" id="{93297450-1530-A307-A227-A8BB50D52F54}"/>
                </a:ext>
              </a:extLst>
            </p:cNvPr>
            <p:cNvSpPr/>
            <p:nvPr/>
          </p:nvSpPr>
          <p:spPr>
            <a:xfrm>
              <a:off x="5087047" y="6352649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C685C80-786D-0DFE-D6EF-B1E14B3F9CF7}"/>
                </a:ext>
              </a:extLst>
            </p:cNvPr>
            <p:cNvSpPr txBox="1"/>
            <p:nvPr/>
          </p:nvSpPr>
          <p:spPr>
            <a:xfrm>
              <a:off x="1059587" y="7055892"/>
              <a:ext cx="52104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dirty="0">
                  <a:solidFill>
                    <a:schemeClr val="accent3"/>
                  </a:solidFill>
                </a:rPr>
                <a:t>~</a:t>
              </a:r>
              <a:r>
                <a:rPr lang="en-US" altLang="zh-TW" sz="9600" dirty="0">
                  <a:solidFill>
                    <a:srgbClr val="FF0000"/>
                  </a:solidFill>
                </a:rPr>
                <a:t>2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7E62106-AEBB-F607-6BB9-7D424E8C20E3}"/>
              </a:ext>
            </a:extLst>
          </p:cNvPr>
          <p:cNvGrpSpPr/>
          <p:nvPr/>
        </p:nvGrpSpPr>
        <p:grpSpPr>
          <a:xfrm>
            <a:off x="263787" y="2388413"/>
            <a:ext cx="6071634" cy="2815809"/>
            <a:chOff x="282299" y="2553238"/>
            <a:chExt cx="6071634" cy="281580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D49DA6-D519-7B7F-898D-F2170F150E77}"/>
                </a:ext>
              </a:extLst>
            </p:cNvPr>
            <p:cNvSpPr txBox="1"/>
            <p:nvPr/>
          </p:nvSpPr>
          <p:spPr>
            <a:xfrm>
              <a:off x="282299" y="2553238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甲式</a:t>
              </a:r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  <p:sp>
          <p:nvSpPr>
            <p:cNvPr id="9" name="圖說文字: 折線 8">
              <a:extLst>
                <a:ext uri="{FF2B5EF4-FFF2-40B4-BE49-F238E27FC236}">
                  <a16:creationId xmlns:a16="http://schemas.microsoft.com/office/drawing/2014/main" id="{4A0007FB-1563-CFA9-698D-C9A1EFB212FF}"/>
                </a:ext>
              </a:extLst>
            </p:cNvPr>
            <p:cNvSpPr/>
            <p:nvPr/>
          </p:nvSpPr>
          <p:spPr>
            <a:xfrm>
              <a:off x="2150189" y="2979744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0" name="圖說文字: 折線 9">
              <a:extLst>
                <a:ext uri="{FF2B5EF4-FFF2-40B4-BE49-F238E27FC236}">
                  <a16:creationId xmlns:a16="http://schemas.microsoft.com/office/drawing/2014/main" id="{C642FCE3-441A-E006-C76D-4BE5F372D799}"/>
                </a:ext>
              </a:extLst>
            </p:cNvPr>
            <p:cNvSpPr/>
            <p:nvPr/>
          </p:nvSpPr>
          <p:spPr>
            <a:xfrm>
              <a:off x="4579121" y="2991910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3F95E1F-5FCA-91DF-EF26-E647A6DDF443}"/>
                </a:ext>
              </a:extLst>
            </p:cNvPr>
            <p:cNvSpPr txBox="1"/>
            <p:nvPr/>
          </p:nvSpPr>
          <p:spPr>
            <a:xfrm>
              <a:off x="1283885" y="3799387"/>
              <a:ext cx="35254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baseline="30000" dirty="0">
                  <a:solidFill>
                    <a:schemeClr val="accent3"/>
                  </a:solidFill>
                </a:rPr>
                <a:t>-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2</a:t>
              </a:r>
              <a:endParaRPr lang="zh-TW" altLang="en-US" sz="9600" baseline="30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6248C7CC-6FA9-F79F-F0E5-E2BD27DF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458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05FB678-4D2D-C13E-5C39-BBD9A426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E2AF09-9883-293D-236A-19A32F37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6" y="2302281"/>
            <a:ext cx="5676832" cy="40134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FA4A4D-FF01-7AB9-276F-B6379756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7" y="7893348"/>
            <a:ext cx="5702086" cy="32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，以數值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調號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7876EC0-F9E5-03C1-F90D-4BF6E6093954}"/>
              </a:ext>
            </a:extLst>
          </p:cNvPr>
          <p:cNvGrpSpPr/>
          <p:nvPr/>
        </p:nvGrpSpPr>
        <p:grpSpPr>
          <a:xfrm>
            <a:off x="453284" y="7347647"/>
            <a:ext cx="203835" cy="1070858"/>
            <a:chOff x="453284" y="7347647"/>
            <a:chExt cx="203835" cy="10708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AA7574F-2D59-38E0-8AB0-B9F6D18DB8B5}"/>
                </a:ext>
              </a:extLst>
            </p:cNvPr>
            <p:cNvSpPr txBox="1"/>
            <p:nvPr/>
          </p:nvSpPr>
          <p:spPr>
            <a:xfrm>
              <a:off x="453284" y="7347647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5</a:t>
              </a:r>
              <a:endParaRPr lang="zh-TW" altLang="en-US" sz="16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26BD331-F6A9-84D9-D241-D22E9FB59CFD}"/>
                </a:ext>
              </a:extLst>
            </p:cNvPr>
            <p:cNvSpPr txBox="1"/>
            <p:nvPr/>
          </p:nvSpPr>
          <p:spPr>
            <a:xfrm>
              <a:off x="453284" y="7553806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4</a:t>
              </a:r>
              <a:endParaRPr lang="zh-TW" altLang="en-US" sz="1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07C983-F8E8-F7D9-6C8C-E080231E793B}"/>
                </a:ext>
              </a:extLst>
            </p:cNvPr>
            <p:cNvSpPr txBox="1"/>
            <p:nvPr/>
          </p:nvSpPr>
          <p:spPr>
            <a:xfrm>
              <a:off x="453284" y="796612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E7795D3-BB4F-A026-3ED1-7D5D6E22402F}"/>
                </a:ext>
              </a:extLst>
            </p:cNvPr>
            <p:cNvSpPr txBox="1"/>
            <p:nvPr/>
          </p:nvSpPr>
          <p:spPr>
            <a:xfrm>
              <a:off x="453284" y="7759965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B34DF4F-CB9C-6F69-7F29-69CC9DFFF8CA}"/>
                </a:ext>
              </a:extLst>
            </p:cNvPr>
            <p:cNvSpPr txBox="1"/>
            <p:nvPr/>
          </p:nvSpPr>
          <p:spPr>
            <a:xfrm>
              <a:off x="453284" y="817228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FD4BC57F-0D43-E3EC-EEAE-9EC9A640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3F22DFE-3711-C8DB-14A1-3479CE2F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4" y="7347647"/>
            <a:ext cx="5771429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73D5E7-7EA0-E311-B862-5A8DBE0D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AD46BB-BE86-48E6-8D57-7AA089E4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77" y="8151984"/>
            <a:ext cx="6866909" cy="37973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51D755-1A0B-9283-E1F8-F1FDC38D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6298EF-11A9-A6C8-F0A3-05FB85C0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65F3-18C9-98D5-3B74-C20E605F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795D6C6-8C43-D783-FF34-BF64E500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B757086-4291-7317-0897-FA819AA7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1533AA-74CF-FC0B-BAD7-CD113CD1FFC0}"/>
              </a:ext>
            </a:extLst>
          </p:cNvPr>
          <p:cNvGrpSpPr/>
          <p:nvPr/>
        </p:nvGrpSpPr>
        <p:grpSpPr>
          <a:xfrm>
            <a:off x="263705" y="6395766"/>
            <a:ext cx="6460711" cy="4659974"/>
            <a:chOff x="260486" y="6731325"/>
            <a:chExt cx="6460711" cy="465997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3B563CC-806D-C4B8-57CB-CCE7025F6DF4}"/>
                </a:ext>
              </a:extLst>
            </p:cNvPr>
            <p:cNvSpPr txBox="1"/>
            <p:nvPr/>
          </p:nvSpPr>
          <p:spPr>
            <a:xfrm>
              <a:off x="260486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73D53CE-71F5-8457-AB7C-F260851B1974}"/>
                </a:ext>
              </a:extLst>
            </p:cNvPr>
            <p:cNvSpPr txBox="1"/>
            <p:nvPr/>
          </p:nvSpPr>
          <p:spPr>
            <a:xfrm>
              <a:off x="5725548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A6DE683-4D75-AA55-9F39-13AFEECD5981}"/>
                </a:ext>
              </a:extLst>
            </p:cNvPr>
            <p:cNvSpPr txBox="1"/>
            <p:nvPr/>
          </p:nvSpPr>
          <p:spPr>
            <a:xfrm>
              <a:off x="3026311" y="6807394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07FDD5C-CFA6-5F63-8E4E-780DE0831E6B}"/>
                </a:ext>
              </a:extLst>
            </p:cNvPr>
            <p:cNvSpPr txBox="1"/>
            <p:nvPr/>
          </p:nvSpPr>
          <p:spPr>
            <a:xfrm>
              <a:off x="260486" y="10744968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54A6C8-9BD0-8897-CF09-C68684701203}"/>
                </a:ext>
              </a:extLst>
            </p:cNvPr>
            <p:cNvSpPr txBox="1"/>
            <p:nvPr/>
          </p:nvSpPr>
          <p:spPr>
            <a:xfrm>
              <a:off x="1569578" y="851350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EB6BD2-6ACC-7B3B-39AF-6219DAC975D9}"/>
                </a:ext>
              </a:extLst>
            </p:cNvPr>
            <p:cNvSpPr txBox="1"/>
            <p:nvPr/>
          </p:nvSpPr>
          <p:spPr>
            <a:xfrm>
              <a:off x="3026311" y="10744967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DCBB583-1651-099C-3D84-48554B471F13}"/>
                </a:ext>
              </a:extLst>
            </p:cNvPr>
            <p:cNvSpPr txBox="1"/>
            <p:nvPr/>
          </p:nvSpPr>
          <p:spPr>
            <a:xfrm>
              <a:off x="5725548" y="10744966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82BAA67-1460-1A3E-6555-D95C862A49A7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9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02FD02C-4C25-1706-1D58-CDE1B8306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464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3B933D1-1A6F-88EA-D8A0-048F4777F48E}"/>
                </a:ext>
              </a:extLst>
            </p:cNvPr>
            <p:cNvCxnSpPr>
              <a:cxnSpLocks/>
            </p:cNvCxnSpPr>
            <p:nvPr/>
          </p:nvCxnSpPr>
          <p:spPr>
            <a:xfrm>
              <a:off x="5962015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7665E2E-15D0-7BE4-FC8F-0A4F75DB2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B48E18E-E283-0F08-1507-C7F5CB3D7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4AA6107-6FD5-1E2B-1622-AF113CF99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EDBCE7E-302A-A2C6-4241-789BD881A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14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EBFC79-E6D4-79CD-1291-074EFF5C1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8951053"/>
              <a:ext cx="960617" cy="18831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98F4E56-ECBC-194E-50A0-C64CEE0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1937857" y="8951053"/>
              <a:ext cx="1088454" cy="199373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2ED2D44-A24B-5389-23D7-794F6183BE50}"/>
                </a:ext>
              </a:extLst>
            </p:cNvPr>
            <p:cNvSpPr txBox="1"/>
            <p:nvPr/>
          </p:nvSpPr>
          <p:spPr>
            <a:xfrm>
              <a:off x="4386459" y="6731325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E78991-C613-FF86-230A-DDA5661439F0}"/>
                </a:ext>
              </a:extLst>
            </p:cNvPr>
            <p:cNvSpPr txBox="1"/>
            <p:nvPr/>
          </p:nvSpPr>
          <p:spPr>
            <a:xfrm>
              <a:off x="4418455" y="1066053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D68361E-5148-8168-CFD2-5B603A80C1B6}"/>
                </a:ext>
              </a:extLst>
            </p:cNvPr>
            <p:cNvSpPr txBox="1"/>
            <p:nvPr/>
          </p:nvSpPr>
          <p:spPr>
            <a:xfrm>
              <a:off x="5202833" y="8627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anose="02060602050505020204" pitchFamily="18" charset="0"/>
                  <a:ea typeface="FiraCode Nerd Font" panose="020B0809050000020004" pitchFamily="49" charset="0"/>
                  <a:cs typeface="Microsoft GothicNeo Light" panose="020B0503020000020004" pitchFamily="34" charset="-127"/>
                </a:rPr>
                <a:t>p/t/k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3EB8E4-4321-8BE9-FA38-649662C7AFDC}"/>
                </a:ext>
              </a:extLst>
            </p:cNvPr>
            <p:cNvSpPr txBox="1"/>
            <p:nvPr/>
          </p:nvSpPr>
          <p:spPr>
            <a:xfrm>
              <a:off x="576986" y="9463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漳州腔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3925064-20F2-D06B-01E2-881A8C9AD2C8}"/>
                </a:ext>
              </a:extLst>
            </p:cNvPr>
            <p:cNvSpPr txBox="1"/>
            <p:nvPr/>
          </p:nvSpPr>
          <p:spPr>
            <a:xfrm>
              <a:off x="1880820" y="94175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泉州腔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02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F51F55-66F0-51AF-FBFB-8662FF64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694576"/>
            <a:ext cx="3508392" cy="101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0F7D3-104F-6083-826D-E0F73B99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C7C1668-9FDE-DA98-ACE7-39DC87FB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C0786-1CD8-C7F7-CBC9-95BDF0C6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85018"/>
            <a:ext cx="6030568" cy="50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3EAC-6A91-42F6-6DF4-D083A146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6E89DDC-0548-46C2-8EE2-2178B35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DE3569-D975-F782-9900-223C1E4DEFA9}"/>
              </a:ext>
            </a:extLst>
          </p:cNvPr>
          <p:cNvGrpSpPr/>
          <p:nvPr/>
        </p:nvGrpSpPr>
        <p:grpSpPr>
          <a:xfrm>
            <a:off x="217895" y="6951175"/>
            <a:ext cx="6261282" cy="4385649"/>
            <a:chOff x="217895" y="7378683"/>
            <a:chExt cx="6261282" cy="4385649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22ACE-C733-83B6-77AA-9D90A4CF77A6}"/>
                </a:ext>
              </a:extLst>
            </p:cNvPr>
            <p:cNvSpPr txBox="1"/>
            <p:nvPr/>
          </p:nvSpPr>
          <p:spPr>
            <a:xfrm>
              <a:off x="476250" y="7378683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三百六十行，行行出狀元。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D57FA94-007F-0AF6-90AC-951592D436D2}"/>
                </a:ext>
              </a:extLst>
            </p:cNvPr>
            <p:cNvSpPr txBox="1"/>
            <p:nvPr/>
          </p:nvSpPr>
          <p:spPr>
            <a:xfrm>
              <a:off x="476250" y="9643365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Sann1-pah4 lak8-tsap8 hang5,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hang-hang5 tshut4 tsiong7-guan5.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5C37831-BB78-7CB5-3AD2-C8F5C5E1225E}"/>
                </a:ext>
              </a:extLst>
            </p:cNvPr>
            <p:cNvSpPr txBox="1"/>
            <p:nvPr/>
          </p:nvSpPr>
          <p:spPr>
            <a:xfrm>
              <a:off x="476250" y="10933335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Sann1~7 pah4~2 lak8~4 tsap8~4 hang5, </a:t>
              </a:r>
              <a:b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hang5~7 hang5 tshut4~8 tsiong7~3 guan5.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3FA136-174E-3949-6DFD-378133D57ABF}"/>
                </a:ext>
              </a:extLst>
            </p:cNvPr>
            <p:cNvSpPr txBox="1"/>
            <p:nvPr/>
          </p:nvSpPr>
          <p:spPr>
            <a:xfrm>
              <a:off x="217895" y="8078918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D514EA-5E04-861A-60EA-287DF7A756E1}"/>
                </a:ext>
              </a:extLst>
            </p:cNvPr>
            <p:cNvSpPr txBox="1"/>
            <p:nvPr/>
          </p:nvSpPr>
          <p:spPr>
            <a:xfrm>
              <a:off x="217895" y="10574432"/>
              <a:ext cx="4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56A1FE-0B41-43DE-B7CA-05C84E807B0B}"/>
                </a:ext>
              </a:extLst>
            </p:cNvPr>
            <p:cNvSpPr txBox="1"/>
            <p:nvPr/>
          </p:nvSpPr>
          <p:spPr>
            <a:xfrm>
              <a:off x="217895" y="9312462"/>
              <a:ext cx="4240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B2E15B6-F50A-E4A7-F884-8EBF9D9BF943}"/>
                </a:ext>
              </a:extLst>
            </p:cNvPr>
            <p:cNvSpPr txBox="1"/>
            <p:nvPr/>
          </p:nvSpPr>
          <p:spPr>
            <a:xfrm>
              <a:off x="441325" y="839165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Sann-</a:t>
              </a:r>
              <a:r>
                <a:rPr lang="en-US" altLang="zh-TW" sz="2400" dirty="0" err="1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pah</a:t>
              </a: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 la̍k-tsa̍p hâng ,</a:t>
              </a:r>
            </a:p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hâng-hâng tshut tsiōng-guân.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B6CAB8-D346-B024-7025-374E3CC9D48D}"/>
              </a:ext>
            </a:extLst>
          </p:cNvPr>
          <p:cNvGrpSpPr/>
          <p:nvPr/>
        </p:nvGrpSpPr>
        <p:grpSpPr>
          <a:xfrm>
            <a:off x="217895" y="1894061"/>
            <a:ext cx="6261282" cy="4240293"/>
            <a:chOff x="217895" y="2212538"/>
            <a:chExt cx="6261282" cy="4240293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3D1E7738-D367-D8ED-0A15-FA99C2BE2075}"/>
                </a:ext>
              </a:extLst>
            </p:cNvPr>
            <p:cNvSpPr txBox="1"/>
            <p:nvPr/>
          </p:nvSpPr>
          <p:spPr>
            <a:xfrm>
              <a:off x="476250" y="2212538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人情留一線，日後好相看。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7FA9315-58C9-A1F0-2681-C3E2F954D633}"/>
                </a:ext>
              </a:extLst>
            </p:cNvPr>
            <p:cNvSpPr txBox="1"/>
            <p:nvPr/>
          </p:nvSpPr>
          <p:spPr>
            <a:xfrm>
              <a:off x="476250" y="433186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Jin5-tsing5 lau5 tsit8 suann3, 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jit8-au7 ho2 sio1 khuann3.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B7DDD18-D5B4-CE9E-324A-8265AAF740C0}"/>
                </a:ext>
              </a:extLst>
            </p:cNvPr>
            <p:cNvSpPr txBox="1"/>
            <p:nvPr/>
          </p:nvSpPr>
          <p:spPr>
            <a:xfrm>
              <a:off x="476250" y="5621834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Jin5~7 tsing5 lau5~7 tsit8~4 suann3, </a:t>
              </a:r>
              <a:b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jit8~4 au7 ho2~1 sio1~7 khuann3.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8B13AF7-43C2-C1AA-7DD6-7ED7AD53B989}"/>
                </a:ext>
              </a:extLst>
            </p:cNvPr>
            <p:cNvSpPr txBox="1"/>
            <p:nvPr/>
          </p:nvSpPr>
          <p:spPr>
            <a:xfrm>
              <a:off x="217895" y="400096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0EC12-78B6-5443-7186-76B88F5D40BB}"/>
                </a:ext>
              </a:extLst>
            </p:cNvPr>
            <p:cNvSpPr txBox="1"/>
            <p:nvPr/>
          </p:nvSpPr>
          <p:spPr>
            <a:xfrm>
              <a:off x="217895" y="526293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CC40AA-3A9D-800E-19D0-A7E522BED571}"/>
                </a:ext>
              </a:extLst>
            </p:cNvPr>
            <p:cNvSpPr txBox="1"/>
            <p:nvPr/>
          </p:nvSpPr>
          <p:spPr>
            <a:xfrm>
              <a:off x="217895" y="2865345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4BF1160-8D41-FDD8-1D82-D8BF9819C7D3}"/>
                </a:ext>
              </a:extLst>
            </p:cNvPr>
            <p:cNvSpPr txBox="1"/>
            <p:nvPr/>
          </p:nvSpPr>
          <p:spPr>
            <a:xfrm>
              <a:off x="441325" y="3178081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Jîn-tsîng lâu tsi̍t suànn,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ji̍t-āu hó sio khuànn.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1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722964" y="5229117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619125" y="9846310"/>
            <a:ext cx="61348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tong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en-US" altLang="zh-TW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899866" y="5552020"/>
            <a:ext cx="55399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612537" y="6575425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612537" y="476218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4093348" y="573668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2210653" y="52934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375B8A2B-1CF7-47EA-A074-5130CF6F8596}"/>
              </a:ext>
            </a:extLst>
          </p:cNvPr>
          <p:cNvSpPr/>
          <p:nvPr/>
        </p:nvSpPr>
        <p:spPr>
          <a:xfrm>
            <a:off x="1390650" y="3042384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880373AA-7FDD-63D8-3F68-D7EF7BEE7A7C}"/>
              </a:ext>
            </a:extLst>
          </p:cNvPr>
          <p:cNvSpPr/>
          <p:nvPr/>
        </p:nvSpPr>
        <p:spPr>
          <a:xfrm>
            <a:off x="1390650" y="8466658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8558CDC0-907B-87C0-C0B7-D40DF81263C4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60A27480-03E9-6431-8520-C86DE5D90A36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9C1A-13DB-8614-49C2-2B7271F3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13C51D7-EF7D-A44A-DE7B-7AD0DFB9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4" y="893527"/>
            <a:ext cx="6127255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聲調在漢字發音之作用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67B774-627B-E181-DF29-C72EE9F37A55}"/>
              </a:ext>
            </a:extLst>
          </p:cNvPr>
          <p:cNvSpPr txBox="1"/>
          <p:nvPr/>
        </p:nvSpPr>
        <p:spPr>
          <a:xfrm>
            <a:off x="476250" y="3755383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花車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42E198-3667-14E5-FF7D-84CDA8C8D039}"/>
              </a:ext>
            </a:extLst>
          </p:cNvPr>
          <p:cNvGrpSpPr/>
          <p:nvPr/>
        </p:nvGrpSpPr>
        <p:grpSpPr>
          <a:xfrm>
            <a:off x="2680060" y="3777599"/>
            <a:ext cx="3661503" cy="461665"/>
            <a:chOff x="1512443" y="2155374"/>
            <a:chExt cx="3802527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39022F-CB66-807B-0C0C-A15471AC368D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B3CD6F9-8E10-17FA-8E55-A2880941FF68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FD69312-E0A8-AD6B-5E9C-75AAF1E3CAEE}"/>
              </a:ext>
            </a:extLst>
          </p:cNvPr>
          <p:cNvGrpSpPr/>
          <p:nvPr/>
        </p:nvGrpSpPr>
        <p:grpSpPr>
          <a:xfrm>
            <a:off x="2680060" y="4286850"/>
            <a:ext cx="3661503" cy="461665"/>
            <a:chOff x="1512443" y="2155374"/>
            <a:chExt cx="3802527" cy="46166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DDC920-DE21-677E-4ADF-3F0E26EE71DA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CCFCCE7-2ADB-A49E-A6DC-57314245AC39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hue1~7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6D4A61-3715-75DB-8D48-26C05EFF3BE3}"/>
              </a:ext>
            </a:extLst>
          </p:cNvPr>
          <p:cNvSpPr txBox="1"/>
          <p:nvPr/>
        </p:nvSpPr>
        <p:spPr>
          <a:xfrm>
            <a:off x="476250" y="5695260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火車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75FA8B-4143-A945-D3DA-08355B19AFDE}"/>
              </a:ext>
            </a:extLst>
          </p:cNvPr>
          <p:cNvGrpSpPr/>
          <p:nvPr/>
        </p:nvGrpSpPr>
        <p:grpSpPr>
          <a:xfrm>
            <a:off x="2680060" y="5717476"/>
            <a:ext cx="3661503" cy="461665"/>
            <a:chOff x="1512443" y="2155374"/>
            <a:chExt cx="3802527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A88D9A3-C391-DE22-C699-DC4B7E90F1D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6B49EF1-F5E6-571F-DB1C-842718357EC7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9FBD253-33D7-8B1F-1CD7-6E21A88040AB}"/>
              </a:ext>
            </a:extLst>
          </p:cNvPr>
          <p:cNvGrpSpPr/>
          <p:nvPr/>
        </p:nvGrpSpPr>
        <p:grpSpPr>
          <a:xfrm>
            <a:off x="2680060" y="6226727"/>
            <a:ext cx="3661503" cy="461665"/>
            <a:chOff x="1512443" y="2155374"/>
            <a:chExt cx="3802527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693F1C2-B13C-7E2C-1A7B-210F09F9A51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60B4BEC-A791-828F-42C0-5344472C65BE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hue2~1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454F9B-AFB5-1F9D-4B48-69AC7AF84CBC}"/>
              </a:ext>
            </a:extLst>
          </p:cNvPr>
          <p:cNvSpPr txBox="1"/>
          <p:nvPr/>
        </p:nvSpPr>
        <p:spPr>
          <a:xfrm>
            <a:off x="476250" y="7500141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貨車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44BE5-2EA2-8F11-3F84-9B4E7FD5861B}"/>
              </a:ext>
            </a:extLst>
          </p:cNvPr>
          <p:cNvGrpSpPr/>
          <p:nvPr/>
        </p:nvGrpSpPr>
        <p:grpSpPr>
          <a:xfrm>
            <a:off x="2680060" y="7522357"/>
            <a:ext cx="3661503" cy="461665"/>
            <a:chOff x="1512443" y="2155374"/>
            <a:chExt cx="3802527" cy="46166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C78165D-6C5A-E2A5-76C4-8BB8DA6CADE0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04F4F1-5714-1BDB-0A04-7DCD35753E7F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D3838D0-BA63-6632-B6D2-2F1AF6C66D79}"/>
              </a:ext>
            </a:extLst>
          </p:cNvPr>
          <p:cNvGrpSpPr/>
          <p:nvPr/>
        </p:nvGrpSpPr>
        <p:grpSpPr>
          <a:xfrm>
            <a:off x="2680060" y="8031608"/>
            <a:ext cx="3661503" cy="461665"/>
            <a:chOff x="1512443" y="2155374"/>
            <a:chExt cx="3802527" cy="461665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10D33D9-E2E4-1B4B-E97A-5C42B0DAD1D7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38DC139-EC4C-0869-8831-D77125819A21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hue3~2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1C3990-E3F0-E6E5-4DA1-1EBE168A8820}"/>
              </a:ext>
            </a:extLst>
          </p:cNvPr>
          <p:cNvSpPr txBox="1"/>
          <p:nvPr/>
        </p:nvSpPr>
        <p:spPr>
          <a:xfrm>
            <a:off x="425595" y="1875454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漢字之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，即便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相同，但仍會因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不同，導致漢字之發音不同。</a:t>
            </a:r>
          </a:p>
        </p:txBody>
      </p:sp>
    </p:spTree>
    <p:extLst>
      <p:ext uri="{BB962C8B-B14F-4D97-AF65-F5344CB8AC3E}">
        <p14:creationId xmlns:p14="http://schemas.microsoft.com/office/powerpoint/2010/main" val="22951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C217-61C3-9459-A49B-B77A0414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700293-77CD-A326-1E0D-69EECAC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9643FA0-9052-3B0E-F0E4-2D8F0F70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2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BCF2-F9BE-7353-C103-F741DF0B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23A8F7-CCE3-CE03-B4A0-909261C4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25274-CC2A-406D-8C57-C9F6E7380598}"/>
              </a:ext>
            </a:extLst>
          </p:cNvPr>
          <p:cNvSpPr txBox="1"/>
          <p:nvPr/>
        </p:nvSpPr>
        <p:spPr>
          <a:xfrm>
            <a:off x="0" y="1621333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聲母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A5F45C-E2AB-35CD-F657-178B57A1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9" y="2082998"/>
            <a:ext cx="6335638" cy="564114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B4B5F9-FC98-1E8A-AE24-A627FC13EAE5}"/>
              </a:ext>
            </a:extLst>
          </p:cNvPr>
          <p:cNvGrpSpPr/>
          <p:nvPr/>
        </p:nvGrpSpPr>
        <p:grpSpPr>
          <a:xfrm>
            <a:off x="80963" y="10683784"/>
            <a:ext cx="6414213" cy="1384995"/>
            <a:chOff x="80963" y="8481540"/>
            <a:chExt cx="6414213" cy="138499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4EFC1E-6DA0-BBBC-E5F2-E2244B72C434}"/>
                </a:ext>
              </a:extLst>
            </p:cNvPr>
            <p:cNvSpPr txBox="1"/>
            <p:nvPr/>
          </p:nvSpPr>
          <p:spPr>
            <a:xfrm>
              <a:off x="253000" y="8943205"/>
              <a:ext cx="6242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，不同於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英文字母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</a:t>
              </a:r>
              <a:endPara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不是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【KK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音標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的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；而是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漢語拼音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【d】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發音。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D0B117-A851-67C3-7C5F-86841D0D610C}"/>
                </a:ext>
              </a:extLst>
            </p:cNvPr>
            <p:cNvSpPr txBox="1"/>
            <p:nvPr/>
          </p:nvSpPr>
          <p:spPr>
            <a:xfrm>
              <a:off x="80963" y="8481540"/>
              <a:ext cx="6071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羅馬拼音字母發音</a:t>
              </a:r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218C6A4-9971-58BB-1672-37C8429A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9" y="7972019"/>
            <a:ext cx="6332797" cy="24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7CE9-AEF8-DE87-198A-FE0E7533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10DFCF-0C6C-995C-3100-3320E6C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台羅拼音：韻母（一）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7691D3-61FD-C383-42C8-00BAD4700E7F}"/>
              </a:ext>
            </a:extLst>
          </p:cNvPr>
          <p:cNvSpPr txBox="1"/>
          <p:nvPr/>
        </p:nvSpPr>
        <p:spPr>
          <a:xfrm>
            <a:off x="80963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元音及輔音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9DCDC-2FDA-F7F5-F791-914A5BD8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3" y="2426063"/>
            <a:ext cx="6311418" cy="20382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D40CFB-7351-CE54-A9FF-B68D83367477}"/>
              </a:ext>
            </a:extLst>
          </p:cNvPr>
          <p:cNvSpPr txBox="1"/>
          <p:nvPr/>
        </p:nvSpPr>
        <p:spPr>
          <a:xfrm>
            <a:off x="80963" y="6096000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韻尾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597068-B40F-1FDE-BC5B-BE6E1ACA5391}"/>
              </a:ext>
            </a:extLst>
          </p:cNvPr>
          <p:cNvSpPr txBox="1"/>
          <p:nvPr/>
        </p:nvSpPr>
        <p:spPr>
          <a:xfrm>
            <a:off x="393183" y="6692108"/>
            <a:ext cx="6071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有兩個元音、三個鼻音、四個塞音，有些音節沒有韻尾。可分為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）及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326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8156-71F5-4A5E-F4F2-150D5A1F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23BB25-C520-96CA-2975-25C2403B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台羅拼音：韻母（二）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181785-D2BA-1223-5C91-310F72F15B7F}"/>
              </a:ext>
            </a:extLst>
          </p:cNvPr>
          <p:cNvSpPr txBox="1"/>
          <p:nvPr/>
        </p:nvSpPr>
        <p:spPr>
          <a:xfrm>
            <a:off x="148075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韻母列表上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B34ED0-4AAC-6B17-2CAA-3899634C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10308"/>
            <a:ext cx="5941328" cy="64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F10D-6407-2AC2-35ED-41D6C912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033BCD-B627-2F40-D936-1483CC7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台羅拼音：韻母（三）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D68B5F-C006-8B36-9DC8-6DB83893052D}"/>
              </a:ext>
            </a:extLst>
          </p:cNvPr>
          <p:cNvSpPr txBox="1"/>
          <p:nvPr/>
        </p:nvSpPr>
        <p:spPr>
          <a:xfrm>
            <a:off x="190020" y="1830346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韻母列表下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5498C7-3669-2096-06E1-C5A7B91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24113"/>
            <a:ext cx="5874216" cy="58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1147</Words>
  <Application>Microsoft Office PowerPoint</Application>
  <PresentationFormat>寬螢幕</PresentationFormat>
  <Paragraphs>161</Paragraphs>
  <Slides>27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0" baseType="lpstr">
      <vt:lpstr>Chiron Sung HK ExtraLight</vt:lpstr>
      <vt:lpstr>Microsoft JhengHei UI</vt:lpstr>
      <vt:lpstr>Noto Sans TC Black</vt:lpstr>
      <vt:lpstr>Noto Sans TC Medium</vt:lpstr>
      <vt:lpstr>Noto Sans TC SemiBold</vt:lpstr>
      <vt:lpstr>Noto Serif TC Black</vt:lpstr>
      <vt:lpstr>Noto Serif TC SemiBold</vt:lpstr>
      <vt:lpstr>霞鶩文楷 TC</vt:lpstr>
      <vt:lpstr>Aptos</vt:lpstr>
      <vt:lpstr>Aptos Display</vt:lpstr>
      <vt:lpstr>Arial</vt:lpstr>
      <vt:lpstr>Lucida Fax</vt:lpstr>
      <vt:lpstr>Office 佈景主題</vt:lpstr>
      <vt:lpstr>四聲八調與變調 v0.3</vt:lpstr>
      <vt:lpstr>漢字標音</vt:lpstr>
      <vt:lpstr>漢字標音</vt:lpstr>
      <vt:lpstr>聲調在漢字發音之作用</vt:lpstr>
      <vt:lpstr>台羅拼音</vt:lpstr>
      <vt:lpstr>台羅拼音：聲母</vt:lpstr>
      <vt:lpstr>台羅拼音：韻母（一）</vt:lpstr>
      <vt:lpstr>台羅拼音：韻母（二）</vt:lpstr>
      <vt:lpstr>台羅拼音：韻母（三）</vt:lpstr>
      <vt:lpstr>台羅拼音：聲調（一）</vt:lpstr>
      <vt:lpstr>台羅拼音：聲調（二）</vt:lpstr>
      <vt:lpstr>四聲八調定義</vt:lpstr>
      <vt:lpstr>四聲八調之【調名】定義</vt:lpstr>
      <vt:lpstr>台羅拼音之四聲八調</vt:lpstr>
      <vt:lpstr>四聲八調-不用調符，以數值調號表聲調</vt:lpstr>
      <vt:lpstr>四聲八調助記法</vt:lpstr>
      <vt:lpstr>四聲八調：調值助記法</vt:lpstr>
      <vt:lpstr>四聲八調：調值助記法</vt:lpstr>
      <vt:lpstr>四聲八調：音高聲長助記法</vt:lpstr>
      <vt:lpstr>四聲八調：W助記法</vt:lpstr>
      <vt:lpstr>八調之變調規則</vt:lpstr>
      <vt:lpstr>變調規則（台灣/廈門腔）</vt:lpstr>
      <vt:lpstr>變調規則（台灣/廈門腔）</vt:lpstr>
      <vt:lpstr>變調規則助記圖（台灣/廈門腔）</vt:lpstr>
      <vt:lpstr>變調實例（台灣/廈門腔）</vt:lpstr>
      <vt:lpstr>變調實例（台灣/廈門腔）</vt:lpstr>
      <vt:lpstr>變調實例（台灣/廈門腔）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56</cp:revision>
  <dcterms:created xsi:type="dcterms:W3CDTF">2025-07-23T04:08:23Z</dcterms:created>
  <dcterms:modified xsi:type="dcterms:W3CDTF">2025-07-27T12:00:59Z</dcterms:modified>
</cp:coreProperties>
</file>